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7" r:id="rId12"/>
    <p:sldId id="268" r:id="rId13"/>
    <p:sldId id="279" r:id="rId14"/>
    <p:sldId id="280" r:id="rId15"/>
    <p:sldId id="269" r:id="rId16"/>
    <p:sldId id="270" r:id="rId17"/>
    <p:sldId id="272" r:id="rId18"/>
    <p:sldId id="281" r:id="rId19"/>
    <p:sldId id="282" r:id="rId20"/>
    <p:sldId id="283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326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59" cy="6192688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Будем </a:t>
            </a: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знакомы!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Первый раз в пятый класс!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Признаки успешной адаптации: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328592"/>
          </a:xfrm>
        </p:spPr>
        <p:txBody>
          <a:bodyPr>
            <a:noAutofit/>
          </a:bodyPr>
          <a:lstStyle/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удовлетворенность ребенка процессом обучения;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ребенок легко справляется с программой;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самому;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удовлетворенность межличностными отношениями – с одноклассниками и учителем.</a:t>
            </a:r>
          </a:p>
        </p:txBody>
      </p:sp>
    </p:spTree>
    <p:extLst>
      <p:ext uri="{BB962C8B-B14F-4D97-AF65-F5344CB8AC3E}">
        <p14:creationId xmlns:p14="http://schemas.microsoft.com/office/powerpoint/2010/main" val="42538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8640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Признаки дезадаптации: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328592"/>
          </a:xfrm>
        </p:spPr>
        <p:txBody>
          <a:bodyPr>
            <a:noAutofit/>
          </a:bodyPr>
          <a:lstStyle/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Усталый, утомлённый внешний вид ребёнка.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Нежелание ребёнка делиться своими впечатлениями о проведённом дне.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Стремление отвлечь взрослого от школьных событий, переключить внимание на другие темы.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Нежелания выполнять домашние задания.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Негативные характеристики в адрес школы, учителей, одноклассников.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Жалобы на те или иные события, связанные со школой.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Беспокойный сон.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Трудности утреннего пробуждения, вялость.</a:t>
            </a:r>
          </a:p>
          <a:p>
            <a:pPr marL="457200" lvl="0" indent="-4572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Постоянные жалобы на плохое самочувствие.</a:t>
            </a:r>
          </a:p>
        </p:txBody>
      </p:sp>
    </p:spTree>
    <p:extLst>
      <p:ext uri="{BB962C8B-B14F-4D97-AF65-F5344CB8AC3E}">
        <p14:creationId xmlns:p14="http://schemas.microsoft.com/office/powerpoint/2010/main" val="41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Конкретные рекомендации для родителей пятиклассников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328592"/>
          </a:xfrm>
        </p:spPr>
        <p:txBody>
          <a:bodyPr>
            <a:noAutofit/>
          </a:bodyPr>
          <a:lstStyle/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Постоянно расспрашивайте Вашего </a:t>
            </a: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ребёнка </a:t>
            </a:r>
            <a:r>
              <a:rPr lang="ru-RU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его </a:t>
            </a: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школьных делах.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Регулярно беседуйте с учителями вашего ребёнка о его успеваемости, поведении и взаимоотношениях с другими детьми.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связывайте оценки за успеваемость ребёнка со своей системой наказаний и поощрений.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Знайте программу и особенности школы, где учится ваш ребёнок.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Помогайте ребёнку выполнять домашние задания, но не делайте их сами.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Помогите ребёнку почувствовать интерес к тому, что преподают в школе.</a:t>
            </a:r>
          </a:p>
          <a:p>
            <a:pPr marL="342900" lvl="0" indent="-342900" algn="l" eaLnBrk="0" fontAlgn="base" hangingPunct="0">
              <a:lnSpc>
                <a:spcPct val="80000"/>
              </a:lnSpc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24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Особенные усилия прилагайте для того, чтобы поддерживать спокойную и стабильную атмосферу в </a:t>
            </a:r>
            <a:r>
              <a:rPr lang="ru-RU" sz="24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доме.</a:t>
            </a:r>
          </a:p>
        </p:txBody>
      </p:sp>
    </p:spTree>
    <p:extLst>
      <p:ext uri="{BB962C8B-B14F-4D97-AF65-F5344CB8AC3E}">
        <p14:creationId xmlns:p14="http://schemas.microsoft.com/office/powerpoint/2010/main" val="29332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7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178698"/>
          </a:xfrm>
        </p:spPr>
        <p:txBody>
          <a:bodyPr>
            <a:noAutofit/>
          </a:bodyPr>
          <a:lstStyle/>
          <a:p>
            <a:pPr marL="180000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Особенностью обучения Ваших детей является то, что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они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                                5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класса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начинают учиться согласно нового Федерального государственного образовательного стандарта (ФГОС). </a:t>
            </a:r>
            <a:b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же это такое и в чем коренное отличие обучения по старой программе и согласно ФГОС?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стандарта –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системно-деятельностный подход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89654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Формирование готовности к саморазвитию и непрерывному образованию.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Проектирование и конструирование социальной среды развития обучающихся.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Активная учебно-познавательная деятельность обучающихся.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Построение образовательного процесса с учетом особенностей обучающихся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Разберем на примерах.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6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928992" cy="360040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Умение ставить цель и добиваться ее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Умение общаться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Умение адаптироваться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 ситуации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заботиться о других, быть нравственным человеком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Сохранить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здоровье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137538"/>
            <a:ext cx="8229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Какие основные качества мы хотели бы видеть у своего ребенка по окончании школы, чтобы в современной жизни он был успешен?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дать хорошие, прочные знания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Но нам после школы приходилось часто слышать: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«Забудьте то, чему вас учили в школе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 учит не тому, что нужно в жизни!»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В ответ мы говорили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«А этого мы не проходили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...»</a:t>
            </a:r>
          </a:p>
          <a:p>
            <a:pPr marL="0" indent="0"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современном обществе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главными стали не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только знания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но и умение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ими пользоваться!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ts val="0"/>
              </a:spcBef>
            </a:pPr>
            <a:r>
              <a:rPr lang="ru-RU" sz="3200" b="1" kern="0" dirty="0">
                <a:latin typeface="Arial" pitchFamily="34" charset="0"/>
                <a:cs typeface="Arial" pitchFamily="34" charset="0"/>
              </a:rPr>
              <a:t>Вспомним, когда мы учились, главной задачей школы считалось…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4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396044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.Учитель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объявляет новую тему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2.Учитель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проверяет домашнее задание. Ученик «выучил – пересказал».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3.Учитель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объясняет новую тему («сиди и слушай!»).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4.Учитель проверяет, как поняли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(«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повтори!»).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396044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1.Учитель создает ситуацию. Ученики называют тему, вопрос.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2.Ученики сами вспоминают знания, которые пригодятся.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3.Ученики сами открывают новые знания (в диалоге с учителем, в учебнике).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4.Ученики делают вывод по теме. </a:t>
            </a:r>
          </a:p>
          <a:p>
            <a:endParaRPr lang="ru-RU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553591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 заставляйте ребенка заучивать учебник и искать готовые ответы! </a:t>
            </a: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Текст нужно понять и уметь использовать!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5085184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9" y="5085184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28083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учебнике всегда есть один правильный ответ!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учебнике излагается одна «правильная» точка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зрения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28083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Часто в учебнике нет готового ответа, его надо создать самим, опираясь на текст.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Почти на любой творческий вопрос может быть несколько правильных ответов.</a:t>
            </a:r>
          </a:p>
          <a:p>
            <a:endParaRPr lang="ru-RU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553591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Нельзя останавливать ребенка словами: «Мал еще, взрослые лучше знают!»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4387218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Поддержите ребенка, если он высказывает и аргументирует свою точку зрения.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9" y="4387218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20882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«Если не успел что-то сделать на уроке – дома с родителями разберешься».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20882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Домашнее задание – это способ развития самостоятельности.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553591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 надо делать за ребенка домашнее задание и другие дела, которые он может сделать сам. </a:t>
            </a: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Поддержите стремление ребенка быть самостоятельным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4221088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8" y="4221088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родительское собрание\РС Лена\Рисунок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22" y="2249255"/>
            <a:ext cx="2156370" cy="22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583362"/>
          </a:xfrm>
        </p:spPr>
        <p:txBody>
          <a:bodyPr>
            <a:noAutofit/>
          </a:bodyPr>
          <a:lstStyle/>
          <a:p>
            <a:pPr marL="180000" algn="l">
              <a:lnSpc>
                <a:spcPct val="120000"/>
              </a:lnSpc>
            </a:pP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Директор школы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Подносова Татьяна Борисовна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Классный </a:t>
            </a:r>
            <a:b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		Кузнецова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лена Борисовна 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Русский язык</a:t>
            </a:r>
            <a:r>
              <a:rPr lang="ru-RU" sz="2600" b="1" u="sng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6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(литература)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Английский язык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	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География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Рисование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	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Физкультура</a:t>
            </a: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 учили нас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3970784" cy="26642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Об успехах ребенка судят по отметкам, которые поставил учитель. 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Все делятся на  отличников, хорошистов, троечников и двоечников.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16632"/>
            <a:ext cx="4041775" cy="99980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будут учиться наши дети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196752"/>
            <a:ext cx="4041775" cy="26642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Оценка может быть и без отметки (без «5»,«4»,«3»,«2»)!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Дети могут оценивать себя сами!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Каждый может быть лучшим в чем-то своем!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323528" y="5226096"/>
            <a:ext cx="4040188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 судите об успехах ребенка по одним отметкам.</a:t>
            </a: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4996549" y="5730152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Поддержите любой успех ребенка, его продвижение к лучшему.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4221088"/>
            <a:ext cx="50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48" y="4221088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одительское собрание\РС Лена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55" y="13522"/>
            <a:ext cx="2296145" cy="23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675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 «Как вы думаете, все ли благополучно у вашего ребенка в школе?»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5536" y="3932415"/>
            <a:ext cx="8352928" cy="29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согласны с утверждением, то поставьте “+”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утверждение к вам не относится, то поставьте “-” </a:t>
            </a:r>
          </a:p>
        </p:txBody>
      </p:sp>
    </p:spTree>
    <p:extLst>
      <p:ext uri="{BB962C8B-B14F-4D97-AF65-F5344CB8AC3E}">
        <p14:creationId xmlns:p14="http://schemas.microsoft.com/office/powerpoint/2010/main" val="460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07504" y="0"/>
            <a:ext cx="8928992" cy="65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Моему ребенку нравится учиться в школе.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 думаю, что мой ребенок охотно перешел бы в другую школу, класс.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бы был выбор, он не хотел бы учиться дома.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сожалению, мой ребенок никогда не рассказывает мне и родственникам о школе с радостью.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классе у него много друзей.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Ему мало нравятся учителя в школе.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Он активно участвует во внеклассных мероприятиях, вечерах, походах.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Мой ребенок не расстраивается, когда отменяют уроки (по болезни учителя или др. причине).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Мой ребенок редко делает уроки без напоминания.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Другие интересы и хобби не мешают его учебе в школе. </a:t>
            </a:r>
          </a:p>
        </p:txBody>
      </p:sp>
    </p:spTree>
    <p:extLst>
      <p:ext uri="{BB962C8B-B14F-4D97-AF65-F5344CB8AC3E}">
        <p14:creationId xmlns:p14="http://schemas.microsoft.com/office/powerpoint/2010/main" val="42062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Подсчитайте количество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совпадений: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1628800"/>
            <a:ext cx="85156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8-10 </a:t>
            </a:r>
            <a:r>
              <a:rPr lang="ru-RU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баллов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у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вашего ребенка хорошее отношение к школе и скорее всего у него в ближайшее время не возникнет проблем. </a:t>
            </a:r>
          </a:p>
          <a:p>
            <a:pPr marL="0" indent="0">
              <a:buNone/>
            </a:pPr>
            <a:r>
              <a:rPr lang="ru-RU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6-7 баллов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школе дела обстоят неплохо. </a:t>
            </a:r>
          </a:p>
          <a:p>
            <a:pPr marL="0" indent="0">
              <a:buNone/>
            </a:pPr>
            <a:r>
              <a:rPr lang="ru-RU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4-5 баллов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будьте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внимательны! В школьной жизни что-то неблагополучно.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1-3 балла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ребенку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крайне необходима ваша помощь. У него негативное отношение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школе, связанное с конфликтами,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снижением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успеваемости. </a:t>
            </a:r>
          </a:p>
        </p:txBody>
      </p:sp>
    </p:spTree>
    <p:extLst>
      <p:ext uri="{BB962C8B-B14F-4D97-AF65-F5344CB8AC3E}">
        <p14:creationId xmlns:p14="http://schemas.microsoft.com/office/powerpoint/2010/main" val="27914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 noChangeAspect="1"/>
          </p:cNvSpPr>
          <p:nvPr>
            <p:ph type="title"/>
          </p:nvPr>
        </p:nvSpPr>
        <p:spPr>
          <a:xfrm>
            <a:off x="0" y="692696"/>
            <a:ext cx="9144000" cy="5544616"/>
          </a:xfrm>
          <a:noFill/>
        </p:spPr>
        <p:txBody>
          <a:bodyPr>
            <a:noAutofit/>
          </a:bodyPr>
          <a:lstStyle/>
          <a:p>
            <a:r>
              <a:rPr lang="ru-RU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Пятый </a:t>
            </a:r>
            <a:r>
              <a:rPr lang="ru-RU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класс</a:t>
            </a:r>
            <a:br>
              <a:rPr lang="ru-RU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это </a:t>
            </a:r>
            <a:r>
              <a:rPr lang="ru-RU" sz="5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переход не только на новую ступень, но и в новый период развития - </a:t>
            </a:r>
            <a:r>
              <a:rPr lang="ru-RU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отрочество.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родительское собрание\РС Лена\Рисунок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4274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Возрастные особенности младшего подростка: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/>
          </a:bodyPr>
          <a:lstStyle/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потребность в достойном положении в коллективе сверстников, в семье;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стремление обзавестись верным другом;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стремление избежать изоляции, как в классе, так и в малом коллективе;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повышенный интерес к вопросу о “соотношении сил” в классе;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стремление отмежеваться от всего подчеркнуто детского;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отсутствие авторитета возраста;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отвращение к необоснованным запретам;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переоценка своих возможностей;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отсутствие адаптации к неудачам; 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ярко выраженная </a:t>
            </a:r>
            <a:r>
              <a:rPr lang="ru-RU" sz="2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эмоциональность</a:t>
            </a:r>
          </a:p>
          <a:p>
            <a:pPr marL="342900" lvl="0" indent="-342900" algn="l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640960" cy="604867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то, как наши дети войдут в этот возраст, будут ли успешны в учебе и жизни в целом, лежит ответственность на нас, взрослых </a:t>
            </a: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родителях </a:t>
            </a:r>
            <a:r>
              <a:rPr lang="ru-RU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педагогах. </a:t>
            </a:r>
            <a:endParaRPr lang="ru-RU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864096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Адаптация пятиклассника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32859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начале обучения в пятом классе школьники переживают период адаптации к новым условиям обучения, во многом сходный с тем, который был </a:t>
            </a:r>
            <a:b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характерен для начала обучения в первом классе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80000" algn="l"/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езкое изменение условий обучения; 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разнообразие и качественное усложнение требований, предъявляемых к школьнику разными учителями; </a:t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смена позиции «старшего» в начальной школе на «самого маленького» в средней.</a:t>
            </a:r>
          </a:p>
          <a:p>
            <a:r>
              <a:rPr lang="ru-RU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является довольно серьёзным испытанием для психики школьника. </a:t>
            </a:r>
          </a:p>
        </p:txBody>
      </p:sp>
    </p:spTree>
    <p:extLst>
      <p:ext uri="{BB962C8B-B14F-4D97-AF65-F5344CB8AC3E}">
        <p14:creationId xmlns:p14="http://schemas.microsoft.com/office/powerpoint/2010/main" val="24945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Период адаптации к новым правилам и требованиям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зависимости от индивидуальных особенностей может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занимать у ребёнка от одного месяца до года. </a:t>
            </a:r>
          </a:p>
          <a:p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это время и может наблюдаться некоторый спад успеваемости, так как дети скорее заняты изучением формы, нежели содержания учебной деятельности .</a:t>
            </a:r>
          </a:p>
        </p:txBody>
      </p:sp>
    </p:spTree>
    <p:extLst>
      <p:ext uri="{BB962C8B-B14F-4D97-AF65-F5344CB8AC3E}">
        <p14:creationId xmlns:p14="http://schemas.microsoft.com/office/powerpoint/2010/main" val="22581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864096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Возникающие проблемы: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832648"/>
          </a:xfrm>
        </p:spPr>
        <p:txBody>
          <a:bodyPr>
            <a:noAutofit/>
          </a:bodyPr>
          <a:lstStyle/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новый классный руководитель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непривычное расписание;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много новых кабинетов; 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очень много разных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учителей, 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необходимость на каждом уроке приспосабливаться к своеобразному темпу, особенностям речи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нового учителя;</a:t>
            </a:r>
            <a:endParaRPr lang="ru-RU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возросший темп работы;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возросший объем работ в классе и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выполнении домашнего задания;</a:t>
            </a:r>
            <a:endParaRPr lang="ru-RU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ослабление или отсутствие контроля;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неумение самостоятельно в работать;</a:t>
            </a:r>
            <a:endParaRPr lang="ru-RU" sz="2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своеобразие подросткового </a:t>
            </a:r>
            <a:r>
              <a:rPr lang="ru-RU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возраста</a:t>
            </a:r>
            <a:r>
              <a:rPr lang="ru-RU" sz="2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8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2048"/>
            <a:ext cx="9144000" cy="864096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Какими должны быть пятиклассники?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976664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ru-RU" sz="2300" b="1" u="sng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Пятиклассники должны: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уметь общаться с одноклассниками, иметь свое мнение и формировать его с учетом мнения других, уметь поддерживать отношения;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уметь правильно распределять и планировать свое время, проявлять самостоятельность в своих делах и в случае необходимости обращаться за помощью взрослых;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стараться учиться, стремиться овладевать знаниями, уметь заниматься самостоятельно;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3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Уметь общаться, </a:t>
            </a: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дружить, иметь постоянного друга, </a:t>
            </a:r>
            <a:r>
              <a:rPr lang="ru-RU" sz="23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самостоятельно </a:t>
            </a: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разрешать возникающие конфликты; 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иметь постоянные обязанности дома, выполнять их без напоминания, помогать родителям; 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уметь общаться с продавцом, врачом и т. д.; </a:t>
            </a:r>
          </a:p>
          <a:p>
            <a:pPr marL="342900" lvl="0" indent="-342900" algn="l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3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уметь предвидеть последствия своих действий, делать безопасный, правильный выбор.</a:t>
            </a:r>
          </a:p>
        </p:txBody>
      </p:sp>
    </p:spTree>
    <p:extLst>
      <p:ext uri="{BB962C8B-B14F-4D97-AF65-F5344CB8AC3E}">
        <p14:creationId xmlns:p14="http://schemas.microsoft.com/office/powerpoint/2010/main" val="33115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1242</Words>
  <Application>Microsoft Office PowerPoint</Application>
  <PresentationFormat>Экран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Будем знакомы!  Первый раз в пятый класс!</vt:lpstr>
      <vt:lpstr>Директор школы  Подносова Татьяна Борисовна Классный  руководитель   Кузнецова Елена Борисовна  Русский язык  (литература)   Математика   Английский язык  История    География   Рисование   Музыка    Технология  Физкультура</vt:lpstr>
      <vt:lpstr>Пятый класс   это переход не только на новую ступень, но и в новый период развития - отрочество.</vt:lpstr>
      <vt:lpstr>Возрастные особенности младшего подростка:</vt:lpstr>
      <vt:lpstr>Презентация PowerPoint</vt:lpstr>
      <vt:lpstr>Адаптация пятиклассника</vt:lpstr>
      <vt:lpstr>Презентация PowerPoint</vt:lpstr>
      <vt:lpstr>Возникающие проблемы:</vt:lpstr>
      <vt:lpstr>Какими должны быть пятиклассники?</vt:lpstr>
      <vt:lpstr>Признаки успешной адаптации:</vt:lpstr>
      <vt:lpstr>Признаки дезадаптации:</vt:lpstr>
      <vt:lpstr>Конкретные рекомендации для родителей пятиклассников</vt:lpstr>
      <vt:lpstr>Особенностью обучения Ваших детей является то, что они с                                 5 класса начинают учиться согласно нового Федерального государственного образовательного стандарта (ФГОС).  Что же это такое и в чем коренное отличие обучения по старой программе и согласно ФГОС?</vt:lpstr>
      <vt:lpstr>Основа стандарта –  системно-деятельностный подход</vt:lpstr>
      <vt:lpstr>Какие основные качества мы хотели бы видеть у своего ребенка по окончании школы, чтобы в современной жизни он был успешен?  </vt:lpstr>
      <vt:lpstr>Вспомним, когда мы учились, главной задачей школы считалось…  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«Как вы думаете, все ли благополучно у вашего ребенка в школе?»</vt:lpstr>
      <vt:lpstr>Презентация PowerPoint</vt:lpstr>
      <vt:lpstr>Подсчитайте количество совпадений: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5 класс</dc:title>
  <dc:creator>User</dc:creator>
  <cp:lastModifiedBy>User</cp:lastModifiedBy>
  <cp:revision>41</cp:revision>
  <dcterms:created xsi:type="dcterms:W3CDTF">2013-08-24T07:28:30Z</dcterms:created>
  <dcterms:modified xsi:type="dcterms:W3CDTF">2013-08-25T18:41:14Z</dcterms:modified>
</cp:coreProperties>
</file>