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577C3-2498-4A80-9BFE-70C5898890A2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2E463-6565-437B-8BA6-0A7B3B8DA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2E463-6565-437B-8BA6-0A7B3B8DAD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F23239-4375-495E-B1A6-DDAB3841C22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76AFC6-A257-401E-9244-C628F1880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564904"/>
            <a:ext cx="6477000" cy="2592288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solidFill>
                  <a:srgbClr val="FFFF00"/>
                </a:solidFill>
              </a:rPr>
              <a:t>СП с разными видами связи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Выполнила: Иванова Н.А.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620688"/>
            <a:ext cx="8153400" cy="59851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</a:rPr>
              <a:t>5.Подведение итогов урока.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Рисунок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073834" cy="3105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6.Д/З: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§38, упр. 216(2),</a:t>
            </a:r>
          </a:p>
          <a:p>
            <a:r>
              <a:rPr lang="ru-RU" dirty="0" smtClean="0"/>
              <a:t> 1группа записывает из любого учебника три предложения с разными видами связи.</a:t>
            </a:r>
          </a:p>
          <a:p>
            <a:endParaRPr lang="ru-RU" dirty="0"/>
          </a:p>
        </p:txBody>
      </p:sp>
      <p:pic>
        <p:nvPicPr>
          <p:cNvPr id="5" name="Picture 3" descr="C:\Documents and Settings\Администратор\Рабочий стол\Новая папка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7181">
            <a:off x="5724128" y="3717032"/>
            <a:ext cx="2086752" cy="2262187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Новая папка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27181">
            <a:off x="5707812" y="3719645"/>
            <a:ext cx="2086752" cy="226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Новая папка\весна\[WallpapersMania.nnm.ru]_vol67-0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05072">
            <a:off x="1249152" y="960050"/>
            <a:ext cx="6780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С</a:t>
            </a:r>
            <a:r>
              <a:rPr lang="ru-RU" sz="6000" b="1" dirty="0" smtClean="0">
                <a:solidFill>
                  <a:srgbClr val="FFFF00"/>
                </a:solidFill>
              </a:rPr>
              <a:t>ПАСИБО ЗА УРОК!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Цели урока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Знать: </a:t>
            </a:r>
            <a:r>
              <a:rPr lang="ru-RU" sz="3200" b="1" dirty="0" smtClean="0"/>
              <a:t>СП с различными видами связи. Сочетание знаков препинания.</a:t>
            </a:r>
          </a:p>
          <a:p>
            <a:pPr algn="just">
              <a:buNone/>
            </a:pPr>
            <a:r>
              <a:rPr lang="ru-RU" sz="3200" b="1" dirty="0" smtClean="0"/>
              <a:t>   Сочинительные и подчинительные союзы.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Уметь: </a:t>
            </a:r>
            <a:r>
              <a:rPr lang="ru-RU" sz="3200" b="1" dirty="0" smtClean="0"/>
              <a:t>производить синтаксический разбор и конструирование СП с различными видами связи, ставить знаки препинания, выразительно читать, находить синтаксические конструкции в худ. текстах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8417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</a:rPr>
              <a:t>1.Орфографическая работа.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По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разному ра</a:t>
            </a:r>
            <a:r>
              <a:rPr lang="ru-RU" sz="4000" b="1" dirty="0" smtClean="0">
                <a:solidFill>
                  <a:srgbClr val="FF0000"/>
                </a:solidFill>
              </a:rPr>
              <a:t>с</a:t>
            </a:r>
            <a:r>
              <a:rPr lang="ru-RU" sz="4000" dirty="0" smtClean="0"/>
              <a:t>пол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гается, давным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давно вопл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щены  в ж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знь, по</a:t>
            </a:r>
            <a:r>
              <a:rPr lang="ru-RU" sz="4000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прежнему пр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красны, по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новому осветить пр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блему, по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/>
              <a:t>своему обн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жающий п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роки.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2.</a:t>
            </a:r>
            <a:r>
              <a:rPr lang="ru-RU" sz="4000" b="1" dirty="0" smtClean="0">
                <a:solidFill>
                  <a:srgbClr val="002060"/>
                </a:solidFill>
              </a:rPr>
              <a:t>Самостоятельная работа (с.129, тесты).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4000" b="1" dirty="0" smtClean="0">
                <a:solidFill>
                  <a:srgbClr val="002060"/>
                </a:solidFill>
              </a:rPr>
              <a:t>Проверка </a:t>
            </a:r>
            <a:r>
              <a:rPr lang="ru-RU" sz="4000" b="1" dirty="0" err="1" smtClean="0">
                <a:solidFill>
                  <a:srgbClr val="002060"/>
                </a:solidFill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</a:rPr>
              <a:t>/</a:t>
            </a:r>
            <a:r>
              <a:rPr lang="ru-RU" sz="4000" b="1" dirty="0" err="1" smtClean="0">
                <a:solidFill>
                  <a:srgbClr val="002060"/>
                </a:solidFill>
              </a:rPr>
              <a:t>з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C:\Documents and Settings\Администратор\Рабочий стол\Новая папка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62694">
            <a:off x="5580112" y="3573016"/>
            <a:ext cx="2086752" cy="22621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4.Объяснение нового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И, КОГДА     И,ХОТЯ     И, ТАК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[</a:t>
            </a:r>
            <a:r>
              <a:rPr lang="ru-RU" sz="4000" dirty="0" smtClean="0"/>
              <a:t>С весел капали голубые капли</a:t>
            </a:r>
            <a:r>
              <a:rPr lang="ru-RU" sz="4000" b="1" dirty="0" smtClean="0">
                <a:solidFill>
                  <a:srgbClr val="FF0000"/>
                </a:solidFill>
              </a:rPr>
              <a:t>]</a:t>
            </a:r>
            <a:r>
              <a:rPr lang="ru-RU" sz="4000" dirty="0" smtClean="0"/>
              <a:t>,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 ,</a:t>
            </a:r>
            <a:r>
              <a:rPr lang="ru-RU" sz="4000" b="1" dirty="0" smtClean="0">
                <a:solidFill>
                  <a:srgbClr val="FF0000"/>
                </a:solidFill>
              </a:rPr>
              <a:t>(когда</a:t>
            </a:r>
            <a:r>
              <a:rPr lang="ru-RU" sz="4000" dirty="0" smtClean="0"/>
              <a:t> они падали в море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r>
              <a:rPr lang="ru-RU" sz="4000" dirty="0" smtClean="0"/>
              <a:t>,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[</a:t>
            </a:r>
            <a:r>
              <a:rPr lang="ru-RU" sz="4000" dirty="0" smtClean="0"/>
              <a:t>на месте их падения вспыхивало </a:t>
            </a:r>
          </a:p>
          <a:p>
            <a:pPr algn="just">
              <a:buNone/>
            </a:pPr>
            <a:r>
              <a:rPr lang="ru-RU" sz="4000" dirty="0" smtClean="0"/>
              <a:t>ненадолго тоже голубое пятнышко</a:t>
            </a:r>
            <a:r>
              <a:rPr lang="ru-RU" sz="4000" b="1" dirty="0" smtClean="0">
                <a:solidFill>
                  <a:srgbClr val="FF0000"/>
                </a:solidFill>
              </a:rPr>
              <a:t>]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6" name="Минус 5"/>
          <p:cNvSpPr/>
          <p:nvPr/>
        </p:nvSpPr>
        <p:spPr>
          <a:xfrm>
            <a:off x="5868144" y="3284985"/>
            <a:ext cx="1728192" cy="72008"/>
          </a:xfrm>
          <a:prstGeom prst="mathMinus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2195736" y="3212976"/>
            <a:ext cx="2088232" cy="504056"/>
          </a:xfrm>
          <a:prstGeom prst="mathEqua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5868144" y="3284984"/>
            <a:ext cx="1728192" cy="45719"/>
          </a:xfrm>
          <a:prstGeom prst="mathMinus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3491880" y="4005064"/>
            <a:ext cx="1872208" cy="360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2627784" y="3861048"/>
            <a:ext cx="914400" cy="360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3491880" y="3861048"/>
            <a:ext cx="1872208" cy="360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5940152" y="5517232"/>
            <a:ext cx="2520280" cy="72008"/>
          </a:xfrm>
          <a:prstGeom prst="mathMinus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5148064" y="4725144"/>
            <a:ext cx="3096344" cy="72008"/>
          </a:xfrm>
          <a:prstGeom prst="mathMinus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 flipV="1">
            <a:off x="5220072" y="4869161"/>
            <a:ext cx="2952328" cy="72008"/>
          </a:xfrm>
          <a:prstGeom prst="mathMinus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[      ],</a:t>
            </a:r>
            <a:r>
              <a:rPr lang="ru-RU" sz="6000" b="1" dirty="0" smtClean="0">
                <a:solidFill>
                  <a:srgbClr val="FF0000"/>
                </a:solidFill>
              </a:rPr>
              <a:t>и,</a:t>
            </a:r>
            <a:r>
              <a:rPr lang="ru-RU" sz="6000" b="1" dirty="0" smtClean="0">
                <a:solidFill>
                  <a:schemeClr val="tx2"/>
                </a:solidFill>
              </a:rPr>
              <a:t>(</a:t>
            </a:r>
            <a:r>
              <a:rPr lang="ru-RU" sz="6000" b="1" dirty="0" smtClean="0">
                <a:solidFill>
                  <a:srgbClr val="FF0000"/>
                </a:solidFill>
              </a:rPr>
              <a:t>когда</a:t>
            </a:r>
            <a:r>
              <a:rPr lang="ru-RU" sz="6000" b="1" dirty="0" smtClean="0">
                <a:solidFill>
                  <a:srgbClr val="002060"/>
                </a:solidFill>
              </a:rPr>
              <a:t>      ),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[   ].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				то, так, тем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2708920"/>
            <a:ext cx="3384376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4.Объяснение нового материала.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[</a:t>
            </a:r>
            <a:r>
              <a:rPr lang="ru-RU" sz="4000" dirty="0" smtClean="0"/>
              <a:t>С весел капали голубые капли</a:t>
            </a:r>
            <a:r>
              <a:rPr lang="ru-RU" sz="4000" dirty="0" smtClean="0">
                <a:solidFill>
                  <a:srgbClr val="FF0000"/>
                </a:solidFill>
              </a:rPr>
              <a:t>]</a:t>
            </a:r>
            <a:r>
              <a:rPr lang="ru-RU" sz="4000" dirty="0" smtClean="0"/>
              <a:t>, 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</a:rPr>
              <a:t>когда</a:t>
            </a:r>
            <a:r>
              <a:rPr lang="ru-RU" sz="4000" dirty="0" smtClean="0"/>
              <a:t> они падали в море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  <a:r>
              <a:rPr lang="ru-RU" sz="4000" dirty="0" smtClean="0"/>
              <a:t>,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[то </a:t>
            </a:r>
            <a:r>
              <a:rPr lang="ru-RU" sz="4000" dirty="0" smtClean="0"/>
              <a:t>на месте их падения вспыхивало </a:t>
            </a:r>
          </a:p>
          <a:p>
            <a:pPr algn="just">
              <a:buNone/>
            </a:pPr>
            <a:r>
              <a:rPr lang="ru-RU" sz="4000" dirty="0" smtClean="0"/>
              <a:t>ненадолго тоже голубое пятнышко</a:t>
            </a:r>
            <a:r>
              <a:rPr lang="ru-RU" sz="4000" dirty="0" smtClean="0">
                <a:solidFill>
                  <a:srgbClr val="FF0000"/>
                </a:solidFill>
              </a:rPr>
              <a:t>]</a:t>
            </a:r>
            <a:r>
              <a:rPr lang="ru-RU" sz="4000" dirty="0" smtClean="0"/>
              <a:t>.</a:t>
            </a:r>
          </a:p>
          <a:p>
            <a:endParaRPr lang="ru-RU" sz="3200" dirty="0"/>
          </a:p>
        </p:txBody>
      </p:sp>
      <p:sp>
        <p:nvSpPr>
          <p:cNvPr id="4" name="Минус 3"/>
          <p:cNvSpPr/>
          <p:nvPr/>
        </p:nvSpPr>
        <p:spPr>
          <a:xfrm>
            <a:off x="755576" y="2780928"/>
            <a:ext cx="914400" cy="576064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27584" y="4517976"/>
            <a:ext cx="8316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[      ],</a:t>
            </a:r>
            <a:r>
              <a:rPr lang="ru-RU" sz="4400" b="1" dirty="0" smtClean="0">
                <a:solidFill>
                  <a:srgbClr val="FF0000"/>
                </a:solidFill>
              </a:rPr>
              <a:t>и </a:t>
            </a:r>
            <a:r>
              <a:rPr lang="ru-RU" sz="4400" b="1" dirty="0" smtClean="0">
                <a:solidFill>
                  <a:schemeClr val="tx2"/>
                </a:solidFill>
              </a:rPr>
              <a:t>(</a:t>
            </a:r>
            <a:r>
              <a:rPr lang="ru-RU" sz="4400" b="1" dirty="0" smtClean="0">
                <a:solidFill>
                  <a:srgbClr val="FF0000"/>
                </a:solidFill>
              </a:rPr>
              <a:t>когда</a:t>
            </a:r>
            <a:r>
              <a:rPr lang="ru-RU" sz="4400" b="1" dirty="0" smtClean="0">
                <a:solidFill>
                  <a:srgbClr val="002060"/>
                </a:solidFill>
              </a:rPr>
              <a:t>      ),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[</a:t>
            </a:r>
            <a:r>
              <a:rPr lang="ru-RU" sz="4400" b="1" dirty="0" smtClean="0">
                <a:solidFill>
                  <a:srgbClr val="FF0000"/>
                </a:solidFill>
              </a:rPr>
              <a:t>то, так, </a:t>
            </a:r>
            <a:r>
              <a:rPr lang="ru-RU" sz="4400" b="1" smtClean="0">
                <a:solidFill>
                  <a:srgbClr val="FF0000"/>
                </a:solidFill>
              </a:rPr>
              <a:t>тем</a:t>
            </a:r>
            <a:r>
              <a:rPr lang="ru-RU" sz="4400" b="1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].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				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1979712" y="4941168"/>
            <a:ext cx="914400" cy="576064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88654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4.Закрепление материала.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СП с различными видами связи выражают сложные мысли; использование их в худ. </a:t>
            </a:r>
            <a:r>
              <a:rPr lang="ru-RU" dirty="0" err="1" smtClean="0"/>
              <a:t>лит-ре</a:t>
            </a:r>
            <a:r>
              <a:rPr lang="ru-RU" dirty="0" smtClean="0"/>
              <a:t> зависит от индивидуального стиля писателя. 	Сложный синтаксис – одна из отличительных черт прозы талантливого писателя-прозаика Владимира Набокова. «Все, что у меня есть – это мой стиль», - утверждал он. У </a:t>
            </a:r>
            <a:r>
              <a:rPr lang="ru-RU" dirty="0" err="1" smtClean="0"/>
              <a:t>набоковской</a:t>
            </a:r>
            <a:r>
              <a:rPr lang="ru-RU" dirty="0" smtClean="0"/>
              <a:t> прозы учатся не только прекрасному русскому языку, но и  человеческому благородству, стойкости, служению культуре.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sz="3600" dirty="0" smtClean="0"/>
              <a:t>		Запишите предложения, расставляя знаки препинания. Подчеркните расположенные рядом сочинительные и подчинительные союзы. Объясните постановку знаков препинания при них.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</TotalTime>
  <Words>234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СП с разными видами связи</vt:lpstr>
      <vt:lpstr>Цели урока</vt:lpstr>
      <vt:lpstr>1.Орфографическая работа. </vt:lpstr>
      <vt:lpstr>Слайд 4</vt:lpstr>
      <vt:lpstr>4.Объяснение нового материала. </vt:lpstr>
      <vt:lpstr>Слайд 6</vt:lpstr>
      <vt:lpstr>4.Объяснение нового материала.</vt:lpstr>
      <vt:lpstr>4.Закрепление материала. </vt:lpstr>
      <vt:lpstr>Слайд 9</vt:lpstr>
      <vt:lpstr>5.Подведение итогов урока. </vt:lpstr>
      <vt:lpstr>6.Д/З: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с разными видами связи</dc:title>
  <dc:creator>Натали</dc:creator>
  <cp:lastModifiedBy>Натали</cp:lastModifiedBy>
  <cp:revision>18</cp:revision>
  <dcterms:created xsi:type="dcterms:W3CDTF">2012-03-31T04:24:39Z</dcterms:created>
  <dcterms:modified xsi:type="dcterms:W3CDTF">2012-10-26T16:32:07Z</dcterms:modified>
</cp:coreProperties>
</file>