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57" r:id="rId4"/>
    <p:sldId id="271" r:id="rId5"/>
    <p:sldId id="260" r:id="rId6"/>
    <p:sldId id="261" r:id="rId7"/>
    <p:sldId id="270" r:id="rId8"/>
    <p:sldId id="262" r:id="rId9"/>
    <p:sldId id="263" r:id="rId10"/>
    <p:sldId id="268" r:id="rId11"/>
    <p:sldId id="269" r:id="rId12"/>
    <p:sldId id="264" r:id="rId13"/>
    <p:sldId id="259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8" autoAdjust="0"/>
    <p:restoredTop sz="94660"/>
  </p:normalViewPr>
  <p:slideViewPr>
    <p:cSldViewPr>
      <p:cViewPr varScale="1">
        <p:scale>
          <a:sx n="66" d="100"/>
          <a:sy n="66" d="100"/>
        </p:scale>
        <p:origin x="-75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Приемы работы с текстом при подготовке к итоговой аттестации.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7060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8632395"/>
              </p:ext>
            </p:extLst>
          </p:nvPr>
        </p:nvGraphicFramePr>
        <p:xfrm>
          <a:off x="401779" y="1360595"/>
          <a:ext cx="8229600" cy="21892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52172"/>
                <a:gridCol w="3377428"/>
              </a:tblGrid>
              <a:tr h="269007">
                <a:tc>
                  <a:txBody>
                    <a:bodyPr/>
                    <a:lstStyle/>
                    <a:p>
                      <a:pPr marL="82296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? (Общие)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41375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? (Частные)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00025">
                <a:tc>
                  <a:txBody>
                    <a:bodyPr/>
                    <a:lstStyle/>
                    <a:p>
                      <a:pPr marL="103505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Дайте 3 объяснения, почему...?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03505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Кто?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00025">
                <a:tc>
                  <a:txBody>
                    <a:bodyPr/>
                    <a:lstStyle/>
                    <a:p>
                      <a:pPr marL="11303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Объясните, почему...?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0033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Что?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00025">
                <a:tc>
                  <a:txBody>
                    <a:bodyPr/>
                    <a:lstStyle/>
                    <a:p>
                      <a:pPr marL="10985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Почему Вы думаете...?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03505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Когда?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00025">
                <a:tc>
                  <a:txBody>
                    <a:bodyPr/>
                    <a:lstStyle/>
                    <a:p>
                      <a:pPr marL="109855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Почему Вы считаете...?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03505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Может...?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00025">
                <a:tc>
                  <a:txBody>
                    <a:bodyPr/>
                    <a:lstStyle/>
                    <a:p>
                      <a:pPr marL="109855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чем различие...?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03505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Будет...?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00025">
                <a:tc>
                  <a:txBody>
                    <a:bodyPr/>
                    <a:lstStyle/>
                    <a:p>
                      <a:pPr marL="109855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Предположите, что будет, если...?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03505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Могли...?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00025">
                <a:tc>
                  <a:txBody>
                    <a:bodyPr/>
                    <a:lstStyle/>
                    <a:p>
                      <a:pPr marL="10668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Что, если...?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03505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Как звать?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000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  Согласны ли Вы?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03505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Было ли?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000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0668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Верно ли?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-22811"/>
            <a:ext cx="8229600" cy="1417638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Обучающимся предлагается составить наибольшее количество общих и частных вопросов проблемного характера по тексту. Таблица «Общих» и «Частных» вопросов может составляться как на стадии знакомства с текстом, так и на этапе его осмысления, причем в первом случае — это вопросы для дальнейшего изучения темы; на стадии осмысления — способ осознания и понимания прочитанного. </a:t>
            </a:r>
            <a:r>
              <a:rPr lang="ru-RU" sz="1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869160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/>
              <a:t>По ходу работы с таблицей в правую колонку записываются вопросы, требующие простого, односложного </a:t>
            </a:r>
            <a:r>
              <a:rPr lang="ru-RU" sz="1400" dirty="0" smtClean="0"/>
              <a:t>ответа. </a:t>
            </a:r>
            <a:r>
              <a:rPr lang="ru-RU" sz="1400" dirty="0"/>
              <a:t>В ле­вой колонке — вопросы, требующие подробного, развернутого ответа. Как правило, это проблемные вопросы, т.е. такие, которые не имеют однозначного ответа.</a:t>
            </a:r>
            <a:r>
              <a:rPr lang="ru-RU" sz="1400" b="1" dirty="0"/>
              <a:t>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73396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5256584"/>
          </a:xfrm>
        </p:spPr>
        <p:txBody>
          <a:bodyPr/>
          <a:lstStyle/>
          <a:p>
            <a:r>
              <a:rPr lang="ru-RU" dirty="0" smtClean="0"/>
              <a:t>Общие:                                        Частные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421712"/>
              </p:ext>
            </p:extLst>
          </p:nvPr>
        </p:nvGraphicFramePr>
        <p:xfrm>
          <a:off x="395536" y="836712"/>
          <a:ext cx="8208912" cy="506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139040">
                <a:tc>
                  <a:txBody>
                    <a:bodyPr/>
                    <a:lstStyle/>
                    <a:p>
                      <a:r>
                        <a:rPr lang="ru-RU" dirty="0" smtClean="0"/>
                        <a:t>Почему поэма названа </a:t>
                      </a:r>
                      <a:r>
                        <a:rPr lang="ru-RU" dirty="0" err="1" smtClean="0"/>
                        <a:t>МЮ.Лермонтовым</a:t>
                      </a:r>
                      <a:r>
                        <a:rPr lang="ru-RU" dirty="0" smtClean="0"/>
                        <a:t> песней?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Кто автор «Песни</a:t>
                      </a:r>
                      <a:r>
                        <a:rPr lang="ru-RU" baseline="0" dirty="0" smtClean="0"/>
                        <a:t> про царя Ивана Васильевича, молодого опричника и удалого купца Калашникова»?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чем характер Алены Дмитриевны близок к народному идеалу женщины?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Из скольких</a:t>
                      </a:r>
                      <a:r>
                        <a:rPr lang="ru-RU" sz="1400" baseline="0" dirty="0" smtClean="0"/>
                        <a:t> частей состоит «Песня..» ?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Согласны ли Вы, что образ Ивана Грозного в поэме сложен?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Какое чувство осталось</a:t>
                      </a:r>
                      <a:r>
                        <a:rPr lang="ru-RU" sz="1400" baseline="0" dirty="0" smtClean="0"/>
                        <a:t> после первого прочтения поэмы?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Предположите, что будет, если Степан Калашников объяснит Ивану Грозному, почему он вызвал на кулачный бой </a:t>
                      </a:r>
                      <a:r>
                        <a:rPr lang="ru-RU" sz="1400" dirty="0" err="1" smtClean="0"/>
                        <a:t>Кирибеевича</a:t>
                      </a:r>
                      <a:r>
                        <a:rPr lang="ru-RU" sz="1400" dirty="0" smtClean="0"/>
                        <a:t>?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Где «</a:t>
                      </a:r>
                      <a:r>
                        <a:rPr lang="ru-RU" sz="1400" dirty="0" err="1" smtClean="0"/>
                        <a:t>сходилися</a:t>
                      </a:r>
                      <a:r>
                        <a:rPr lang="ru-RU" sz="1400" dirty="0" smtClean="0"/>
                        <a:t>- </a:t>
                      </a:r>
                      <a:r>
                        <a:rPr lang="ru-RU" sz="1400" dirty="0" err="1" smtClean="0"/>
                        <a:t>собиралися</a:t>
                      </a:r>
                      <a:r>
                        <a:rPr lang="ru-RU" sz="1400" dirty="0" smtClean="0"/>
                        <a:t>» молодые бойцы московские на кулачный бой?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чем различие </a:t>
                      </a:r>
                      <a:r>
                        <a:rPr lang="ru-RU" sz="1400" dirty="0" err="1" smtClean="0"/>
                        <a:t>Кирибеевича</a:t>
                      </a:r>
                      <a:r>
                        <a:rPr lang="ru-RU" sz="1400" dirty="0" smtClean="0"/>
                        <a:t> и Степана Калашникова?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Кто такой </a:t>
                      </a:r>
                      <a:r>
                        <a:rPr lang="ru-RU" sz="1400" dirty="0" err="1" smtClean="0"/>
                        <a:t>Малюта</a:t>
                      </a:r>
                      <a:r>
                        <a:rPr lang="ru-RU" sz="1400" dirty="0" smtClean="0"/>
                        <a:t> Скуратов?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Как казнили Степана</a:t>
                      </a:r>
                      <a:r>
                        <a:rPr lang="ru-RU" sz="1400" baseline="0" dirty="0" smtClean="0"/>
                        <a:t> Калашникова?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Назовите главных героев «Песни»</a:t>
                      </a:r>
                      <a:endParaRPr lang="ru-RU" sz="1400" dirty="0"/>
                    </a:p>
                  </a:txBody>
                  <a:tcPr/>
                </a:tc>
              </a:tr>
              <a:tr h="361528">
                <a:tc>
                  <a:txBody>
                    <a:bodyPr/>
                    <a:lstStyle/>
                    <a:p>
                      <a:r>
                        <a:rPr lang="ru-RU" dirty="0" smtClean="0"/>
                        <a:t>Сформулируйте идею «Песни»</a:t>
                      </a:r>
                    </a:p>
                    <a:p>
                      <a:r>
                        <a:rPr lang="ru-RU" dirty="0" smtClean="0"/>
                        <a:t>Составление кластера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356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130767"/>
              </p:ext>
            </p:extLst>
          </p:nvPr>
        </p:nvGraphicFramePr>
        <p:xfrm>
          <a:off x="395536" y="476672"/>
          <a:ext cx="8424936" cy="664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6116"/>
                <a:gridCol w="1794284"/>
                <a:gridCol w="2808312"/>
                <a:gridCol w="201622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произведения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Позиция автора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Аргументы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НЕСПРАВЕДЛИВОСТЬ СОЦИАЛЬНОГО УСТРОЙСТВА ОБЩЕСТВА.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И. С. Тургенев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«Муму».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Судьбу немого крепостного Герасима, Татьяны решает барыня.  У человека нет прав. Что может быть ужаснее?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Л. Н. Толстой «После бала».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Показана </a:t>
                      </a:r>
                      <a:r>
                        <a:rPr kumimoji="0" lang="ru-RU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разделённость</a:t>
                      </a: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России на две части, богатую и бедную. Социальный мир устроен несправедливо по отношению к слабым.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А.И. Солженицын «Один день Ивана Денисовича»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Несмотря на страшные детали лагерной жизни и несправедливое устройство общества, произведения Солженицына оптимистично по духу. Писатель доказал, что и в последней степени унижения возможно сохранить в себе человека.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572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408712"/>
          </a:xfrm>
        </p:spPr>
        <p:txBody>
          <a:bodyPr>
            <a:normAutofit fontScale="70000" lnSpcReduction="20000"/>
          </a:bodyPr>
          <a:lstStyle/>
          <a:p>
            <a:r>
              <a:rPr lang="ru-RU" sz="4000" b="1" u="sng" dirty="0">
                <a:solidFill>
                  <a:schemeClr val="tx2">
                    <a:satMod val="130000"/>
                  </a:schemeClr>
                </a:solidFill>
              </a:rPr>
              <a:t>Комплексная работа с текстом – надежное средство подготовки к итоговой аттестации</a:t>
            </a:r>
            <a:r>
              <a:rPr lang="ru-RU" sz="28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8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  <a:t>1) Подготовить к выразительному чтению текста;</a:t>
            </a:r>
            <a:b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  <a:t>2) Определить тему, основную мысль текста. Выписать ключевые слова (словосочетания);</a:t>
            </a:r>
            <a:b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  <a:t>3) Озаглавить текст;</a:t>
            </a:r>
            <a:b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  <a:t>4) Определить стиль текста;</a:t>
            </a:r>
            <a:b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  <a:t>5) Доказать, что это текст;</a:t>
            </a:r>
            <a:b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  <a:t>6) Определить тип текста;</a:t>
            </a:r>
            <a:b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  <a:t>7) Определить средства связи между предложениями в тексте;</a:t>
            </a:r>
            <a:b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  <a:t>8) Объяснить значение выделенных слов;</a:t>
            </a:r>
            <a:b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  <a:t>9) Подобрать к выделенным словам синонимы и антонимы;</a:t>
            </a:r>
            <a:b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  <a:t>10) Найти многозначные слова;</a:t>
            </a:r>
            <a:b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  <a:t>11) Найти в тексте синонимы и антонимы, слова употребленные в переносном значении, стилистически окрашенные;</a:t>
            </a:r>
            <a:b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  <a:t>12) Найти заимствованные слова. Объяснить их значение;</a:t>
            </a:r>
            <a:b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  <a:t>13) Составить план текста. Подготовиться к пересказу (устному или письменному);</a:t>
            </a:r>
            <a:b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  <a:t>14) Произвести на материале текста разные виды разбора;</a:t>
            </a:r>
            <a:b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  <a:t>15) Проанализировать орфографию и пунктуацию текста.</a:t>
            </a:r>
            <a:r>
              <a:rPr lang="ru-RU" sz="32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200" dirty="0">
                <a:solidFill>
                  <a:schemeClr val="tx2">
                    <a:satMod val="130000"/>
                  </a:schemeClr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333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6632"/>
            <a:ext cx="8507288" cy="6741368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Текст 2 </a:t>
            </a:r>
            <a:endParaRPr lang="ru-RU" dirty="0"/>
          </a:p>
          <a:p>
            <a:r>
              <a:rPr lang="ru-RU" b="1" dirty="0"/>
              <a:t>Задание: </a:t>
            </a:r>
            <a:r>
              <a:rPr lang="ru-RU" b="1" i="1" dirty="0"/>
              <a:t>найти ключевые слова, построить смысловые ряды, определить доминанту текста.</a:t>
            </a:r>
            <a:endParaRPr lang="ru-RU" dirty="0"/>
          </a:p>
          <a:p>
            <a:r>
              <a:rPr lang="ru-RU" dirty="0"/>
              <a:t>Однажды я представил, что </a:t>
            </a:r>
            <a:r>
              <a:rPr lang="ru-RU" b="1" dirty="0"/>
              <a:t>земля</a:t>
            </a:r>
            <a:r>
              <a:rPr lang="ru-RU" dirty="0"/>
              <a:t> наша, этот сказочный </a:t>
            </a:r>
            <a:r>
              <a:rPr lang="ru-RU" b="1" dirty="0"/>
              <a:t>цветущий сад </a:t>
            </a:r>
            <a:r>
              <a:rPr lang="ru-RU" dirty="0"/>
              <a:t>вселенной со всеми его закатами, восходами, свежими утрами и звездными ночами,</a:t>
            </a:r>
            <a:r>
              <a:rPr lang="ru-RU" b="1" dirty="0"/>
              <a:t> </a:t>
            </a:r>
            <a:r>
              <a:rPr lang="ru-RU" dirty="0"/>
              <a:t>студеным</a:t>
            </a:r>
            <a:r>
              <a:rPr lang="ru-RU" b="1" dirty="0"/>
              <a:t> </a:t>
            </a:r>
            <a:r>
              <a:rPr lang="ru-RU" dirty="0"/>
              <a:t>холодом и жарким солнцем, со всем его светом, прохладой тенью, июльской радугой, летними и осенними туманами, дождями, белым снегом,- представил, что наша земля непоправимо осиротела.</a:t>
            </a:r>
            <a:r>
              <a:rPr lang="ru-RU" b="1" dirty="0"/>
              <a:t> </a:t>
            </a:r>
            <a:r>
              <a:rPr lang="ru-RU" dirty="0"/>
              <a:t>Вообразите: на ней более нет человека</a:t>
            </a:r>
            <a:r>
              <a:rPr lang="ru-RU" i="1" dirty="0"/>
              <a:t> </a:t>
            </a:r>
            <a:r>
              <a:rPr lang="ru-RU" dirty="0"/>
              <a:t>– и глухая пустота шуршит в каменных коридорах  городов, в траве диких полей, и безмолвие не нарушается ни звуком голоса, ни смехом, ни криком  отчаяния.</a:t>
            </a:r>
          </a:p>
          <a:p>
            <a:r>
              <a:rPr lang="ru-RU" dirty="0"/>
              <a:t>В этом полном безлюдье, в ледяной тишине </a:t>
            </a:r>
            <a:r>
              <a:rPr lang="ru-RU" b="1" dirty="0"/>
              <a:t>прекрасная земля </a:t>
            </a:r>
            <a:r>
              <a:rPr lang="ru-RU" dirty="0"/>
              <a:t>наша сразу же потеряла бы свой высочайший смысл быть </a:t>
            </a:r>
            <a:r>
              <a:rPr lang="ru-RU" b="1" dirty="0"/>
              <a:t>кораблем человека </a:t>
            </a:r>
            <a:r>
              <a:rPr lang="ru-RU" dirty="0"/>
              <a:t>в мировом пространстве, вмиг утратилась, исчезла бы ее красота. Ибо </a:t>
            </a:r>
            <a:r>
              <a:rPr lang="ru-RU" b="1" dirty="0"/>
              <a:t>нет человека – и красота не может отразиться в нем</a:t>
            </a:r>
            <a:r>
              <a:rPr lang="ru-RU" dirty="0"/>
              <a:t>, в его сознании, и быть оцененной им. Для кого она? Для чего она? </a:t>
            </a:r>
          </a:p>
          <a:p>
            <a:r>
              <a:rPr lang="ru-RU" dirty="0"/>
              <a:t>Красота не может познать самое себя, как это может сделать изощренная мысль, утонченный разум. Красота в красоте и для красоты бессмысленна, нелепа, мертва, так же, как, в сущности, и разум для разума.   </a:t>
            </a:r>
          </a:p>
          <a:p>
            <a:r>
              <a:rPr lang="ru-RU" b="1" dirty="0"/>
              <a:t>Красоте необходимо зеркало</a:t>
            </a:r>
            <a:r>
              <a:rPr lang="ru-RU" dirty="0"/>
              <a:t>, нужен </a:t>
            </a:r>
            <a:r>
              <a:rPr lang="ru-RU" b="1" dirty="0"/>
              <a:t>мудрый ценитель</a:t>
            </a:r>
            <a:r>
              <a:rPr lang="ru-RU" dirty="0"/>
              <a:t>, добрый или восхищенный созерцатель. Ведь ощущение красоты – это ощущение жизни, любви, надежды, мнимая вера в бессмертие, так как прекрасное всегда вызывает у нас желание жить.</a:t>
            </a:r>
          </a:p>
          <a:p>
            <a:r>
              <a:rPr lang="ru-RU" b="1" dirty="0"/>
              <a:t>Красота связана с жизнью, жизнь – с любовью, любовь – с человеком</a:t>
            </a:r>
            <a:r>
              <a:rPr lang="ru-RU" dirty="0"/>
              <a:t>. </a:t>
            </a:r>
            <a:r>
              <a:rPr lang="ru-RU" u="sng" dirty="0"/>
              <a:t>Как только прерываются эти связи, погибает вместе с человеком и красота в природе </a:t>
            </a:r>
            <a:r>
              <a:rPr lang="ru-RU" i="1" dirty="0"/>
              <a:t>(По Ю. Бондареву). </a:t>
            </a:r>
            <a:endParaRPr lang="ru-RU" dirty="0"/>
          </a:p>
          <a:p>
            <a:r>
              <a:rPr lang="ru-RU" b="1" dirty="0" smtClean="0"/>
              <a:t>Смысловые рады: цветущий сад – ледяная тишина, безлюдье. </a:t>
            </a:r>
          </a:p>
          <a:p>
            <a:r>
              <a:rPr lang="ru-RU" b="1" dirty="0" smtClean="0"/>
              <a:t>                              красота только для красоты – бессмысленна;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22449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Составьте предложения из слов, данных вразбивку.</a:t>
            </a:r>
          </a:p>
          <a:p>
            <a:pPr lvl="0"/>
            <a:r>
              <a:rPr lang="ru-RU" dirty="0"/>
              <a:t>Замените выделенную форму по образцу.</a:t>
            </a:r>
          </a:p>
          <a:p>
            <a:pPr lvl="0"/>
            <a:r>
              <a:rPr lang="ru-RU" dirty="0"/>
              <a:t>Составьте из двух предложений одно простое.</a:t>
            </a:r>
          </a:p>
          <a:p>
            <a:pPr lvl="0"/>
            <a:r>
              <a:rPr lang="ru-RU" dirty="0"/>
              <a:t>Прочтите заглавие и скажите, о ком (чём) будет идти речь в данном тексте</a:t>
            </a:r>
          </a:p>
          <a:p>
            <a:pPr lvl="0"/>
            <a:r>
              <a:rPr lang="ru-RU" dirty="0"/>
              <a:t>Прочтите первые предложения абзацев и назовите вопросы, которые будут рассматриваться в тексте.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382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435280" cy="5890659"/>
          </a:xfrm>
        </p:spPr>
        <p:txBody>
          <a:bodyPr>
            <a:normAutofit fontScale="47500" lnSpcReduction="20000"/>
          </a:bodyPr>
          <a:lstStyle/>
          <a:p>
            <a:r>
              <a:rPr lang="ru-RU" sz="3400" b="1" i="1" dirty="0"/>
              <a:t>Упражнения на свёртывание текста:</a:t>
            </a:r>
            <a:endParaRPr lang="ru-RU" sz="3400" b="1" dirty="0"/>
          </a:p>
          <a:p>
            <a:pPr lvl="0"/>
            <a:r>
              <a:rPr lang="ru-RU" dirty="0"/>
              <a:t>Найдите в предложении или группе предложений элементы, несущие информацию.</a:t>
            </a:r>
          </a:p>
          <a:p>
            <a:pPr lvl="0"/>
            <a:r>
              <a:rPr lang="ru-RU" dirty="0"/>
              <a:t>Расположите предложения абзаца по степени важности информации.</a:t>
            </a:r>
          </a:p>
          <a:p>
            <a:r>
              <a:rPr lang="ru-RU" dirty="0"/>
              <a:t>Сократите предложения, абзацы, отдельные фрагменты текста за счёт исключения несущественной </a:t>
            </a:r>
            <a:r>
              <a:rPr lang="ru-RU" dirty="0" smtClean="0"/>
              <a:t>информации.</a:t>
            </a:r>
          </a:p>
          <a:p>
            <a:r>
              <a:rPr lang="ru-RU" sz="3400" b="1" i="1" dirty="0"/>
              <a:t>Упражнения на реконструкцию текста:</a:t>
            </a:r>
            <a:endParaRPr lang="ru-RU" sz="3400" b="1" dirty="0"/>
          </a:p>
          <a:p>
            <a:pPr lvl="0"/>
            <a:r>
              <a:rPr lang="ru-RU" dirty="0"/>
              <a:t>Составьте предложения из заданных ключевых слов по образцу.</a:t>
            </a:r>
          </a:p>
          <a:p>
            <a:pPr lvl="0"/>
            <a:r>
              <a:rPr lang="ru-RU" dirty="0"/>
              <a:t>Расположите разрозненные предложения в соответствии с предлагаемой схемой.</a:t>
            </a:r>
          </a:p>
          <a:p>
            <a:pPr lvl="0"/>
            <a:r>
              <a:rPr lang="ru-RU" dirty="0"/>
              <a:t>Составьте сокращённый вариант текста из 10 предложений на основе выбора их из предложенных 20.</a:t>
            </a:r>
          </a:p>
          <a:p>
            <a:r>
              <a:rPr lang="ru-RU" sz="3400" b="1" i="1" dirty="0"/>
              <a:t>Упражнения на обобщения материала:</a:t>
            </a:r>
            <a:endParaRPr lang="ru-RU" sz="3400" b="1" dirty="0"/>
          </a:p>
          <a:p>
            <a:pPr lvl="0"/>
            <a:r>
              <a:rPr lang="ru-RU" dirty="0"/>
              <a:t>Сделайте итоговый вывод или резюме по содержанию текста.</a:t>
            </a:r>
          </a:p>
          <a:p>
            <a:r>
              <a:rPr lang="ru-RU" dirty="0"/>
              <a:t>На ПОСЛЕТЕКСТОВОМ этапе приёмы оперирования направлены на выявление основных элементов содержания текста.</a:t>
            </a:r>
          </a:p>
          <a:p>
            <a:r>
              <a:rPr lang="ru-RU" i="1" dirty="0"/>
              <a:t>Упражнения на выявление темы текста:</a:t>
            </a:r>
            <a:endParaRPr lang="ru-RU" dirty="0"/>
          </a:p>
          <a:p>
            <a:pPr lvl="0"/>
            <a:r>
              <a:rPr lang="ru-RU" dirty="0"/>
              <a:t>Выявите слова, выражающие тему в абзаце, в связке абзацев, в тексте.</a:t>
            </a:r>
          </a:p>
          <a:p>
            <a:pPr lvl="0"/>
            <a:r>
              <a:rPr lang="ru-RU" dirty="0"/>
              <a:t>Найдите обобщающие слова и сформулируйте тему.</a:t>
            </a:r>
          </a:p>
          <a:p>
            <a:pPr lvl="0"/>
            <a:r>
              <a:rPr lang="ru-RU" dirty="0"/>
              <a:t>Сформулируйте тему самостоятельно.</a:t>
            </a:r>
          </a:p>
          <a:p>
            <a:r>
              <a:rPr lang="ru-RU" sz="3400" b="1" i="1" dirty="0"/>
              <a:t>Упражнения на передачу сюжета:</a:t>
            </a:r>
            <a:endParaRPr lang="ru-RU" sz="3400" b="1" dirty="0"/>
          </a:p>
          <a:p>
            <a:pPr lvl="0"/>
            <a:r>
              <a:rPr lang="ru-RU" dirty="0"/>
              <a:t>Оцените значение указанного события или эпизода для развития сюжета.</a:t>
            </a:r>
          </a:p>
          <a:p>
            <a:pPr lvl="0"/>
            <a:r>
              <a:rPr lang="ru-RU" dirty="0"/>
              <a:t>Определите наиболее значительные события и/или эпизоды в тексте.</a:t>
            </a:r>
          </a:p>
          <a:p>
            <a:r>
              <a:rPr lang="ru-RU" sz="3400" b="1" i="1" dirty="0"/>
              <a:t>Упражнения на составление характеристики персонажей:</a:t>
            </a:r>
            <a:endParaRPr lang="ru-RU" sz="3400" b="1" dirty="0"/>
          </a:p>
          <a:p>
            <a:pPr lvl="0"/>
            <a:r>
              <a:rPr lang="ru-RU" dirty="0"/>
              <a:t>Выделите авторские характеристики.</a:t>
            </a:r>
          </a:p>
          <a:p>
            <a:pPr lvl="0"/>
            <a:r>
              <a:rPr lang="ru-RU" dirty="0"/>
              <a:t>Ответьте на вопросы к фрагментам текста.</a:t>
            </a:r>
          </a:p>
          <a:p>
            <a:pPr lvl="0"/>
            <a:r>
              <a:rPr lang="ru-RU" dirty="0"/>
              <a:t>Поставьте вопросы к фрагментам текста.</a:t>
            </a:r>
          </a:p>
          <a:p>
            <a:pPr lvl="0"/>
            <a:r>
              <a:rPr lang="ru-RU" dirty="0"/>
              <a:t>Прокомментируйте авторскую характеристику героев.</a:t>
            </a:r>
          </a:p>
          <a:p>
            <a:pPr lvl="0"/>
            <a:r>
              <a:rPr lang="ru-RU" dirty="0"/>
              <a:t>Дайте свою характеристику героям.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4037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9504" y="0"/>
            <a:ext cx="7844408" cy="4278337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>
                <a:solidFill>
                  <a:schemeClr val="tx1"/>
                </a:solidFill>
              </a:rPr>
              <a:t>(</a:t>
            </a:r>
            <a:r>
              <a:rPr lang="ru-RU" sz="2000" dirty="0">
                <a:solidFill>
                  <a:schemeClr val="tx1"/>
                </a:solidFill>
              </a:rPr>
              <a:t>1)</a:t>
            </a:r>
            <a:r>
              <a:rPr lang="ru-RU" sz="2000" dirty="0" err="1">
                <a:solidFill>
                  <a:schemeClr val="tx1"/>
                </a:solidFill>
              </a:rPr>
              <a:t>К_питан</a:t>
            </a:r>
            <a:r>
              <a:rPr lang="ru-RU" sz="2000" dirty="0">
                <a:solidFill>
                  <a:schemeClr val="tx1"/>
                </a:solidFill>
              </a:rPr>
              <a:t> Клюквин отнесся к моей игре с большим </a:t>
            </a:r>
            <a:r>
              <a:rPr lang="ru-RU" sz="2000" dirty="0" err="1">
                <a:solidFill>
                  <a:schemeClr val="tx1"/>
                </a:solidFill>
              </a:rPr>
              <a:t>вн_манием</a:t>
            </a:r>
            <a:r>
              <a:rPr lang="ru-RU" sz="2000" dirty="0">
                <a:solidFill>
                  <a:schemeClr val="tx1"/>
                </a:solidFill>
              </a:rPr>
              <a:t>. (2)Звуки </a:t>
            </a:r>
            <a:r>
              <a:rPr lang="ru-RU" sz="2000" dirty="0" err="1">
                <a:solidFill>
                  <a:schemeClr val="tx1"/>
                </a:solidFill>
              </a:rPr>
              <a:t>г_тары</a:t>
            </a:r>
            <a:r>
              <a:rPr lang="ru-RU" sz="2000" dirty="0">
                <a:solidFill>
                  <a:schemeClr val="tx1"/>
                </a:solidFill>
              </a:rPr>
              <a:t> его </a:t>
            </a:r>
            <a:r>
              <a:rPr lang="ru-RU" sz="2000" dirty="0" err="1">
                <a:solidFill>
                  <a:schemeClr val="tx1"/>
                </a:solidFill>
              </a:rPr>
              <a:t>потр_сли</a:t>
            </a:r>
            <a:r>
              <a:rPr lang="ru-RU" sz="2000" dirty="0">
                <a:solidFill>
                  <a:schemeClr val="tx1"/>
                </a:solidFill>
              </a:rPr>
              <a:t>. (3)Он даже бросил петь и только </a:t>
            </a:r>
            <a:r>
              <a:rPr lang="ru-RU" sz="2000" dirty="0" err="1">
                <a:solidFill>
                  <a:schemeClr val="tx1"/>
                </a:solidFill>
              </a:rPr>
              <a:t>изр_дка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восх_щенно</a:t>
            </a:r>
            <a:r>
              <a:rPr lang="ru-RU" sz="2000" dirty="0">
                <a:solidFill>
                  <a:schemeClr val="tx1"/>
                </a:solidFill>
              </a:rPr>
              <a:t> цокал.(4)Но скоро он </a:t>
            </a:r>
            <a:r>
              <a:rPr lang="ru-RU" sz="2000" dirty="0" err="1">
                <a:solidFill>
                  <a:schemeClr val="tx1"/>
                </a:solidFill>
              </a:rPr>
              <a:t>переш_л</a:t>
            </a:r>
            <a:r>
              <a:rPr lang="ru-RU" sz="2000" dirty="0">
                <a:solidFill>
                  <a:schemeClr val="tx1"/>
                </a:solidFill>
              </a:rPr>
              <a:t> в наступление. (5)Как только я брал гитару Клюквин </a:t>
            </a:r>
            <a:r>
              <a:rPr lang="ru-RU" sz="2000" dirty="0" err="1">
                <a:solidFill>
                  <a:schemeClr val="tx1"/>
                </a:solidFill>
              </a:rPr>
              <a:t>нач_нал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св_стеть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ст_раясь</a:t>
            </a:r>
            <a:r>
              <a:rPr lang="ru-RU" sz="2000" dirty="0">
                <a:solidFill>
                  <a:schemeClr val="tx1"/>
                </a:solidFill>
              </a:rPr>
              <a:t> меня заглушить.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(6)Я злился и швырял в клеста  пустыми шишками или </a:t>
            </a:r>
            <a:r>
              <a:rPr lang="ru-RU" sz="2000" dirty="0" err="1">
                <a:solidFill>
                  <a:schemeClr val="tx1"/>
                </a:solidFill>
              </a:rPr>
              <a:t>заг_нял</a:t>
            </a:r>
            <a:r>
              <a:rPr lang="ru-RU" sz="2000" dirty="0">
                <a:solidFill>
                  <a:schemeClr val="tx1"/>
                </a:solidFill>
              </a:rPr>
              <a:t> его в клетку а клетку накрывал </a:t>
            </a:r>
            <a:r>
              <a:rPr lang="ru-RU" sz="2000" dirty="0" err="1">
                <a:solidFill>
                  <a:schemeClr val="tx1"/>
                </a:solidFill>
              </a:rPr>
              <a:t>п_джаком</a:t>
            </a:r>
            <a:r>
              <a:rPr lang="ru-RU" sz="2000" dirty="0">
                <a:solidFill>
                  <a:schemeClr val="tx1"/>
                </a:solidFill>
              </a:rPr>
              <a:t>. (7)Но и оттуда </a:t>
            </a:r>
            <a:r>
              <a:rPr lang="ru-RU" sz="2000" dirty="0" err="1">
                <a:solidFill>
                  <a:schemeClr val="tx1"/>
                </a:solidFill>
              </a:rPr>
              <a:t>дон_силось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зл_вещее</a:t>
            </a:r>
            <a:r>
              <a:rPr lang="ru-RU" sz="2000" dirty="0">
                <a:solidFill>
                  <a:schemeClr val="tx1"/>
                </a:solidFill>
              </a:rPr>
              <a:t> цыканье Капитана.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(8)Когда я выучил этюд и стал играть его получше Клюквин </a:t>
            </a:r>
            <a:r>
              <a:rPr lang="ru-RU" sz="2000" dirty="0" err="1">
                <a:solidFill>
                  <a:schemeClr val="tx1"/>
                </a:solidFill>
              </a:rPr>
              <a:t>усп_коился</a:t>
            </a:r>
            <a:r>
              <a:rPr lang="ru-RU" sz="2000" dirty="0">
                <a:solidFill>
                  <a:schemeClr val="tx1"/>
                </a:solidFill>
              </a:rPr>
              <a:t>. (9)Он пел теперь тише, </a:t>
            </a:r>
            <a:r>
              <a:rPr lang="ru-RU" sz="2000" dirty="0" err="1">
                <a:solidFill>
                  <a:schemeClr val="tx1"/>
                </a:solidFill>
              </a:rPr>
              <a:t>прин_равливаясь</a:t>
            </a:r>
            <a:r>
              <a:rPr lang="ru-RU" sz="2000" dirty="0">
                <a:solidFill>
                  <a:schemeClr val="tx1"/>
                </a:solidFill>
              </a:rPr>
              <a:t> к </a:t>
            </a:r>
            <a:r>
              <a:rPr lang="ru-RU" sz="2000" dirty="0" err="1">
                <a:solidFill>
                  <a:schemeClr val="tx1"/>
                </a:solidFill>
              </a:rPr>
              <a:t>г_таре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(Юрий Коваль. «Капитан Клюквин»)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4221087"/>
            <a:ext cx="66967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Сформулируйте основную мысль текста.</a:t>
            </a:r>
          </a:p>
          <a:p>
            <a:r>
              <a:rPr lang="ru-RU" b="1" dirty="0"/>
              <a:t>Определите тип речи текста.</a:t>
            </a:r>
          </a:p>
          <a:p>
            <a:r>
              <a:rPr lang="ru-RU" b="1" dirty="0"/>
              <a:t>Определите стиль речи текста.</a:t>
            </a:r>
          </a:p>
          <a:p>
            <a:r>
              <a:rPr lang="ru-RU" b="1" dirty="0"/>
              <a:t>Укажите номера предложений </a:t>
            </a:r>
            <a:endParaRPr lang="ru-RU" b="1" dirty="0" smtClean="0"/>
          </a:p>
          <a:p>
            <a:r>
              <a:rPr lang="ru-RU" b="1" dirty="0" smtClean="0"/>
              <a:t>с </a:t>
            </a:r>
            <a:r>
              <a:rPr lang="ru-RU" b="1" dirty="0"/>
              <a:t>однородными сказуемыми.</a:t>
            </a:r>
          </a:p>
          <a:p>
            <a:r>
              <a:rPr lang="ru-RU" b="1" dirty="0"/>
              <a:t>Найдите в тексте сложноподчиненные предложения. Укажите их номера.</a:t>
            </a:r>
          </a:p>
          <a:p>
            <a:r>
              <a:rPr lang="ru-RU" b="1" dirty="0"/>
              <a:t>Найдите слово, которое имеет значение "производить очень сильное впечатление, сильно волновать".</a:t>
            </a:r>
          </a:p>
        </p:txBody>
      </p:sp>
    </p:spTree>
    <p:extLst>
      <p:ext uri="{BB962C8B-B14F-4D97-AF65-F5344CB8AC3E}">
        <p14:creationId xmlns:p14="http://schemas.microsoft.com/office/powerpoint/2010/main" val="275578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Восьмилетнего мальчика</a:t>
            </a:r>
            <a:endParaRPr lang="ru-RU" dirty="0"/>
          </a:p>
          <a:p>
            <a:r>
              <a:rPr lang="ru-RU" b="1" dirty="0"/>
              <a:t>просто забыли</a:t>
            </a:r>
            <a:endParaRPr lang="ru-RU" dirty="0"/>
          </a:p>
          <a:p>
            <a:r>
              <a:rPr lang="ru-RU" b="1" dirty="0"/>
              <a:t>у заправки  на автостраде!</a:t>
            </a:r>
            <a:endParaRPr lang="ru-RU" dirty="0"/>
          </a:p>
          <a:p>
            <a:r>
              <a:rPr lang="ru-RU" b="1" dirty="0"/>
              <a:t>Субботним утром восьмилетний </a:t>
            </a:r>
            <a:r>
              <a:rPr lang="ru-RU" b="1" dirty="0" err="1"/>
              <a:t>Дирк</a:t>
            </a:r>
            <a:r>
              <a:rPr lang="ru-RU" b="1" dirty="0"/>
              <a:t> был найден на автостраде Дармштадт - Франкфурт. Родители не заметили отсутствия сына и  уехали без него.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b="1" dirty="0"/>
              <a:t>Прочитайте 3 текста. Лишь одна история произошла на самом деле. Какая? Объясните свой выбор.</a:t>
            </a:r>
          </a:p>
          <a:p>
            <a:r>
              <a:rPr lang="ru-RU" b="1" dirty="0"/>
              <a:t> </a:t>
            </a:r>
          </a:p>
          <a:p>
            <a:r>
              <a:rPr lang="ru-RU" dirty="0"/>
              <a:t>1. </a:t>
            </a:r>
            <a:r>
              <a:rPr lang="ru-RU" dirty="0" err="1"/>
              <a:t>Дирк</a:t>
            </a:r>
            <a:r>
              <a:rPr lang="ru-RU" dirty="0"/>
              <a:t> выехал с родителями и сестрой в 12 часов ночи из Штутгарта. Он  устал и уснул на заднем сидении. Через некоторое время </a:t>
            </a:r>
            <a:r>
              <a:rPr lang="ru-RU" dirty="0" err="1"/>
              <a:t>Дирк</a:t>
            </a:r>
            <a:r>
              <a:rPr lang="ru-RU" dirty="0"/>
              <a:t> проснулся. Автомобиль припаркован, а родителей в машине нет. Рядом с парковкой было кафе.  </a:t>
            </a:r>
            <a:r>
              <a:rPr lang="ru-RU" dirty="0" err="1"/>
              <a:t>Дирк</a:t>
            </a:r>
            <a:r>
              <a:rPr lang="ru-RU" dirty="0"/>
              <a:t> вышел из машины и пошёл к нему. Когда он вернулся, машина уже уехала.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2. </a:t>
            </a:r>
            <a:r>
              <a:rPr lang="ru-RU" dirty="0" err="1"/>
              <a:t>Дирк</a:t>
            </a:r>
            <a:r>
              <a:rPr lang="ru-RU" dirty="0"/>
              <a:t> с отцом выехали в 12 часов дня из Штутгарта. Мальчик сидел на заднем сидении и слушал музыку. Потом отец остановился у парковки и пошёл в сторону кафе. Было темно, и </a:t>
            </a:r>
            <a:r>
              <a:rPr lang="ru-RU" dirty="0" err="1"/>
              <a:t>Дирку</a:t>
            </a:r>
            <a:r>
              <a:rPr lang="ru-RU" dirty="0"/>
              <a:t> стало страшно одному в машине. Он вышел из автомобиля и пошёл искать отца, но не нашёл его. Когда </a:t>
            </a:r>
            <a:r>
              <a:rPr lang="ru-RU" dirty="0" err="1"/>
              <a:t>Дирк</a:t>
            </a:r>
            <a:r>
              <a:rPr lang="ru-RU" dirty="0"/>
              <a:t> вернулся, машина уже уехала.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3. </a:t>
            </a:r>
            <a:r>
              <a:rPr lang="ru-RU" dirty="0" err="1"/>
              <a:t>Дирк</a:t>
            </a:r>
            <a:r>
              <a:rPr lang="ru-RU" dirty="0"/>
              <a:t> с отцом и  сестрой выехали в 12 часов ночи из Лондона. Сначала дети играли, но потом </a:t>
            </a:r>
            <a:r>
              <a:rPr lang="ru-RU" dirty="0" err="1"/>
              <a:t>Дирк</a:t>
            </a:r>
            <a:r>
              <a:rPr lang="ru-RU" dirty="0"/>
              <a:t>  уснул  на заднем сидении. Через некоторое время мальчик проснулся </a:t>
            </a:r>
            <a:r>
              <a:rPr lang="ru-RU" dirty="0" err="1"/>
              <a:t>проснулся</a:t>
            </a:r>
            <a:r>
              <a:rPr lang="ru-RU" dirty="0"/>
              <a:t>, но отца рядом не было. Рядом с парковкой было кафе. </a:t>
            </a:r>
            <a:r>
              <a:rPr lang="ru-RU" dirty="0" err="1"/>
              <a:t>Дирк</a:t>
            </a:r>
            <a:r>
              <a:rPr lang="ru-RU" dirty="0"/>
              <a:t> вышел из автомобиля и пошёл искать отца, но не нашёл его.  Когда он вернулся, машина уже уехала.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9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345082"/>
              </p:ext>
            </p:extLst>
          </p:nvPr>
        </p:nvGraphicFramePr>
        <p:xfrm>
          <a:off x="395538" y="188639"/>
          <a:ext cx="8568950" cy="5763756"/>
        </p:xfrm>
        <a:graphic>
          <a:graphicData uri="http://schemas.openxmlformats.org/drawingml/2006/table">
            <a:tbl>
              <a:tblPr firstRow="1" firstCol="1" bandRow="1"/>
              <a:tblGrid>
                <a:gridCol w="839549"/>
                <a:gridCol w="674015"/>
                <a:gridCol w="902912"/>
                <a:gridCol w="786484"/>
                <a:gridCol w="902912"/>
                <a:gridCol w="785692"/>
                <a:gridCol w="785692"/>
                <a:gridCol w="785692"/>
                <a:gridCol w="2106002"/>
              </a:tblGrid>
              <a:tr h="2195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класс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Заголовок текста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Определение основной мысли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Определение темы текста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(фрагмента текста)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Формулировка проблем текста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Авторская позиция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Изобразительно-выразительные средства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Составление плана текста или кластера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комментарий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6 а кл (18уч)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88,8%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61,1%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94,4%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33,3%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77,7%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88,8%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Путают формулировки идеи текста и темы текста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7 а кл 20уч.(поменялся состав)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90%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95%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1)Не все видят проблемы текста! 2)Усилить работу над нахождением метафор, сравнений, эпитетов в контексте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8 а кл 19 уч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 94%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89%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94%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73%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89%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63%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94%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Усилить комплексную работу с текстом!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83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Объект 2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660" y="1241156"/>
            <a:ext cx="2639568" cy="4141010"/>
          </a:xfrm>
        </p:spPr>
      </p:pic>
      <p:sp>
        <p:nvSpPr>
          <p:cNvPr id="4" name="Овал 3"/>
          <p:cNvSpPr/>
          <p:nvPr/>
        </p:nvSpPr>
        <p:spPr>
          <a:xfrm>
            <a:off x="3491880" y="1916832"/>
            <a:ext cx="1944216" cy="1872208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Чацкий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216496"/>
            <a:ext cx="266429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Вот он на цыпочках и не богат словами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95936" y="260648"/>
            <a:ext cx="230425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Шумите вы? И только?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60232" y="260648"/>
            <a:ext cx="208823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Как суетится!  Что за прыть!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2312399"/>
            <a:ext cx="266429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Кто служит делу, а не лицам!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4221088"/>
            <a:ext cx="2520280" cy="8280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Дома новы, но предрассудки стары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67055" y="2068221"/>
            <a:ext cx="244827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Что хуже в них, душа или язык?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23039" y="3726873"/>
            <a:ext cx="273630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 и кому в Москве не зажимали рты обеды, ужины и танцы?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42676" y="5382166"/>
            <a:ext cx="302433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Он дойдет до степеней известных, ведь нынче любят бессловесных. </a:t>
            </a:r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 rot="14186948">
            <a:off x="3075809" y="1604017"/>
            <a:ext cx="792088" cy="3002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6954835">
            <a:off x="4679322" y="1401977"/>
            <a:ext cx="681577" cy="2604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21381495">
            <a:off x="5787291" y="2498667"/>
            <a:ext cx="681577" cy="2604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10800000">
            <a:off x="2949790" y="2543164"/>
            <a:ext cx="681577" cy="2604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8445160">
            <a:off x="3128787" y="3669658"/>
            <a:ext cx="681577" cy="2604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2034387">
            <a:off x="5575124" y="3687932"/>
            <a:ext cx="681577" cy="2604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5587065">
            <a:off x="4267217" y="4117161"/>
            <a:ext cx="681577" cy="2604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55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16632"/>
            <a:ext cx="8686800" cy="589065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039581" y="80628"/>
            <a:ext cx="2088232" cy="194421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Чацкий</a:t>
            </a:r>
            <a:endParaRPr lang="ru-RU" dirty="0"/>
          </a:p>
        </p:txBody>
      </p:sp>
      <p:sp>
        <p:nvSpPr>
          <p:cNvPr id="5" name="Блок-схема: память с посл. доступом 4"/>
          <p:cNvSpPr/>
          <p:nvPr/>
        </p:nvSpPr>
        <p:spPr>
          <a:xfrm rot="20713421">
            <a:off x="5128356" y="1273952"/>
            <a:ext cx="1872208" cy="432048"/>
          </a:xfrm>
          <a:prstGeom prst="flowChartMagnetic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Гордится собой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Блок-схема: память с посл. доступом 6"/>
          <p:cNvSpPr/>
          <p:nvPr/>
        </p:nvSpPr>
        <p:spPr>
          <a:xfrm rot="19167238">
            <a:off x="5762952" y="2369460"/>
            <a:ext cx="1872208" cy="432048"/>
          </a:xfrm>
          <a:prstGeom prst="flowChartMagnetic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Разоблачает нравы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Блок-схема: память с посл. доступом 7"/>
          <p:cNvSpPr/>
          <p:nvPr/>
        </p:nvSpPr>
        <p:spPr>
          <a:xfrm rot="20258992">
            <a:off x="5375912" y="1829716"/>
            <a:ext cx="1872208" cy="432048"/>
          </a:xfrm>
          <a:prstGeom prst="flowChartMagnetic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обличает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Блок-схема: память с посл. доступом 8"/>
          <p:cNvSpPr/>
          <p:nvPr/>
        </p:nvSpPr>
        <p:spPr>
          <a:xfrm rot="16537462">
            <a:off x="7084364" y="3010847"/>
            <a:ext cx="1872208" cy="416271"/>
          </a:xfrm>
          <a:prstGeom prst="flowChartMagnetic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Относится к службе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Блок-схема: память с посл. доступом 9"/>
          <p:cNvSpPr/>
          <p:nvPr/>
        </p:nvSpPr>
        <p:spPr>
          <a:xfrm rot="15007081">
            <a:off x="7834302" y="2954607"/>
            <a:ext cx="1872208" cy="466568"/>
          </a:xfrm>
          <a:prstGeom prst="flowChartMagnetic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негодует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Блок-схема: память с посл. доступом 10"/>
          <p:cNvSpPr/>
          <p:nvPr/>
        </p:nvSpPr>
        <p:spPr>
          <a:xfrm rot="21310908">
            <a:off x="4837685" y="656383"/>
            <a:ext cx="2016224" cy="432048"/>
          </a:xfrm>
          <a:prstGeom prst="flowChartMagnetic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иронизирует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" name="Блок-схема: память с посл. доступом 11"/>
          <p:cNvSpPr/>
          <p:nvPr/>
        </p:nvSpPr>
        <p:spPr>
          <a:xfrm>
            <a:off x="4996283" y="0"/>
            <a:ext cx="1872208" cy="480266"/>
          </a:xfrm>
          <a:prstGeom prst="flowChartMagnetic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отступает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64087"/>
            <a:ext cx="3528392" cy="491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Что я Молчалина глупее?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54478" y="2527516"/>
            <a:ext cx="3528392" cy="491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Вон из Москвы, сюда я больше не ездок…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36131" y="3187891"/>
            <a:ext cx="4760152" cy="4962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Что нынче так же, как издревле хлопочут набирать учителей полки, числом </a:t>
            </a:r>
            <a:r>
              <a:rPr lang="ru-RU" sz="1200" dirty="0" err="1" smtClean="0"/>
              <a:t>поболее</a:t>
            </a:r>
            <a:r>
              <a:rPr lang="ru-RU" sz="1200" dirty="0" smtClean="0"/>
              <a:t>, ценою подешевле</a:t>
            </a:r>
            <a:endParaRPr lang="ru-RU" sz="1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007296" y="3916523"/>
            <a:ext cx="3528392" cy="491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Служить бы рад, прислуживаться тошно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058906" y="4653136"/>
            <a:ext cx="3528392" cy="491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Молчалины блаженствуют на свете!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982870" y="5445224"/>
            <a:ext cx="3528392" cy="491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 судьи кто?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104296" y="6237312"/>
            <a:ext cx="3528392" cy="491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Что я Молчалина глупее?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63524" y="1892069"/>
            <a:ext cx="3528392" cy="491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Ведь нынче любят бессловесных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36132" y="977046"/>
            <a:ext cx="3528392" cy="491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Ваш дядюшка отпрыгал ли свой век?</a:t>
            </a:r>
            <a:endParaRPr lang="ru-RU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 flipH="1" flipV="1">
            <a:off x="3982870" y="2228248"/>
            <a:ext cx="1381218" cy="1556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 flipV="1">
            <a:off x="3891916" y="480266"/>
            <a:ext cx="1381218" cy="10297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1" idx="1"/>
          </p:cNvCxnSpPr>
          <p:nvPr/>
        </p:nvCxnSpPr>
        <p:spPr>
          <a:xfrm flipH="1">
            <a:off x="3797334" y="957083"/>
            <a:ext cx="1043913" cy="2473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3982870" y="310008"/>
            <a:ext cx="1013413" cy="23855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5104218" y="3358161"/>
            <a:ext cx="103442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9" idx="1"/>
          </p:cNvCxnSpPr>
          <p:nvPr/>
        </p:nvCxnSpPr>
        <p:spPr>
          <a:xfrm flipH="1">
            <a:off x="5667342" y="4150580"/>
            <a:ext cx="2261383" cy="95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18" idx="3"/>
          </p:cNvCxnSpPr>
          <p:nvPr/>
        </p:nvCxnSpPr>
        <p:spPr>
          <a:xfrm flipH="1">
            <a:off x="7511262" y="3916523"/>
            <a:ext cx="1259144" cy="17746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Блок-схема: память с посл. доступом 39"/>
          <p:cNvSpPr/>
          <p:nvPr/>
        </p:nvSpPr>
        <p:spPr>
          <a:xfrm rot="17653251">
            <a:off x="6248803" y="3009274"/>
            <a:ext cx="2062594" cy="432048"/>
          </a:xfrm>
          <a:prstGeom prst="flowChartMagnetic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</a:rPr>
              <a:t>Разочаровыва-ется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43" name="Прямая со стрелкой 42"/>
          <p:cNvCxnSpPr>
            <a:stCxn id="40" idx="1"/>
          </p:cNvCxnSpPr>
          <p:nvPr/>
        </p:nvCxnSpPr>
        <p:spPr>
          <a:xfrm flipH="1">
            <a:off x="6588460" y="4165811"/>
            <a:ext cx="268545" cy="7332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864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04664"/>
            <a:ext cx="566977" cy="56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488208" y="1124744"/>
            <a:ext cx="2167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Calibri"/>
                <a:ea typeface="Calibri"/>
                <a:cs typeface="Times New Roman"/>
              </a:rPr>
              <a:t>Алена  Дмитриевна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309410"/>
            <a:ext cx="200025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Равнобедренный треугольник 8"/>
          <p:cNvSpPr/>
          <p:nvPr/>
        </p:nvSpPr>
        <p:spPr>
          <a:xfrm>
            <a:off x="7691766" y="2656193"/>
            <a:ext cx="542925" cy="542925"/>
          </a:xfrm>
          <a:prstGeom prst="triangle">
            <a:avLst>
              <a:gd name="adj" fmla="val 51563"/>
            </a:avLst>
          </a:prstGeom>
          <a:solidFill>
            <a:srgbClr val="FFFF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91766" y="3419697"/>
            <a:ext cx="926985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5486400" algn="l"/>
              </a:tabLst>
            </a:pPr>
            <a:r>
              <a:rPr lang="ru-RU" b="1" dirty="0">
                <a:latin typeface="Calibri"/>
                <a:ea typeface="Calibri"/>
                <a:cs typeface="Times New Roman"/>
              </a:rPr>
              <a:t>Степан 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57283" y="3850450"/>
            <a:ext cx="1441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Calibri"/>
                <a:ea typeface="Calibri"/>
                <a:cs typeface="Times New Roman"/>
              </a:rPr>
              <a:t>Калашников</a:t>
            </a:r>
            <a:endParaRPr lang="ru-RU" dirty="0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683568" y="2656193"/>
            <a:ext cx="542925" cy="542925"/>
          </a:xfrm>
          <a:prstGeom prst="triangle">
            <a:avLst>
              <a:gd name="adj" fmla="val 51563"/>
            </a:avLst>
          </a:prstGeom>
          <a:solidFill>
            <a:srgbClr val="FFFF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259635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latin typeface="Calibri"/>
                <a:ea typeface="Calibri"/>
                <a:cs typeface="Times New Roman"/>
              </a:rPr>
              <a:t>Кирибеевич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3851920" y="2492896"/>
            <a:ext cx="1584176" cy="1255191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Кулачный бой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19713929">
            <a:off x="5190030" y="3971149"/>
            <a:ext cx="2283637" cy="600075"/>
          </a:xfrm>
          <a:prstGeom prst="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Казнит</a:t>
            </a:r>
            <a:endParaRPr lang="ru-RU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Стрелка вправо 18"/>
          <p:cNvSpPr/>
          <p:nvPr/>
        </p:nvSpPr>
        <p:spPr>
          <a:xfrm rot="1991890" flipH="1">
            <a:off x="2073151" y="4141689"/>
            <a:ext cx="2135505" cy="714868"/>
          </a:xfrm>
          <a:prstGeom prst="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Calibri"/>
                <a:ea typeface="Calibri"/>
                <a:cs typeface="Times New Roman"/>
              </a:rPr>
              <a:t>Его </a:t>
            </a: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>опричник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20" name="Стрелка вправо 19"/>
          <p:cNvSpPr/>
          <p:nvPr/>
        </p:nvSpPr>
        <p:spPr>
          <a:xfrm rot="19713929">
            <a:off x="1626524" y="1797066"/>
            <a:ext cx="2038985" cy="600075"/>
          </a:xfrm>
          <a:prstGeom prst="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Порочит имя Алены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4571998" y="5111387"/>
            <a:ext cx="542925" cy="542925"/>
          </a:xfrm>
          <a:prstGeom prst="triangle">
            <a:avLst>
              <a:gd name="adj" fmla="val 51563"/>
            </a:avLst>
          </a:prstGeom>
          <a:solidFill>
            <a:srgbClr val="FFFF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61763" y="6021288"/>
            <a:ext cx="1594026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2438400" algn="l"/>
              </a:tabLst>
            </a:pPr>
            <a:r>
              <a:rPr lang="ru-RU" b="1" dirty="0">
                <a:latin typeface="Calibri"/>
                <a:ea typeface="Calibri"/>
                <a:cs typeface="Times New Roman"/>
              </a:rPr>
              <a:t>Иван Грозный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2272903" y="3259635"/>
            <a:ext cx="1579017" cy="0"/>
          </a:xfrm>
          <a:prstGeom prst="straightConnector1">
            <a:avLst/>
          </a:prstGeom>
          <a:noFill/>
          <a:ln w="10160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25" name="Прямая со стрелкой 24"/>
          <p:cNvCxnSpPr/>
          <p:nvPr/>
        </p:nvCxnSpPr>
        <p:spPr>
          <a:xfrm flipH="1">
            <a:off x="5436096" y="3222170"/>
            <a:ext cx="1676400" cy="37465"/>
          </a:xfrm>
          <a:prstGeom prst="straightConnector1">
            <a:avLst/>
          </a:prstGeom>
          <a:noFill/>
          <a:ln w="10160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8215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513"/>
            <a:ext cx="8496509" cy="4803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6300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526355"/>
              </p:ext>
            </p:extLst>
          </p:nvPr>
        </p:nvGraphicFramePr>
        <p:xfrm>
          <a:off x="0" y="836712"/>
          <a:ext cx="8604447" cy="5577840"/>
        </p:xfrm>
        <a:graphic>
          <a:graphicData uri="http://schemas.openxmlformats.org/drawingml/2006/table">
            <a:tbl>
              <a:tblPr/>
              <a:tblGrid>
                <a:gridCol w="4243553"/>
                <a:gridCol w="4360894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  <a:latin typeface="arial"/>
                        </a:rPr>
                        <a:t>Выдели фразы,</a:t>
                      </a:r>
                      <a:r>
                        <a:rPr lang="ru-RU">
                          <a:effectLst/>
                        </a:rPr>
                        <a:t> </a:t>
                      </a:r>
                      <a:r>
                        <a:rPr lang="ru-RU">
                          <a:effectLst/>
                          <a:latin typeface="arial"/>
                        </a:rPr>
                        <a:t>которые нашли отклик в твоей душе</a:t>
                      </a:r>
                      <a:endParaRPr lang="ru-RU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  <a:latin typeface="arial"/>
                        </a:rPr>
                        <a:t>Прокомментируй свой выбор.</a:t>
                      </a:r>
                      <a:endParaRPr lang="ru-RU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b="1" dirty="0">
                          <a:effectLst/>
                          <a:latin typeface="arial"/>
                        </a:rPr>
                        <a:t>Из дневников Льва Николаевича Толстого.</a:t>
                      </a:r>
                      <a:r>
                        <a:rPr lang="ru-RU" dirty="0">
                          <a:effectLst/>
                        </a:rPr>
                        <a:t> </a:t>
                      </a:r>
                      <a:r>
                        <a:rPr lang="ru-RU" i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мая 1867г. «Чтобы жить честно, надо рваться, путаться, ошибаться, начинать и бросать… А спокойствие – душевная подлость</a:t>
                      </a:r>
                      <a:r>
                        <a:rPr lang="ru-RU" i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».</a:t>
                      </a:r>
                    </a:p>
                    <a:p>
                      <a:pPr fontAlgn="t"/>
                      <a:r>
                        <a:rPr lang="ru-RU" i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----------------------------------------------------</a:t>
                      </a:r>
                    </a:p>
                    <a:p>
                      <a:pPr fontAlgn="t"/>
                      <a:r>
                        <a:rPr lang="ru-RU" i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7 марта1877г. «Человеческой природе свойственно делать то,  что лучше… в человеке живет божественный свет, сошедший с неба, и этот свет есть разум</a:t>
                      </a:r>
                      <a:r>
                        <a:rPr lang="ru-RU" i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».</a:t>
                      </a:r>
                    </a:p>
                    <a:p>
                      <a:pPr fontAlgn="t"/>
                      <a:endParaRPr lang="ru-RU" i="1" dirty="0" smtClean="0">
                        <a:effectLst/>
                        <a:latin typeface="arial"/>
                      </a:endParaRPr>
                    </a:p>
                    <a:p>
                      <a:pPr fontAlgn="t"/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января 1951.« Читаю «Войну и мир» - не читаю, а пью. Интересно бы знать, как это читает теперь молодежь … в чем же сила Толстого?» 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Дневник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М.Пришвина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 </a:t>
                      </a:r>
                      <a:endParaRPr lang="ru-RU" b="0" i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33463" y="65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252536" y="255528"/>
            <a:ext cx="9690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Изучение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биографии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Л.Н.Толстого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881261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810</TotalTime>
  <Words>1378</Words>
  <Application>Microsoft Office PowerPoint</Application>
  <PresentationFormat>Экран (4:3)</PresentationFormat>
  <Paragraphs>210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Приемы работы с текстом при подготовке к итоговой аттестации. </vt:lpstr>
      <vt:lpstr>(1)К_питан Клюквин отнесся к моей игре с большим вн_манием. (2)Звуки г_тары его потр_сли. (3)Он даже бросил петь и только изр_дка восх_щенно цокал.(4)Но скоро он переш_л в наступление. (5)Как только я брал гитару Клюквин нач_нал св_стеть, ст_раясь меня заглушить. (6)Я злился и швырял в клеста  пустыми шишками или заг_нял его в клетку а клетку накрывал п_джаком. (7)Но и оттуда дон_силось зл_вещее цыканье Капитана. (8)Когда я выучил этюд и стал играть его получше Клюквин усп_коился. (9)Он пел теперь тише, прин_равливаясь к г_таре. (Юрий Коваль. «Капитан Клюквин»)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Обучающимся предлагается составить наибольшее количество общих и частных вопросов проблемного характера по тексту. Таблица «Общих» и «Частных» вопросов может составляться как на стадии знакомства с текстом, так и на этапе его осмысления, причем в первом случае — это вопросы для дальнейшего изучения темы; на стадии осмысления — способ осознания и понимания прочитанного.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(1)К_питан Клюквин отнесся к моей игре с большим вн_манием. (2)Звуки г_тары его потр_сли. (3)Он даже бросил петь и только изр_дка восх_щенно цокал.(4)Но скоро он переш_л в наступление. (5)Как только я брал гитару Клюквин нач_нал св_стеть, ст_раясь меня заглушить. (6)Я злился и швырял в клеста  пустыми шишками или заг_нял его в клетку а клетку накрывал п_джаком. (7)Но и оттуда дон_силось зл_вещее цыканье Капитана. (8)Когда я выучил этюд и стал играть его получше Клюквин усп_коился. (9)Он пел теперь тише, прин_равливаясь к г_таре. (Юрий Коваль. «Капитан Клюквин») </dc:title>
  <dc:creator>user</dc:creator>
  <cp:lastModifiedBy>user</cp:lastModifiedBy>
  <cp:revision>30</cp:revision>
  <dcterms:created xsi:type="dcterms:W3CDTF">2013-11-05T13:57:36Z</dcterms:created>
  <dcterms:modified xsi:type="dcterms:W3CDTF">2013-11-08T01:26:11Z</dcterms:modified>
</cp:coreProperties>
</file>