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7" r:id="rId5"/>
    <p:sldId id="271" r:id="rId6"/>
    <p:sldId id="272" r:id="rId7"/>
    <p:sldId id="274" r:id="rId8"/>
    <p:sldId id="275" r:id="rId9"/>
    <p:sldId id="276" r:id="rId10"/>
    <p:sldId id="277" r:id="rId11"/>
    <p:sldId id="258" r:id="rId12"/>
    <p:sldId id="266" r:id="rId13"/>
    <p:sldId id="278" r:id="rId14"/>
    <p:sldId id="279" r:id="rId15"/>
    <p:sldId id="281" r:id="rId16"/>
    <p:sldId id="28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FF779C5-0839-469E-A345-D2317B2A62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B5DAC8-6236-46B3-9C48-B92408E76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79C5-0839-469E-A345-D2317B2A62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DAC8-6236-46B3-9C48-B92408E76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FF779C5-0839-469E-A345-D2317B2A62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BB5DAC8-6236-46B3-9C48-B92408E76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79C5-0839-469E-A345-D2317B2A62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B5DAC8-6236-46B3-9C48-B92408E76B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79C5-0839-469E-A345-D2317B2A62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BB5DAC8-6236-46B3-9C48-B92408E76B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FF779C5-0839-469E-A345-D2317B2A62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BB5DAC8-6236-46B3-9C48-B92408E76B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FF779C5-0839-469E-A345-D2317B2A62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BB5DAC8-6236-46B3-9C48-B92408E76B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79C5-0839-469E-A345-D2317B2A62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B5DAC8-6236-46B3-9C48-B92408E76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79C5-0839-469E-A345-D2317B2A62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B5DAC8-6236-46B3-9C48-B92408E76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79C5-0839-469E-A345-D2317B2A62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B5DAC8-6236-46B3-9C48-B92408E76B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FF779C5-0839-469E-A345-D2317B2A62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BB5DAC8-6236-46B3-9C48-B92408E76B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F779C5-0839-469E-A345-D2317B2A62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B5DAC8-6236-46B3-9C48-B92408E76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-142900"/>
            <a:ext cx="7981976" cy="3643338"/>
          </a:xfrm>
        </p:spPr>
        <p:txBody>
          <a:bodyPr>
            <a:normAutofit/>
          </a:bodyPr>
          <a:lstStyle/>
          <a:p>
            <a:r>
              <a:rPr lang="tt-RU" sz="8000" dirty="0" smtClean="0"/>
              <a:t>Исем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t-RU" b="1" dirty="0" smtClean="0"/>
              <a:t>Имя су</a:t>
            </a:r>
            <a:r>
              <a:rPr lang="ru-RU" b="1" dirty="0" err="1" smtClean="0"/>
              <a:t>ществительное</a:t>
            </a:r>
            <a:endParaRPr lang="ru-RU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3200" b="1" dirty="0" smtClean="0"/>
              <a:t>Тикшер: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tt-RU" sz="3200" b="1" dirty="0" smtClean="0"/>
              <a:t>Шагыйр</a:t>
            </a:r>
            <a:r>
              <a:rPr lang="ru-RU" sz="3200" b="1" dirty="0" err="1" smtClean="0"/>
              <a:t>ь</a:t>
            </a:r>
            <a:endParaRPr lang="tt-RU" sz="3200" b="1" dirty="0" smtClean="0"/>
          </a:p>
          <a:p>
            <a:pPr algn="ctr"/>
            <a:r>
              <a:rPr lang="tt-RU" sz="3200" b="1" dirty="0" smtClean="0"/>
              <a:t>Кош</a:t>
            </a:r>
          </a:p>
          <a:p>
            <a:pPr algn="ctr"/>
            <a:r>
              <a:rPr lang="tt-RU" sz="3200" b="1" dirty="0" smtClean="0"/>
              <a:t>Шәһәр</a:t>
            </a:r>
          </a:p>
          <a:p>
            <a:pPr algn="ctr"/>
            <a:r>
              <a:rPr lang="tt-RU" sz="3200" b="1" dirty="0" smtClean="0"/>
              <a:t>Малай</a:t>
            </a:r>
          </a:p>
          <a:p>
            <a:pPr algn="ctr"/>
            <a:r>
              <a:rPr lang="tt-RU" sz="3200" b="1" dirty="0" smtClean="0"/>
              <a:t>Елга</a:t>
            </a:r>
          </a:p>
          <a:p>
            <a:pPr algn="ctr"/>
            <a:r>
              <a:rPr lang="tt-RU" sz="3200" b="1" dirty="0" smtClean="0"/>
              <a:t>Һөнәр</a:t>
            </a:r>
          </a:p>
          <a:p>
            <a:pPr algn="ctr"/>
            <a:r>
              <a:rPr lang="tt-RU" sz="3200" b="1" dirty="0" smtClean="0"/>
              <a:t>Кием</a:t>
            </a:r>
          </a:p>
          <a:p>
            <a:pPr algn="ctr"/>
            <a:r>
              <a:rPr lang="tt-RU" sz="3200" b="1" dirty="0" smtClean="0"/>
              <a:t>Ел фасыллары</a:t>
            </a:r>
            <a:endParaRPr lang="ru-RU" sz="32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b="1" dirty="0" smtClean="0"/>
              <a:t>Күплек сан: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tt-RU" sz="4000" b="1" dirty="0" smtClean="0"/>
              <a:t>-лар</a:t>
            </a:r>
          </a:p>
          <a:p>
            <a:pPr algn="ctr"/>
            <a:r>
              <a:rPr lang="tt-RU" sz="4000" b="1" dirty="0" smtClean="0"/>
              <a:t>-ләр</a:t>
            </a:r>
          </a:p>
          <a:p>
            <a:pPr algn="ctr">
              <a:buNone/>
            </a:pPr>
            <a:r>
              <a:rPr lang="tt-RU" sz="5400" b="1" dirty="0" smtClean="0">
                <a:solidFill>
                  <a:srgbClr val="FF0000"/>
                </a:solidFill>
              </a:rPr>
              <a:t>Сүз</a:t>
            </a:r>
            <a:r>
              <a:rPr lang="tt-RU" sz="4000" b="1" dirty="0" smtClean="0">
                <a:solidFill>
                  <a:srgbClr val="FF0000"/>
                </a:solidFill>
              </a:rPr>
              <a:t> –м, -н, -ң хәрефләренә бетсә,</a:t>
            </a:r>
            <a:endParaRPr lang="tt-RU" sz="4000" b="1" dirty="0" smtClean="0"/>
          </a:p>
          <a:p>
            <a:pPr algn="ctr"/>
            <a:r>
              <a:rPr lang="tt-RU" sz="4000" b="1" dirty="0" smtClean="0"/>
              <a:t>-</a:t>
            </a:r>
            <a:r>
              <a:rPr lang="tt-RU" sz="4000" b="1" dirty="0" smtClean="0">
                <a:solidFill>
                  <a:srgbClr val="FF0000"/>
                </a:solidFill>
              </a:rPr>
              <a:t>нар</a:t>
            </a:r>
          </a:p>
          <a:p>
            <a:pPr algn="ctr"/>
            <a:r>
              <a:rPr lang="tt-RU" sz="4000" b="1" dirty="0" smtClean="0">
                <a:solidFill>
                  <a:srgbClr val="FF0000"/>
                </a:solidFill>
              </a:rPr>
              <a:t>-нәр</a:t>
            </a:r>
          </a:p>
          <a:p>
            <a:pPr algn="ctr">
              <a:buNone/>
            </a:pPr>
            <a:r>
              <a:rPr lang="tt-RU" sz="2800" b="1" dirty="0" smtClean="0">
                <a:solidFill>
                  <a:srgbClr val="FF0000"/>
                </a:solidFill>
              </a:rPr>
              <a:t>,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t-RU" sz="4000" b="1" dirty="0" smtClean="0"/>
              <a:t>Китап</a:t>
            </a:r>
            <a:r>
              <a:rPr lang="tt-RU" sz="4000" b="1" dirty="0" smtClean="0">
                <a:solidFill>
                  <a:srgbClr val="FF0000"/>
                </a:solidFill>
              </a:rPr>
              <a:t>лар</a:t>
            </a:r>
            <a:r>
              <a:rPr lang="tt-RU" sz="4000" b="1" dirty="0" smtClean="0"/>
              <a:t> </a:t>
            </a:r>
          </a:p>
          <a:p>
            <a:r>
              <a:rPr lang="tt-RU" sz="4000" b="1" dirty="0" smtClean="0"/>
              <a:t>Әни</a:t>
            </a:r>
            <a:r>
              <a:rPr lang="tt-RU" sz="4000" b="1" dirty="0" smtClean="0">
                <a:solidFill>
                  <a:srgbClr val="FF0000"/>
                </a:solidFill>
              </a:rPr>
              <a:t>ләр</a:t>
            </a:r>
          </a:p>
          <a:p>
            <a:endParaRPr lang="tt-RU" sz="4000" b="1" dirty="0" smtClean="0"/>
          </a:p>
          <a:p>
            <a:r>
              <a:rPr lang="tt-RU" sz="4000" b="1" dirty="0" smtClean="0"/>
              <a:t>Урма</a:t>
            </a:r>
            <a:r>
              <a:rPr lang="tt-RU" sz="4000" b="1" u="sng" dirty="0" smtClean="0"/>
              <a:t>н</a:t>
            </a:r>
            <a:r>
              <a:rPr lang="tt-RU" sz="4000" b="1" dirty="0" smtClean="0">
                <a:solidFill>
                  <a:srgbClr val="FF0000"/>
                </a:solidFill>
              </a:rPr>
              <a:t>нар</a:t>
            </a:r>
          </a:p>
          <a:p>
            <a:r>
              <a:rPr lang="tt-RU" sz="4000" b="1" dirty="0" smtClean="0"/>
              <a:t>Кие</a:t>
            </a:r>
            <a:r>
              <a:rPr lang="tt-RU" sz="4000" b="1" u="sng" dirty="0" smtClean="0"/>
              <a:t>м</a:t>
            </a:r>
            <a:r>
              <a:rPr lang="tt-RU" sz="4000" b="1" dirty="0" smtClean="0">
                <a:solidFill>
                  <a:srgbClr val="FF0000"/>
                </a:solidFill>
              </a:rPr>
              <a:t>нәр</a:t>
            </a:r>
          </a:p>
          <a:p>
            <a:r>
              <a:rPr lang="tt-RU" sz="4000" b="1" dirty="0" smtClean="0"/>
              <a:t>Та</a:t>
            </a:r>
            <a:r>
              <a:rPr lang="tt-RU" sz="4000" b="1" u="sng" dirty="0" smtClean="0"/>
              <a:t>ң</a:t>
            </a:r>
            <a:r>
              <a:rPr lang="tt-RU" sz="4000" b="1" dirty="0" smtClean="0">
                <a:solidFill>
                  <a:srgbClr val="FF0000"/>
                </a:solidFill>
              </a:rPr>
              <a:t>нар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3200" b="1" smtClean="0"/>
              <a:t>Күплек сан формасына куй: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tt-RU" sz="3200" b="1" dirty="0" smtClean="0"/>
              <a:t>Урындык</a:t>
            </a:r>
          </a:p>
          <a:p>
            <a:pPr algn="ctr"/>
            <a:r>
              <a:rPr lang="tt-RU" sz="3200" b="1" dirty="0" smtClean="0"/>
              <a:t>Урман</a:t>
            </a:r>
          </a:p>
          <a:p>
            <a:pPr algn="ctr"/>
            <a:r>
              <a:rPr lang="tt-RU" sz="3200" b="1" dirty="0" smtClean="0"/>
              <a:t>Гөмбә</a:t>
            </a:r>
          </a:p>
          <a:p>
            <a:pPr algn="ctr"/>
            <a:r>
              <a:rPr lang="tt-RU" sz="3200" b="1" dirty="0" smtClean="0"/>
              <a:t>Тау</a:t>
            </a:r>
          </a:p>
          <a:p>
            <a:pPr algn="ctr"/>
            <a:r>
              <a:rPr lang="tt-RU" sz="3200" b="1" dirty="0" smtClean="0"/>
              <a:t>Көн</a:t>
            </a:r>
          </a:p>
          <a:p>
            <a:pPr algn="ctr"/>
            <a:r>
              <a:rPr lang="tt-RU" sz="3200" b="1" dirty="0" smtClean="0"/>
              <a:t>Күгәрчен</a:t>
            </a:r>
          </a:p>
          <a:p>
            <a:pPr algn="ctr"/>
            <a:r>
              <a:rPr lang="tt-RU" sz="3200" b="1" dirty="0" smtClean="0"/>
              <a:t>Чия</a:t>
            </a:r>
          </a:p>
          <a:p>
            <a:pPr algn="ctr"/>
            <a:r>
              <a:rPr lang="tt-RU" sz="3200" b="1" dirty="0" smtClean="0"/>
              <a:t>Таң</a:t>
            </a:r>
          </a:p>
          <a:p>
            <a:pPr algn="ctr"/>
            <a:r>
              <a:rPr lang="tt-RU" sz="3200" b="1" dirty="0" smtClean="0"/>
              <a:t>Җәнлек 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sz="32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b="1" dirty="0" smtClean="0"/>
              <a:t>Тикшер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tt-RU" sz="2800" b="1" dirty="0" smtClean="0"/>
              <a:t>Урындык</a:t>
            </a:r>
            <a:r>
              <a:rPr lang="tt-RU" sz="2800" b="1" dirty="0" smtClean="0">
                <a:solidFill>
                  <a:srgbClr val="FF0000"/>
                </a:solidFill>
              </a:rPr>
              <a:t>лар</a:t>
            </a:r>
          </a:p>
          <a:p>
            <a:pPr algn="ctr"/>
            <a:r>
              <a:rPr lang="tt-RU" sz="2800" b="1" dirty="0" smtClean="0"/>
              <a:t>Урман</a:t>
            </a:r>
            <a:r>
              <a:rPr lang="tt-RU" sz="2800" b="1" dirty="0" smtClean="0">
                <a:solidFill>
                  <a:srgbClr val="FF0000"/>
                </a:solidFill>
              </a:rPr>
              <a:t>нар</a:t>
            </a:r>
          </a:p>
          <a:p>
            <a:pPr algn="ctr"/>
            <a:r>
              <a:rPr lang="tt-RU" sz="2800" b="1" dirty="0" smtClean="0"/>
              <a:t>Гөмбә</a:t>
            </a:r>
            <a:r>
              <a:rPr lang="tt-RU" sz="2800" b="1" dirty="0" smtClean="0">
                <a:solidFill>
                  <a:srgbClr val="FF0000"/>
                </a:solidFill>
              </a:rPr>
              <a:t>ләр</a:t>
            </a:r>
          </a:p>
          <a:p>
            <a:pPr algn="ctr"/>
            <a:r>
              <a:rPr lang="tt-RU" sz="2800" b="1" dirty="0" smtClean="0"/>
              <a:t>Тау</a:t>
            </a:r>
            <a:r>
              <a:rPr lang="tt-RU" sz="2800" b="1" dirty="0" smtClean="0">
                <a:solidFill>
                  <a:srgbClr val="FF0000"/>
                </a:solidFill>
              </a:rPr>
              <a:t>лар</a:t>
            </a:r>
          </a:p>
          <a:p>
            <a:pPr algn="ctr"/>
            <a:r>
              <a:rPr lang="tt-RU" sz="2800" b="1" dirty="0" smtClean="0"/>
              <a:t>Көн</a:t>
            </a:r>
            <a:r>
              <a:rPr lang="tt-RU" sz="2800" b="1" dirty="0" smtClean="0">
                <a:solidFill>
                  <a:srgbClr val="FF0000"/>
                </a:solidFill>
              </a:rPr>
              <a:t>нәр</a:t>
            </a:r>
          </a:p>
          <a:p>
            <a:pPr algn="ctr"/>
            <a:r>
              <a:rPr lang="tt-RU" sz="2800" b="1" dirty="0" smtClean="0"/>
              <a:t>Күгәрчен</a:t>
            </a:r>
            <a:r>
              <a:rPr lang="tt-RU" sz="2800" b="1" dirty="0" smtClean="0">
                <a:solidFill>
                  <a:srgbClr val="FF0000"/>
                </a:solidFill>
              </a:rPr>
              <a:t>нәр</a:t>
            </a:r>
          </a:p>
          <a:p>
            <a:pPr algn="ctr"/>
            <a:r>
              <a:rPr lang="tt-RU" sz="2800" b="1" dirty="0" smtClean="0"/>
              <a:t>Чия</a:t>
            </a:r>
            <a:r>
              <a:rPr lang="tt-RU" sz="2800" b="1" dirty="0" smtClean="0">
                <a:solidFill>
                  <a:srgbClr val="FF0000"/>
                </a:solidFill>
              </a:rPr>
              <a:t>ләр</a:t>
            </a:r>
          </a:p>
          <a:p>
            <a:pPr algn="ctr"/>
            <a:r>
              <a:rPr lang="tt-RU" sz="2800" b="1" dirty="0" smtClean="0"/>
              <a:t>Таң</a:t>
            </a:r>
            <a:r>
              <a:rPr lang="tt-RU" sz="2800" b="1" dirty="0" smtClean="0">
                <a:solidFill>
                  <a:srgbClr val="FF0000"/>
                </a:solidFill>
              </a:rPr>
              <a:t>нар</a:t>
            </a:r>
          </a:p>
          <a:p>
            <a:pPr algn="ctr"/>
            <a:r>
              <a:rPr lang="tt-RU" sz="2800" b="1" dirty="0" smtClean="0"/>
              <a:t>Җәнлек</a:t>
            </a:r>
            <a:r>
              <a:rPr lang="tt-RU" sz="2800" b="1" dirty="0" smtClean="0">
                <a:solidFill>
                  <a:srgbClr val="FF0000"/>
                </a:solidFill>
              </a:rPr>
              <a:t>ләр</a:t>
            </a:r>
            <a:r>
              <a:rPr lang="tt-RU" sz="2800" b="1" dirty="0" smtClean="0"/>
              <a:t> </a:t>
            </a: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b="1" dirty="0" smtClean="0"/>
              <a:t>Килешләр: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t-RU" sz="3200" b="1" dirty="0" smtClean="0"/>
              <a:t>Баш килеш</a:t>
            </a:r>
          </a:p>
          <a:p>
            <a:r>
              <a:rPr lang="tt-RU" sz="3200" b="1" dirty="0" smtClean="0"/>
              <a:t>Иялек килеш</a:t>
            </a:r>
          </a:p>
          <a:p>
            <a:r>
              <a:rPr lang="tt-RU" sz="3200" b="1" dirty="0" smtClean="0"/>
              <a:t>Юнәлеш килеш</a:t>
            </a:r>
          </a:p>
          <a:p>
            <a:r>
              <a:rPr lang="tt-RU" sz="3200" b="1" dirty="0" smtClean="0"/>
              <a:t>Төшем килеше</a:t>
            </a:r>
          </a:p>
          <a:p>
            <a:r>
              <a:rPr lang="tt-RU" sz="3200" b="1" dirty="0" smtClean="0"/>
              <a:t>Чыгыш килеше</a:t>
            </a:r>
          </a:p>
          <a:p>
            <a:endParaRPr lang="tt-RU" sz="3200" b="1" dirty="0" smtClean="0"/>
          </a:p>
          <a:p>
            <a:r>
              <a:rPr lang="tt-RU" sz="3200" b="1" dirty="0" smtClean="0"/>
              <a:t>Урын-вакыт килеше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143372" y="1643049"/>
            <a:ext cx="4587729" cy="4518517"/>
          </a:xfrm>
        </p:spPr>
        <p:txBody>
          <a:bodyPr>
            <a:normAutofit/>
          </a:bodyPr>
          <a:lstStyle/>
          <a:p>
            <a:r>
              <a:rPr lang="tt-RU" sz="3200" b="1" dirty="0" smtClean="0"/>
              <a:t>Кем? Нәрсә?</a:t>
            </a:r>
          </a:p>
          <a:p>
            <a:r>
              <a:rPr lang="tt-RU" sz="3200" b="1" dirty="0" smtClean="0"/>
              <a:t>Кем</a:t>
            </a:r>
            <a:r>
              <a:rPr lang="tt-RU" sz="3200" b="1" dirty="0" smtClean="0">
                <a:solidFill>
                  <a:schemeClr val="accent2"/>
                </a:solidFill>
              </a:rPr>
              <a:t>нең? </a:t>
            </a:r>
            <a:r>
              <a:rPr lang="tt-RU" sz="3200" b="1" dirty="0" smtClean="0"/>
              <a:t>Нәрсә</a:t>
            </a:r>
            <a:r>
              <a:rPr lang="tt-RU" sz="3200" b="1" dirty="0" smtClean="0">
                <a:solidFill>
                  <a:schemeClr val="accent2"/>
                </a:solidFill>
              </a:rPr>
              <a:t>нең?</a:t>
            </a:r>
          </a:p>
          <a:p>
            <a:r>
              <a:rPr lang="tt-RU" sz="3200" b="1" dirty="0" smtClean="0"/>
              <a:t>Кем</a:t>
            </a:r>
            <a:r>
              <a:rPr lang="tt-RU" sz="3200" b="1" dirty="0" smtClean="0">
                <a:solidFill>
                  <a:schemeClr val="accent2"/>
                </a:solidFill>
              </a:rPr>
              <a:t>гә? </a:t>
            </a:r>
            <a:r>
              <a:rPr lang="tt-RU" sz="3200" b="1" dirty="0" smtClean="0"/>
              <a:t>Нәрсә</a:t>
            </a:r>
            <a:r>
              <a:rPr lang="tt-RU" sz="3200" b="1" dirty="0" smtClean="0">
                <a:solidFill>
                  <a:schemeClr val="accent2"/>
                </a:solidFill>
              </a:rPr>
              <a:t>гә? Кая?</a:t>
            </a:r>
          </a:p>
          <a:p>
            <a:r>
              <a:rPr lang="tt-RU" sz="3200" b="1" dirty="0" smtClean="0"/>
              <a:t>Кем</a:t>
            </a:r>
            <a:r>
              <a:rPr lang="tt-RU" sz="3200" b="1" dirty="0" smtClean="0">
                <a:solidFill>
                  <a:schemeClr val="accent2"/>
                </a:solidFill>
              </a:rPr>
              <a:t>не? </a:t>
            </a:r>
            <a:r>
              <a:rPr lang="tt-RU" sz="3200" b="1" dirty="0" smtClean="0"/>
              <a:t>Нәрсә</a:t>
            </a:r>
            <a:r>
              <a:rPr lang="tt-RU" sz="3200" b="1" dirty="0" smtClean="0">
                <a:solidFill>
                  <a:schemeClr val="accent2"/>
                </a:solidFill>
              </a:rPr>
              <a:t>не</a:t>
            </a:r>
            <a:r>
              <a:rPr lang="tt-RU" sz="3200" b="1" dirty="0" smtClean="0"/>
              <a:t>?</a:t>
            </a:r>
          </a:p>
          <a:p>
            <a:r>
              <a:rPr lang="tt-RU" sz="3200" b="1" dirty="0" smtClean="0"/>
              <a:t>Кем</a:t>
            </a:r>
            <a:r>
              <a:rPr lang="tt-RU" sz="3200" b="1" dirty="0" smtClean="0">
                <a:solidFill>
                  <a:schemeClr val="accent2"/>
                </a:solidFill>
              </a:rPr>
              <a:t>нән? </a:t>
            </a:r>
            <a:r>
              <a:rPr lang="tt-RU" sz="3200" b="1" dirty="0" smtClean="0"/>
              <a:t>Нәрсә</a:t>
            </a:r>
            <a:r>
              <a:rPr lang="tt-RU" sz="3200" b="1" dirty="0" smtClean="0">
                <a:solidFill>
                  <a:schemeClr val="accent2"/>
                </a:solidFill>
              </a:rPr>
              <a:t>дән? Кайдан?</a:t>
            </a:r>
          </a:p>
          <a:p>
            <a:r>
              <a:rPr lang="tt-RU" sz="3200" b="1" dirty="0" smtClean="0"/>
              <a:t>Кем</a:t>
            </a:r>
            <a:r>
              <a:rPr lang="tt-RU" sz="3200" b="1" dirty="0" smtClean="0">
                <a:solidFill>
                  <a:schemeClr val="accent2"/>
                </a:solidFill>
              </a:rPr>
              <a:t>дә? </a:t>
            </a:r>
            <a:r>
              <a:rPr lang="tt-RU" sz="3200" b="1" dirty="0" smtClean="0"/>
              <a:t>Нәрсә</a:t>
            </a:r>
            <a:r>
              <a:rPr lang="tt-RU" sz="3200" b="1" dirty="0" smtClean="0">
                <a:solidFill>
                  <a:schemeClr val="accent2"/>
                </a:solidFill>
              </a:rPr>
              <a:t>дә? Кайда?</a:t>
            </a:r>
          </a:p>
          <a:p>
            <a:endParaRPr lang="ru-RU" sz="32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b="1" dirty="0" smtClean="0"/>
              <a:t>Килешләр: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t-RU" sz="3200" b="1" dirty="0" smtClean="0"/>
              <a:t>Баш килеш</a:t>
            </a:r>
          </a:p>
          <a:p>
            <a:r>
              <a:rPr lang="tt-RU" sz="3200" b="1" dirty="0" smtClean="0"/>
              <a:t>Иялек килеш</a:t>
            </a:r>
          </a:p>
          <a:p>
            <a:r>
              <a:rPr lang="tt-RU" sz="3200" b="1" dirty="0" smtClean="0"/>
              <a:t>Юнәлеш килеш</a:t>
            </a:r>
          </a:p>
          <a:p>
            <a:r>
              <a:rPr lang="tt-RU" sz="3200" b="1" dirty="0" smtClean="0"/>
              <a:t>Төшем килеше</a:t>
            </a:r>
          </a:p>
          <a:p>
            <a:r>
              <a:rPr lang="tt-RU" sz="3200" b="1" dirty="0" smtClean="0"/>
              <a:t>Чыгыш килеше</a:t>
            </a:r>
          </a:p>
          <a:p>
            <a:r>
              <a:rPr lang="tt-RU" sz="3200" b="1" dirty="0" smtClean="0"/>
              <a:t>Урын-вакыт килеше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tt-RU" sz="3200" b="1" dirty="0" smtClean="0"/>
              <a:t>Укучы</a:t>
            </a:r>
          </a:p>
          <a:p>
            <a:r>
              <a:rPr lang="tt-RU" sz="3200" b="1" dirty="0" smtClean="0"/>
              <a:t>Укучы</a:t>
            </a:r>
            <a:r>
              <a:rPr lang="tt-RU" sz="3200" b="1" dirty="0" smtClean="0">
                <a:solidFill>
                  <a:schemeClr val="accent2"/>
                </a:solidFill>
              </a:rPr>
              <a:t>ның</a:t>
            </a:r>
          </a:p>
          <a:p>
            <a:r>
              <a:rPr lang="tt-RU" sz="3200" b="1" dirty="0" smtClean="0"/>
              <a:t>Укучы</a:t>
            </a:r>
            <a:r>
              <a:rPr lang="tt-RU" sz="3200" b="1" dirty="0" smtClean="0">
                <a:solidFill>
                  <a:schemeClr val="accent2"/>
                </a:solidFill>
              </a:rPr>
              <a:t>га</a:t>
            </a:r>
          </a:p>
          <a:p>
            <a:r>
              <a:rPr lang="tt-RU" sz="3200" b="1" dirty="0" smtClean="0"/>
              <a:t>Укучы</a:t>
            </a:r>
            <a:r>
              <a:rPr lang="tt-RU" sz="3200" b="1" dirty="0" smtClean="0">
                <a:solidFill>
                  <a:schemeClr val="accent2"/>
                </a:solidFill>
              </a:rPr>
              <a:t>ны</a:t>
            </a:r>
          </a:p>
          <a:p>
            <a:r>
              <a:rPr lang="tt-RU" sz="3200" b="1" dirty="0" smtClean="0"/>
              <a:t>Укучы</a:t>
            </a:r>
            <a:r>
              <a:rPr lang="tt-RU" sz="3200" b="1" dirty="0" smtClean="0">
                <a:solidFill>
                  <a:schemeClr val="accent2"/>
                </a:solidFill>
              </a:rPr>
              <a:t>дан</a:t>
            </a:r>
          </a:p>
          <a:p>
            <a:r>
              <a:rPr lang="tt-RU" sz="3200" b="1" dirty="0" smtClean="0"/>
              <a:t>Укучы</a:t>
            </a:r>
            <a:r>
              <a:rPr lang="tt-RU" sz="3200" b="1" dirty="0" smtClean="0">
                <a:solidFill>
                  <a:schemeClr val="accent2"/>
                </a:solidFill>
              </a:rPr>
              <a:t>да</a:t>
            </a:r>
          </a:p>
          <a:p>
            <a:endParaRPr lang="ru-RU" sz="32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b="1" dirty="0" smtClean="0">
                <a:solidFill>
                  <a:schemeClr val="accent4"/>
                </a:solidFill>
              </a:rPr>
              <a:t>Исемнәр тартым белән төрләнә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t-RU" b="1" dirty="0" smtClean="0">
                <a:solidFill>
                  <a:schemeClr val="accent3"/>
                </a:solidFill>
              </a:rPr>
              <a:t>Берлек санда</a:t>
            </a:r>
            <a:endParaRPr lang="en-US" b="1" dirty="0" smtClean="0">
              <a:solidFill>
                <a:schemeClr val="accent3"/>
              </a:solidFill>
            </a:endParaRPr>
          </a:p>
          <a:p>
            <a:r>
              <a:rPr lang="en-US" b="1" dirty="0" smtClean="0"/>
              <a:t>I</a:t>
            </a:r>
            <a:r>
              <a:rPr lang="tt-RU" b="1" dirty="0" smtClean="0"/>
              <a:t>   Минем</a:t>
            </a:r>
            <a:endParaRPr lang="en-US" b="1" dirty="0" smtClean="0"/>
          </a:p>
          <a:p>
            <a:r>
              <a:rPr lang="en-US" b="1" dirty="0" smtClean="0"/>
              <a:t>II</a:t>
            </a:r>
            <a:r>
              <a:rPr lang="tt-RU" b="1" dirty="0" smtClean="0"/>
              <a:t>  </a:t>
            </a:r>
            <a:r>
              <a:rPr lang="ru-RU" b="1" dirty="0" err="1" smtClean="0"/>
              <a:t>Синең</a:t>
            </a:r>
            <a:r>
              <a:rPr lang="tt-RU" b="1" dirty="0" smtClean="0"/>
              <a:t> </a:t>
            </a:r>
            <a:endParaRPr lang="en-US" b="1" dirty="0" smtClean="0"/>
          </a:p>
          <a:p>
            <a:r>
              <a:rPr lang="en-US" b="1" dirty="0" smtClean="0"/>
              <a:t>III</a:t>
            </a:r>
            <a:r>
              <a:rPr lang="tt-RU" b="1" dirty="0" smtClean="0"/>
              <a:t>   Аның</a:t>
            </a:r>
          </a:p>
          <a:p>
            <a:pPr>
              <a:buNone/>
            </a:pPr>
            <a:r>
              <a:rPr lang="tt-RU" b="1" dirty="0" smtClean="0">
                <a:solidFill>
                  <a:schemeClr val="accent3"/>
                </a:solidFill>
              </a:rPr>
              <a:t>Күплек санда</a:t>
            </a:r>
            <a:endParaRPr lang="en-US" b="1" dirty="0" smtClean="0">
              <a:solidFill>
                <a:schemeClr val="accent3"/>
              </a:solidFill>
            </a:endParaRPr>
          </a:p>
          <a:p>
            <a:r>
              <a:rPr lang="en-US" b="1" dirty="0" smtClean="0"/>
              <a:t>I</a:t>
            </a:r>
            <a:r>
              <a:rPr lang="tt-RU" b="1" dirty="0" smtClean="0"/>
              <a:t>   Безнең </a:t>
            </a:r>
          </a:p>
          <a:p>
            <a:endParaRPr lang="en-US" b="1" dirty="0" smtClean="0"/>
          </a:p>
          <a:p>
            <a:r>
              <a:rPr lang="en-US" b="1" dirty="0" smtClean="0"/>
              <a:t>II</a:t>
            </a:r>
            <a:r>
              <a:rPr lang="tt-RU" b="1" dirty="0" smtClean="0"/>
              <a:t>   Сезнең</a:t>
            </a:r>
          </a:p>
          <a:p>
            <a:endParaRPr lang="en-US" b="1" dirty="0" smtClean="0"/>
          </a:p>
          <a:p>
            <a:r>
              <a:rPr lang="en-US" b="1" dirty="0" smtClean="0"/>
              <a:t>III </a:t>
            </a:r>
            <a:r>
              <a:rPr lang="tt-RU" b="1" dirty="0" smtClean="0"/>
              <a:t>  Аларның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tt-RU" dirty="0" smtClean="0"/>
          </a:p>
          <a:p>
            <a:pPr>
              <a:buNone/>
            </a:pPr>
            <a:r>
              <a:rPr lang="tt-RU" b="1" dirty="0" smtClean="0"/>
              <a:t>Китаб-</a:t>
            </a:r>
            <a:r>
              <a:rPr lang="tt-RU" b="1" dirty="0" smtClean="0">
                <a:solidFill>
                  <a:schemeClr val="accent2"/>
                </a:solidFill>
              </a:rPr>
              <a:t>ым     (-м; -ем)</a:t>
            </a:r>
          </a:p>
          <a:p>
            <a:pPr>
              <a:buNone/>
            </a:pPr>
            <a:r>
              <a:rPr lang="tt-RU" b="1" dirty="0" smtClean="0"/>
              <a:t>Китаб-</a:t>
            </a:r>
            <a:r>
              <a:rPr lang="tt-RU" b="1" dirty="0" smtClean="0">
                <a:solidFill>
                  <a:schemeClr val="accent2"/>
                </a:solidFill>
              </a:rPr>
              <a:t>ың       (-ң; ең)</a:t>
            </a:r>
          </a:p>
          <a:p>
            <a:pPr>
              <a:buNone/>
            </a:pPr>
            <a:r>
              <a:rPr lang="tt-RU" b="1" dirty="0" smtClean="0"/>
              <a:t>Китаб-</a:t>
            </a:r>
            <a:r>
              <a:rPr lang="tt-RU" b="1" dirty="0" smtClean="0">
                <a:solidFill>
                  <a:schemeClr val="accent2"/>
                </a:solidFill>
              </a:rPr>
              <a:t>ы</a:t>
            </a:r>
          </a:p>
          <a:p>
            <a:pPr>
              <a:buNone/>
            </a:pPr>
            <a:endParaRPr lang="tt-RU" b="1" dirty="0" smtClean="0"/>
          </a:p>
          <a:p>
            <a:pPr>
              <a:buNone/>
            </a:pPr>
            <a:r>
              <a:rPr lang="tt-RU" b="1" dirty="0" smtClean="0"/>
              <a:t>Китаб-</a:t>
            </a:r>
            <a:r>
              <a:rPr lang="tt-RU" b="1" dirty="0" smtClean="0">
                <a:solidFill>
                  <a:schemeClr val="accent2"/>
                </a:solidFill>
              </a:rPr>
              <a:t>ыбыз   (-быз/-без; </a:t>
            </a:r>
          </a:p>
          <a:p>
            <a:pPr>
              <a:buNone/>
            </a:pPr>
            <a:r>
              <a:rPr lang="tt-RU" b="1" dirty="0" smtClean="0">
                <a:solidFill>
                  <a:schemeClr val="accent2"/>
                </a:solidFill>
              </a:rPr>
              <a:t>                             -ебез)</a:t>
            </a:r>
          </a:p>
          <a:p>
            <a:pPr>
              <a:buNone/>
            </a:pPr>
            <a:r>
              <a:rPr lang="tt-RU" b="1" dirty="0" smtClean="0"/>
              <a:t>Китаб-</a:t>
            </a:r>
            <a:r>
              <a:rPr lang="tt-RU" b="1" dirty="0" smtClean="0">
                <a:solidFill>
                  <a:schemeClr val="accent2"/>
                </a:solidFill>
              </a:rPr>
              <a:t>ыгыз      (-гыз/-гез;</a:t>
            </a:r>
          </a:p>
          <a:p>
            <a:pPr>
              <a:buNone/>
            </a:pPr>
            <a:r>
              <a:rPr lang="tt-RU" b="1" dirty="0" smtClean="0">
                <a:solidFill>
                  <a:schemeClr val="accent2"/>
                </a:solidFill>
              </a:rPr>
              <a:t>                                -егез)</a:t>
            </a:r>
          </a:p>
          <a:p>
            <a:pPr>
              <a:buNone/>
            </a:pPr>
            <a:r>
              <a:rPr lang="tt-RU" b="1" dirty="0" smtClean="0"/>
              <a:t>Китаб-</a:t>
            </a:r>
            <a:r>
              <a:rPr lang="tt-RU" b="1" dirty="0" smtClean="0">
                <a:solidFill>
                  <a:schemeClr val="accent2"/>
                </a:solidFill>
              </a:rPr>
              <a:t>лары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Сораулар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/>
            <a:endParaRPr lang="tt-RU" sz="4000" b="1" dirty="0" smtClean="0"/>
          </a:p>
          <a:p>
            <a:pPr algn="ctr"/>
            <a:endParaRPr lang="tt-RU" sz="4000" b="1" dirty="0" smtClean="0"/>
          </a:p>
          <a:p>
            <a:pPr algn="ctr"/>
            <a:r>
              <a:rPr lang="tt-RU" sz="4000" b="1" dirty="0" smtClean="0"/>
              <a:t>Кешеләр</a:t>
            </a:r>
          </a:p>
          <a:p>
            <a:pPr algn="ctr"/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000" b="1" dirty="0" smtClean="0"/>
              <a:t>Предметлар</a:t>
            </a:r>
          </a:p>
          <a:p>
            <a:pPr algn="ctr"/>
            <a:r>
              <a:rPr lang="tt-RU" sz="4000" b="1" dirty="0" smtClean="0"/>
              <a:t>Хайваннар</a:t>
            </a:r>
          </a:p>
          <a:p>
            <a:pPr algn="ctr"/>
            <a:r>
              <a:rPr lang="tt-RU" sz="4000" b="1" dirty="0" smtClean="0"/>
              <a:t>Җәнлекләр</a:t>
            </a:r>
          </a:p>
          <a:p>
            <a:pPr algn="ctr"/>
            <a:r>
              <a:rPr lang="tt-RU" sz="4000" b="1" dirty="0" smtClean="0"/>
              <a:t>Кошлар</a:t>
            </a:r>
            <a:endParaRPr lang="ru-RU" sz="4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Кем?  Кто?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Н</a:t>
            </a:r>
            <a:r>
              <a:rPr lang="tt-RU" sz="4000" dirty="0" smtClean="0"/>
              <a:t>ә</a:t>
            </a:r>
            <a:r>
              <a:rPr lang="ru-RU" sz="4000" dirty="0" err="1" smtClean="0"/>
              <a:t>рсә?</a:t>
            </a:r>
            <a:r>
              <a:rPr lang="ru-RU" sz="4000" dirty="0" smtClean="0"/>
              <a:t>  Что?</a:t>
            </a: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Кем? </a:t>
            </a:r>
            <a:r>
              <a:rPr lang="ru-RU" sz="3200" b="1" dirty="0" err="1" smtClean="0"/>
              <a:t>Нәрсә?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соравына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җавап бирүче исемнәрне аерып</a:t>
            </a:r>
            <a:r>
              <a:rPr lang="ru-RU" sz="3200" b="1" dirty="0" smtClean="0"/>
              <a:t> яз: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t-RU" sz="3200" b="1" dirty="0" smtClean="0"/>
              <a:t>Әни,күл, песи,Нурлат, эт,аккош, </a:t>
            </a:r>
            <a:r>
              <a:rPr lang="tt-RU" sz="3200" b="1" dirty="0" smtClean="0"/>
              <a:t>кыз, </a:t>
            </a:r>
            <a:r>
              <a:rPr lang="tt-RU" sz="3200" b="1" dirty="0" smtClean="0"/>
              <a:t>укучы</a:t>
            </a:r>
            <a:r>
              <a:rPr lang="tt-RU" sz="3200" b="1" dirty="0" smtClean="0"/>
              <a:t>, </a:t>
            </a:r>
            <a:r>
              <a:rPr lang="tt-RU" sz="3200" b="1" dirty="0" smtClean="0"/>
              <a:t>урам, </a:t>
            </a:r>
            <a:r>
              <a:rPr lang="tt-RU" sz="3200" b="1" dirty="0" smtClean="0"/>
              <a:t>урман, гөл, дәфтәр, </a:t>
            </a:r>
            <a:r>
              <a:rPr lang="tt-RU" sz="3200" b="1" dirty="0" smtClean="0"/>
              <a:t>әти</a:t>
            </a:r>
            <a:r>
              <a:rPr lang="tt-RU" sz="3200" b="1" dirty="0" smtClean="0"/>
              <a:t>, балык, өчпочмак, сатучы, </a:t>
            </a:r>
            <a:r>
              <a:rPr lang="tt-RU" sz="3200" b="1" dirty="0" smtClean="0"/>
              <a:t>аш,кәҗә, </a:t>
            </a:r>
            <a:r>
              <a:rPr lang="tt-RU" sz="3200" b="1" dirty="0" smtClean="0"/>
              <a:t>табиб.</a:t>
            </a:r>
          </a:p>
          <a:p>
            <a:pPr>
              <a:buNone/>
            </a:pPr>
            <a:endParaRPr lang="ru-RU" sz="32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857232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4000" b="1" dirty="0" smtClean="0"/>
              <a:t>Тикшер:</a:t>
            </a:r>
          </a:p>
          <a:p>
            <a:endParaRPr lang="tt-RU" sz="4000" b="1" dirty="0" smtClean="0"/>
          </a:p>
          <a:p>
            <a:r>
              <a:rPr lang="tt-RU" sz="4000" b="1" dirty="0" smtClean="0">
                <a:solidFill>
                  <a:srgbClr val="FF0000"/>
                </a:solidFill>
              </a:rPr>
              <a:t>Әни</a:t>
            </a:r>
            <a:r>
              <a:rPr lang="tt-RU" sz="4000" b="1" dirty="0" smtClean="0"/>
              <a:t>,күл, </a:t>
            </a:r>
            <a:r>
              <a:rPr lang="tt-RU" sz="4000" b="1" dirty="0" smtClean="0"/>
              <a:t>песи, </a:t>
            </a:r>
            <a:r>
              <a:rPr lang="tt-RU" sz="4000" b="1" dirty="0" smtClean="0"/>
              <a:t>Н</a:t>
            </a:r>
            <a:r>
              <a:rPr lang="tt-RU" sz="4000" b="1" dirty="0" smtClean="0"/>
              <a:t>урлат, эт,аккош, </a:t>
            </a:r>
            <a:r>
              <a:rPr lang="tt-RU" sz="4000" b="1" dirty="0" smtClean="0">
                <a:solidFill>
                  <a:srgbClr val="FF0000"/>
                </a:solidFill>
              </a:rPr>
              <a:t>кыз</a:t>
            </a:r>
            <a:r>
              <a:rPr lang="tt-RU" sz="4000" b="1" dirty="0" smtClean="0"/>
              <a:t>, </a:t>
            </a:r>
            <a:r>
              <a:rPr lang="tt-RU" sz="4000" b="1" dirty="0" smtClean="0">
                <a:solidFill>
                  <a:srgbClr val="FF0000"/>
                </a:solidFill>
              </a:rPr>
              <a:t>укучы</a:t>
            </a:r>
            <a:r>
              <a:rPr lang="tt-RU" sz="4000" b="1" dirty="0" smtClean="0"/>
              <a:t>, </a:t>
            </a:r>
            <a:r>
              <a:rPr lang="tt-RU" sz="4000" b="1" dirty="0" smtClean="0"/>
              <a:t>урам, </a:t>
            </a:r>
            <a:r>
              <a:rPr lang="tt-RU" sz="4000" b="1" dirty="0" smtClean="0"/>
              <a:t>урман, гөл, дәфтәр, </a:t>
            </a:r>
            <a:r>
              <a:rPr lang="tt-RU" sz="4000" b="1" dirty="0" smtClean="0">
                <a:solidFill>
                  <a:srgbClr val="FF0000"/>
                </a:solidFill>
              </a:rPr>
              <a:t>әти</a:t>
            </a:r>
            <a:r>
              <a:rPr lang="tt-RU" sz="4000" b="1" dirty="0" smtClean="0"/>
              <a:t>, балык, өчпочмак, </a:t>
            </a:r>
            <a:r>
              <a:rPr lang="tt-RU" sz="4000" b="1" dirty="0" smtClean="0">
                <a:solidFill>
                  <a:srgbClr val="FF0000"/>
                </a:solidFill>
              </a:rPr>
              <a:t>сатучы</a:t>
            </a:r>
            <a:r>
              <a:rPr lang="tt-RU" sz="4000" b="1" dirty="0" smtClean="0"/>
              <a:t>, аш, </a:t>
            </a:r>
            <a:r>
              <a:rPr lang="tt-RU" sz="4000" b="1" dirty="0" smtClean="0"/>
              <a:t>кәҗә,</a:t>
            </a:r>
            <a:r>
              <a:rPr lang="tt-RU" sz="4000" b="1" dirty="0" smtClean="0">
                <a:solidFill>
                  <a:srgbClr val="FF0000"/>
                </a:solidFill>
              </a:rPr>
              <a:t>табиб</a:t>
            </a:r>
            <a:r>
              <a:rPr lang="tt-RU" sz="4000" b="1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53400" cy="869950"/>
          </a:xfrm>
        </p:spPr>
        <p:txBody>
          <a:bodyPr/>
          <a:lstStyle/>
          <a:p>
            <a:r>
              <a:rPr lang="tt-RU" dirty="0" smtClean="0"/>
              <a:t>        Исемнәр 2төргә бүленә: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t-RU" dirty="0" smtClean="0"/>
              <a:t>Татарстан</a:t>
            </a:r>
          </a:p>
          <a:p>
            <a:r>
              <a:rPr lang="tt-RU" dirty="0" smtClean="0"/>
              <a:t>Казан</a:t>
            </a:r>
          </a:p>
          <a:p>
            <a:r>
              <a:rPr lang="tt-RU" dirty="0" smtClean="0"/>
              <a:t>Чирмешән</a:t>
            </a:r>
          </a:p>
          <a:p>
            <a:r>
              <a:rPr lang="tt-RU" dirty="0" smtClean="0"/>
              <a:t>“Сабантуй”</a:t>
            </a:r>
            <a:endParaRPr lang="tt-RU" dirty="0" smtClean="0"/>
          </a:p>
          <a:p>
            <a:r>
              <a:rPr lang="tt-RU" dirty="0" smtClean="0"/>
              <a:t>Камил</a:t>
            </a:r>
          </a:p>
          <a:p>
            <a:r>
              <a:rPr lang="tt-RU" dirty="0" smtClean="0"/>
              <a:t>Яңа </a:t>
            </a:r>
            <a:r>
              <a:rPr lang="tt-RU" dirty="0" smtClean="0"/>
              <a:t>ел</a:t>
            </a:r>
          </a:p>
          <a:p>
            <a:endParaRPr lang="tt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t-RU" smtClean="0"/>
              <a:t>Республика</a:t>
            </a:r>
          </a:p>
          <a:p>
            <a:r>
              <a:rPr lang="tt-RU" smtClean="0"/>
              <a:t>Шәһәр</a:t>
            </a:r>
          </a:p>
          <a:p>
            <a:r>
              <a:rPr lang="tt-RU" smtClean="0"/>
              <a:t>Елга</a:t>
            </a:r>
          </a:p>
          <a:p>
            <a:r>
              <a:rPr lang="tt-RU" smtClean="0"/>
              <a:t>Газета</a:t>
            </a:r>
          </a:p>
          <a:p>
            <a:r>
              <a:rPr lang="tt-RU" smtClean="0"/>
              <a:t>Кеше исеме</a:t>
            </a:r>
          </a:p>
          <a:p>
            <a:r>
              <a:rPr lang="tt-RU" smtClean="0"/>
              <a:t>Бәйрәм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t-RU" smtClean="0"/>
              <a:t>Ялгызлык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t-RU" smtClean="0"/>
              <a:t>Уртаклык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200" b="1" dirty="0" smtClean="0"/>
              <a:t>Ялгызлык, уртаклык исемнәрен аерып яз: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t-RU" sz="3200" b="1" dirty="0" smtClean="0"/>
              <a:t>Безнең Татарстан елгаларга бай. Иң зурлары – Идел һәм Чулман. Чулманның кушылдыклары Нок</a:t>
            </a:r>
            <a:r>
              <a:rPr lang="ru-RU" sz="3200" b="1" dirty="0" err="1" smtClean="0"/>
              <a:t>ърәт һәм Агыйдел</a:t>
            </a:r>
            <a:r>
              <a:rPr lang="ru-RU" sz="3200" b="1" dirty="0" smtClean="0"/>
              <a:t>. </a:t>
            </a:r>
            <a:r>
              <a:rPr lang="ru-RU" sz="3200" b="1" dirty="0" err="1" smtClean="0"/>
              <a:t>Кечерәк  елгалар</a:t>
            </a:r>
            <a:r>
              <a:rPr lang="ru-RU" sz="3200" b="1" dirty="0" smtClean="0"/>
              <a:t>: Олы </a:t>
            </a:r>
            <a:r>
              <a:rPr lang="ru-RU" sz="3200" b="1" dirty="0" err="1" smtClean="0"/>
              <a:t>Чирмешән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Ык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Зөя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Мишә</a:t>
            </a:r>
            <a:r>
              <a:rPr lang="ru-RU" sz="3200" b="1" dirty="0" smtClean="0"/>
              <a:t>, Казанка, Тойма. </a:t>
            </a:r>
            <a:r>
              <a:rPr lang="ru-RU" sz="3200" b="1" dirty="0" err="1" smtClean="0"/>
              <a:t>Алар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балыкка</a:t>
            </a:r>
            <a:r>
              <a:rPr lang="ru-RU" sz="3200" b="1" dirty="0" smtClean="0"/>
              <a:t> бай.</a:t>
            </a:r>
          </a:p>
          <a:p>
            <a:r>
              <a:rPr lang="tt-RU" sz="2800" b="1" dirty="0" smtClean="0"/>
              <a:t>Ялгызлык: Татарстан,Идел, Чулман, Нок</a:t>
            </a:r>
            <a:r>
              <a:rPr lang="ru-RU" sz="2800" b="1" dirty="0" err="1" smtClean="0"/>
              <a:t>ъ</a:t>
            </a:r>
            <a:r>
              <a:rPr lang="tt-RU" sz="2800" b="1" dirty="0" smtClean="0"/>
              <a:t>рәт, Агыйдел,Олы Чирмешән, Ык, Зөя, Мишә, Казанка, Тойма.</a:t>
            </a:r>
          </a:p>
          <a:p>
            <a:r>
              <a:rPr lang="tt-RU" sz="2800" b="1" dirty="0" smtClean="0"/>
              <a:t>Уртаклык: елга, кушылдык, балык.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sz="3200" b="1" dirty="0" smtClean="0">
                <a:solidFill>
                  <a:schemeClr val="accent4"/>
                </a:solidFill>
              </a:rPr>
              <a:t>Газета, журнал,оешма, әдәби әсәр,  кинофил</a:t>
            </a:r>
            <a:r>
              <a:rPr lang="ru-RU" sz="3200" b="1" dirty="0" err="1" smtClean="0">
                <a:solidFill>
                  <a:schemeClr val="accent4"/>
                </a:solidFill>
              </a:rPr>
              <a:t>ь</a:t>
            </a:r>
            <a:r>
              <a:rPr lang="tt-RU" sz="3200" b="1" dirty="0" smtClean="0">
                <a:solidFill>
                  <a:schemeClr val="accent4"/>
                </a:solidFill>
              </a:rPr>
              <a:t>м атамалары куштырнак эченә алына</a:t>
            </a:r>
            <a:r>
              <a:rPr lang="tt-RU" sz="3200" b="1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t-RU" dirty="0" smtClean="0"/>
              <a:t>“Дуслык”</a:t>
            </a:r>
          </a:p>
          <a:p>
            <a:r>
              <a:rPr lang="tt-RU" dirty="0" smtClean="0"/>
              <a:t>“Сабантуй”</a:t>
            </a:r>
          </a:p>
          <a:p>
            <a:r>
              <a:rPr lang="tt-RU" dirty="0" smtClean="0"/>
              <a:t>“Көмеш кыңгырау”</a:t>
            </a:r>
          </a:p>
          <a:p>
            <a:r>
              <a:rPr lang="tt-RU" dirty="0" smtClean="0"/>
              <a:t>“Ялкын”</a:t>
            </a:r>
          </a:p>
          <a:p>
            <a:r>
              <a:rPr lang="tt-RU" dirty="0" smtClean="0"/>
              <a:t>“Салават күпере”</a:t>
            </a:r>
          </a:p>
          <a:p>
            <a:r>
              <a:rPr lang="tt-RU" dirty="0" smtClean="0"/>
              <a:t>“Сарбай”, “Тырыш Юн Су”, “Тукай” ...</a:t>
            </a:r>
          </a:p>
          <a:p>
            <a:r>
              <a:rPr lang="tt-RU" dirty="0" smtClean="0"/>
              <a:t>“Җылылык челтәрләре” оешмасы</a:t>
            </a:r>
          </a:p>
          <a:p>
            <a:r>
              <a:rPr lang="tt-RU" dirty="0" smtClean="0"/>
              <a:t>“Мырауҗан маҗаралары”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3200" b="1" dirty="0" smtClean="0"/>
              <a:t>Ялгызлык </a:t>
            </a:r>
            <a:r>
              <a:rPr lang="tt-RU" sz="3200" b="1" dirty="0" smtClean="0"/>
              <a:t>исемнәргә </a:t>
            </a:r>
            <a:r>
              <a:rPr lang="tt-RU" sz="3200" b="1" dirty="0" smtClean="0"/>
              <a:t>мисаллар яз: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t-RU" b="1" dirty="0" smtClean="0"/>
              <a:t>Шагыйр</a:t>
            </a:r>
            <a:r>
              <a:rPr lang="ru-RU" b="1" dirty="0" err="1" smtClean="0"/>
              <a:t>ь</a:t>
            </a:r>
            <a:r>
              <a:rPr lang="tt-RU" b="1" dirty="0" smtClean="0"/>
              <a:t>ләр:</a:t>
            </a:r>
          </a:p>
          <a:p>
            <a:pPr algn="ctr"/>
            <a:r>
              <a:rPr lang="tt-RU" b="1" dirty="0" smtClean="0"/>
              <a:t>Газета-</a:t>
            </a:r>
            <a:r>
              <a:rPr lang="ru-RU" b="1" dirty="0" smtClean="0"/>
              <a:t>ж</a:t>
            </a:r>
            <a:r>
              <a:rPr lang="tt-RU" b="1" dirty="0" smtClean="0"/>
              <a:t>урналлар:</a:t>
            </a:r>
          </a:p>
          <a:p>
            <a:pPr algn="ctr"/>
            <a:r>
              <a:rPr lang="tt-RU" b="1" dirty="0" smtClean="0"/>
              <a:t>Шәһәрләр:</a:t>
            </a:r>
          </a:p>
          <a:p>
            <a:pPr algn="ctr"/>
            <a:r>
              <a:rPr lang="tt-RU" b="1" dirty="0" smtClean="0"/>
              <a:t>Күлләр:</a:t>
            </a:r>
            <a:endParaRPr lang="tt-RU" b="1" dirty="0" smtClean="0"/>
          </a:p>
          <a:p>
            <a:pPr algn="ctr"/>
            <a:r>
              <a:rPr lang="tt-RU" b="1" dirty="0" smtClean="0"/>
              <a:t>Елгалар:</a:t>
            </a:r>
          </a:p>
          <a:p>
            <a:pPr algn="ctr"/>
            <a:r>
              <a:rPr lang="tt-RU" b="1" dirty="0" smtClean="0"/>
              <a:t>Авыллар:</a:t>
            </a:r>
            <a:endParaRPr lang="tt-RU" b="1" dirty="0" smtClean="0"/>
          </a:p>
          <a:p>
            <a:pPr algn="ctr"/>
            <a:r>
              <a:rPr lang="tt-RU" b="1" dirty="0" smtClean="0"/>
              <a:t>К</a:t>
            </a:r>
            <a:r>
              <a:rPr lang="tt-RU" b="1" dirty="0" smtClean="0"/>
              <a:t>ушаматлар:</a:t>
            </a:r>
            <a:endParaRPr lang="tt-RU" b="1" dirty="0" smtClean="0"/>
          </a:p>
          <a:p>
            <a:pPr algn="ctr"/>
            <a:r>
              <a:rPr lang="tt-RU" b="1" dirty="0" smtClean="0"/>
              <a:t>Оешмалар:</a:t>
            </a:r>
            <a:endParaRPr lang="tt-RU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3200" b="1" dirty="0" smtClean="0"/>
              <a:t>Уртаклык исемнәр яз: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tt-RU" sz="3200" b="1" dirty="0" smtClean="0"/>
              <a:t>Г.Тукай, М.Җәлил, А.Алиш - ... .</a:t>
            </a:r>
          </a:p>
          <a:p>
            <a:pPr algn="ctr"/>
            <a:r>
              <a:rPr lang="tt-RU" sz="3200" b="1" dirty="0" smtClean="0"/>
              <a:t>Сыерчык, күгәрчен, сандугач - ... .</a:t>
            </a:r>
          </a:p>
          <a:p>
            <a:pPr algn="ctr"/>
            <a:r>
              <a:rPr lang="tt-RU" sz="3200" b="1" dirty="0" smtClean="0"/>
              <a:t>Алабуга, Минзәлә, Әлмәт - ... .</a:t>
            </a:r>
          </a:p>
          <a:p>
            <a:pPr algn="ctr"/>
            <a:r>
              <a:rPr lang="tt-RU" sz="3200" b="1" dirty="0" smtClean="0"/>
              <a:t>Айдар, Камил, Марат - ... .</a:t>
            </a:r>
          </a:p>
          <a:p>
            <a:pPr algn="ctr"/>
            <a:r>
              <a:rPr lang="tt-RU" sz="3200" b="1" dirty="0" smtClean="0"/>
              <a:t>Ык, Зөя, Чулман - ... .</a:t>
            </a:r>
          </a:p>
          <a:p>
            <a:pPr algn="ctr"/>
            <a:r>
              <a:rPr lang="tt-RU" sz="3200" b="1" dirty="0" smtClean="0"/>
              <a:t>Сатучы, укытучы, төзүче - ... .</a:t>
            </a:r>
          </a:p>
          <a:p>
            <a:pPr algn="ctr"/>
            <a:r>
              <a:rPr lang="tt-RU" sz="3200" b="1" dirty="0" smtClean="0"/>
              <a:t>Башлык, күлмәк, итәк - ... .</a:t>
            </a:r>
          </a:p>
          <a:p>
            <a:pPr algn="ctr"/>
            <a:r>
              <a:rPr lang="tt-RU" sz="3200" b="1" dirty="0" smtClean="0"/>
              <a:t>Яз, җәй, көз, кыш - ... .</a:t>
            </a:r>
            <a:endParaRPr lang="ru-RU" sz="32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182</TotalTime>
  <Words>528</Words>
  <Application>Microsoft Office PowerPoint</Application>
  <PresentationFormat>Экран (4:3)</PresentationFormat>
  <Paragraphs>153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Исем</vt:lpstr>
      <vt:lpstr>Сораулар:</vt:lpstr>
      <vt:lpstr>Кем? Нәрсә? соравына җавап бирүче исемнәрне аерып яз:</vt:lpstr>
      <vt:lpstr>Слайд 4</vt:lpstr>
      <vt:lpstr>        Исемнәр 2төргә бүленә:</vt:lpstr>
      <vt:lpstr>Ялгызлык, уртаклык исемнәрен аерып яз:</vt:lpstr>
      <vt:lpstr>Газета, журнал,оешма, әдәби әсәр,  кинофильм атамалары куштырнак эченә алына.</vt:lpstr>
      <vt:lpstr>Ялгызлык исемнәргә мисаллар яз:</vt:lpstr>
      <vt:lpstr>Уртаклык исемнәр яз:</vt:lpstr>
      <vt:lpstr>Тикшер:</vt:lpstr>
      <vt:lpstr>Күплек сан:</vt:lpstr>
      <vt:lpstr>Күплек сан формасына куй:</vt:lpstr>
      <vt:lpstr>Тикшер</vt:lpstr>
      <vt:lpstr>Килешләр:</vt:lpstr>
      <vt:lpstr>Килешләр:</vt:lpstr>
      <vt:lpstr>Исемнәр тартым белән төрләнә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Исем</dc:title>
  <dc:creator>1</dc:creator>
  <cp:lastModifiedBy>Я</cp:lastModifiedBy>
  <cp:revision>25</cp:revision>
  <dcterms:created xsi:type="dcterms:W3CDTF">2011-03-28T06:59:42Z</dcterms:created>
  <dcterms:modified xsi:type="dcterms:W3CDTF">2013-11-14T14:47:35Z</dcterms:modified>
</cp:coreProperties>
</file>