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3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C444-45C8-48A8-BB2E-384F04AE24B2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96A0-DBFB-477B-ABBF-A56CAB3D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0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C444-45C8-48A8-BB2E-384F04AE24B2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96A0-DBFB-477B-ABBF-A56CAB3D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9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C444-45C8-48A8-BB2E-384F04AE24B2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96A0-DBFB-477B-ABBF-A56CAB3D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27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C444-45C8-48A8-BB2E-384F04AE24B2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96A0-DBFB-477B-ABBF-A56CAB3D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72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C444-45C8-48A8-BB2E-384F04AE24B2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96A0-DBFB-477B-ABBF-A56CAB3D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9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C444-45C8-48A8-BB2E-384F04AE24B2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96A0-DBFB-477B-ABBF-A56CAB3D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0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C444-45C8-48A8-BB2E-384F04AE24B2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96A0-DBFB-477B-ABBF-A56CAB3D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88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C444-45C8-48A8-BB2E-384F04AE24B2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96A0-DBFB-477B-ABBF-A56CAB3D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0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C444-45C8-48A8-BB2E-384F04AE24B2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96A0-DBFB-477B-ABBF-A56CAB3D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5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C444-45C8-48A8-BB2E-384F04AE24B2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96A0-DBFB-477B-ABBF-A56CAB3D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63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C444-45C8-48A8-BB2E-384F04AE24B2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96A0-DBFB-477B-ABBF-A56CAB3D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04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9C444-45C8-48A8-BB2E-384F04AE24B2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296A0-DBFB-477B-ABBF-A56CAB3D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0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1226526896_ur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548681"/>
            <a:ext cx="5977136" cy="352802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Тема</a:t>
            </a:r>
            <a:r>
              <a:rPr lang="ru-RU" sz="2800" b="1" dirty="0"/>
              <a:t>: </a:t>
            </a:r>
            <a:r>
              <a:rPr lang="ru-RU" sz="2800" dirty="0"/>
              <a:t>Обозначение мягкости согласных с помощью </a:t>
            </a:r>
            <a:r>
              <a:rPr lang="ru-RU" sz="2800" dirty="0" smtClean="0"/>
              <a:t>Ь.</a:t>
            </a:r>
            <a:br>
              <a:rPr lang="ru-RU" sz="2800" dirty="0" smtClean="0"/>
            </a:br>
            <a:r>
              <a:rPr lang="ru-RU" sz="2800" b="1" dirty="0" smtClean="0"/>
              <a:t>Цели: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</a:t>
            </a:r>
            <a:r>
              <a:rPr lang="ru-RU" sz="2800" dirty="0"/>
              <a:t>Усвоить случаи употребления и не употребления Ь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uk-UA" sz="2800" b="1" dirty="0">
                <a:solidFill>
                  <a:srgbClr val="FF0000"/>
                </a:solidFill>
                <a:latin typeface="Monotype Corsiva" pitchFamily="66" charset="0"/>
              </a:rPr>
              <a:t>Научиться  правильно </a:t>
            </a:r>
            <a:r>
              <a:rPr lang="uk-UA" sz="2800" b="1" dirty="0" err="1">
                <a:solidFill>
                  <a:srgbClr val="FF0000"/>
                </a:solidFill>
                <a:latin typeface="Monotype Corsiva" pitchFamily="66" charset="0"/>
              </a:rPr>
              <a:t>писать</a:t>
            </a:r>
            <a:r>
              <a:rPr lang="uk-UA" sz="2800" b="1" dirty="0">
                <a:solidFill>
                  <a:srgbClr val="FF0000"/>
                </a:solidFill>
              </a:rPr>
              <a:t>  </a:t>
            </a:r>
            <a:r>
              <a:rPr lang="uk-UA" sz="2800" b="1" dirty="0">
                <a:solidFill>
                  <a:srgbClr val="FF0000"/>
                </a:solidFill>
                <a:latin typeface="Monotype Corsiva" pitchFamily="66" charset="0"/>
              </a:rPr>
              <a:t>и  правильно  </a:t>
            </a:r>
            <a:r>
              <a:rPr lang="uk-UA" sz="2800" b="1" dirty="0" err="1">
                <a:solidFill>
                  <a:srgbClr val="FF0000"/>
                </a:solidFill>
                <a:latin typeface="Monotype Corsiva" pitchFamily="66" charset="0"/>
              </a:rPr>
              <a:t>произносить</a:t>
            </a:r>
            <a:r>
              <a:rPr lang="uk-UA" sz="2800" b="1" dirty="0">
                <a:solidFill>
                  <a:srgbClr val="FF0000"/>
                </a:solidFill>
                <a:latin typeface="Monotype Corsiva" pitchFamily="66" charset="0"/>
              </a:rPr>
              <a:t>  слова с </a:t>
            </a:r>
            <a:r>
              <a:rPr lang="uk-UA" sz="2800" b="1" dirty="0" smtClean="0">
                <a:solidFill>
                  <a:srgbClr val="FF0000"/>
                </a:solidFill>
                <a:latin typeface="Monotype Corsiva" pitchFamily="66" charset="0"/>
              </a:rPr>
              <a:t>ь.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000" u="sng" dirty="0" err="1" smtClean="0"/>
              <a:t>Белик</a:t>
            </a:r>
            <a:r>
              <a:rPr lang="ru-RU" sz="2000" u="sng" dirty="0" smtClean="0"/>
              <a:t> </a:t>
            </a:r>
            <a:r>
              <a:rPr lang="ru-RU" sz="2000" u="sng" dirty="0"/>
              <a:t>Людмила Афанасьевна</a:t>
            </a:r>
            <a:r>
              <a:rPr lang="ru-RU" sz="2000" dirty="0"/>
              <a:t>, учитель русского языка и литературы  СОШ№27 г. Севастополь</a:t>
            </a:r>
            <a:br>
              <a:rPr lang="ru-RU" sz="2000" dirty="0"/>
            </a:br>
            <a:endParaRPr lang="ru-RU" sz="2000" b="1" dirty="0" smtClean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7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188913"/>
            <a:ext cx="5627687" cy="765175"/>
          </a:xfrm>
        </p:spPr>
        <p:txBody>
          <a:bodyPr/>
          <a:lstStyle/>
          <a:p>
            <a:endParaRPr lang="ru-RU" b="1" dirty="0" smtClean="0">
              <a:solidFill>
                <a:srgbClr val="663300"/>
              </a:solidFill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981075"/>
            <a:ext cx="7524750" cy="2808288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z="2800" dirty="0" smtClean="0"/>
              <a:t>	</a:t>
            </a:r>
            <a:r>
              <a:rPr lang="uk-UA" sz="2800" dirty="0" smtClean="0">
                <a:latin typeface="Monotype Corsiva" pitchFamily="66" charset="0"/>
              </a:rPr>
              <a:t>	</a:t>
            </a:r>
            <a:endParaRPr lang="ru-RU" sz="4000" b="1" dirty="0" smtClean="0">
              <a:solidFill>
                <a:srgbClr val="000099"/>
              </a:solidFill>
              <a:latin typeface="Monotype Corsiva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936378"/>
              </p:ext>
            </p:extLst>
          </p:nvPr>
        </p:nvGraphicFramePr>
        <p:xfrm>
          <a:off x="0" y="-90424"/>
          <a:ext cx="6516216" cy="5209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0944"/>
                <a:gridCol w="1558424"/>
                <a:gridCol w="1558424"/>
                <a:gridCol w="1558424"/>
              </a:tblGrid>
              <a:tr h="5618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               ь       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употребляется</a:t>
                      </a:r>
                      <a:endParaRPr lang="ru-RU" sz="16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для     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обозначения мягкости согласных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FFC000"/>
                          </a:solidFill>
                          <a:effectLst/>
                        </a:rPr>
                        <a:t>Ь не употребляется</a:t>
                      </a:r>
                      <a:endParaRPr lang="ru-RU" sz="16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74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На конце слова </a:t>
                      </a:r>
                      <a:endParaRPr lang="ru-RU" sz="2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sng" dirty="0" smtClean="0">
                          <a:effectLst/>
                        </a:rPr>
                        <a:t>( </a:t>
                      </a:r>
                      <a:r>
                        <a:rPr lang="ru-RU" sz="1800" b="1" u="sng" dirty="0">
                          <a:effectLst/>
                        </a:rPr>
                        <a:t>кроме шипящих)</a:t>
                      </a:r>
                      <a:endParaRPr lang="ru-RU" sz="18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В середине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слова </a:t>
                      </a:r>
                      <a:r>
                        <a:rPr lang="ru-RU" sz="2000" b="1" dirty="0" smtClean="0">
                          <a:effectLst/>
                        </a:rPr>
                        <a:t>после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</a:t>
                      </a:r>
                      <a:r>
                        <a:rPr lang="ru-RU" sz="2000" b="1" dirty="0">
                          <a:effectLst/>
                        </a:rPr>
                        <a:t>Л и после Н перед Ш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В середине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слова перед </a:t>
                      </a:r>
                      <a:endParaRPr lang="ru-RU" sz="20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буквами </a:t>
                      </a:r>
                      <a:r>
                        <a:rPr lang="ru-RU" sz="2000" b="1" dirty="0">
                          <a:effectLst/>
                        </a:rPr>
                        <a:t>к, б, м, г (какая бумага)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err="1">
                          <a:solidFill>
                            <a:srgbClr val="FFC000"/>
                          </a:solidFill>
                          <a:effectLst/>
                        </a:rPr>
                        <a:t>чк</a:t>
                      </a:r>
                      <a:endParaRPr lang="ru-RU" sz="2000" b="1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err="1">
                          <a:solidFill>
                            <a:srgbClr val="FFC000"/>
                          </a:solidFill>
                          <a:effectLst/>
                        </a:rPr>
                        <a:t>чн</a:t>
                      </a:r>
                      <a:endParaRPr lang="ru-RU" sz="2000" b="1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err="1">
                          <a:solidFill>
                            <a:srgbClr val="FFC000"/>
                          </a:solidFill>
                          <a:effectLst/>
                        </a:rPr>
                        <a:t>цн</a:t>
                      </a:r>
                      <a:endParaRPr lang="ru-RU" sz="2000" b="1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err="1">
                          <a:solidFill>
                            <a:srgbClr val="FFC000"/>
                          </a:solidFill>
                          <a:effectLst/>
                        </a:rPr>
                        <a:t>нч</a:t>
                      </a:r>
                      <a:endParaRPr lang="ru-RU" sz="2000" b="1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err="1">
                          <a:solidFill>
                            <a:srgbClr val="FFC000"/>
                          </a:solidFill>
                          <a:effectLst/>
                        </a:rPr>
                        <a:t>нц</a:t>
                      </a:r>
                      <a:endParaRPr lang="ru-RU" sz="2000" b="1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err="1">
                          <a:solidFill>
                            <a:srgbClr val="FFC000"/>
                          </a:solidFill>
                          <a:effectLst/>
                        </a:rPr>
                        <a:t>рщ</a:t>
                      </a:r>
                      <a:endParaRPr lang="ru-RU" sz="20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5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богатырь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лось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мельче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вскользь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раньше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</a:rPr>
                        <a:t>коньки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</a:rPr>
                        <a:t>деньги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</a:rPr>
                        <a:t>косьба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</a:rPr>
                        <a:t>письмо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речка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вечный, бантик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8" name="Picture 4" descr="1271621565_r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50825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3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09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818997" y="194813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Плащ…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323850" y="2205038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Сел…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дь</a:t>
            </a:r>
            <a:endParaRPr lang="ru-RU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659563" y="2852738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24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979613" y="2636838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uk-UA" sz="24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Гор…кий</a:t>
            </a:r>
            <a:endParaRPr lang="ru-RU" sz="2400" b="1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1781175" y="1989138"/>
            <a:ext cx="2574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uk-UA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Здороваеш...ся</a:t>
            </a:r>
            <a:endParaRPr lang="ru-RU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2771775" y="1412875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uk-UA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Севастопол</a:t>
            </a:r>
            <a:r>
              <a:rPr lang="uk-UA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r>
              <a:rPr lang="uk-UA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ский</a:t>
            </a:r>
            <a:endParaRPr lang="ru-RU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68313" y="3068638"/>
            <a:ext cx="2303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uk-UA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</a:t>
            </a:r>
            <a:r>
              <a:rPr lang="uk-UA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амен</a:t>
            </a:r>
            <a:r>
              <a:rPr lang="uk-UA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r>
              <a:rPr lang="uk-UA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щик</a:t>
            </a:r>
            <a:endParaRPr lang="ru-RU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4427538" y="2636838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Ден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</a:t>
            </a:r>
            <a:endParaRPr lang="ru-RU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6732588" y="2420938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uk-UA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Боч</a:t>
            </a:r>
            <a:r>
              <a:rPr lang="uk-UA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r>
              <a:rPr lang="uk-UA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</a:t>
            </a:r>
            <a:endParaRPr lang="ru-RU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3203575" y="3284538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Пес…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ня</a:t>
            </a:r>
            <a:endParaRPr lang="ru-RU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6011863" y="3500438"/>
            <a:ext cx="2016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uk-UA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</a:t>
            </a:r>
            <a:r>
              <a:rPr lang="uk-UA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адос</a:t>
            </a:r>
            <a:r>
              <a:rPr lang="uk-UA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r>
              <a:rPr lang="uk-UA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тью</a:t>
            </a:r>
            <a:endParaRPr lang="ru-RU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4824412" y="2133600"/>
            <a:ext cx="2124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uk-UA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Смеют</a:t>
            </a:r>
            <a:r>
              <a:rPr lang="uk-UA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…ся</a:t>
            </a:r>
            <a:endParaRPr lang="ru-RU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AutoShape 29"/>
          <p:cNvSpPr>
            <a:spLocks noChangeArrowheads="1"/>
          </p:cNvSpPr>
          <p:nvPr/>
        </p:nvSpPr>
        <p:spPr bwMode="auto">
          <a:xfrm>
            <a:off x="2266950" y="5157788"/>
            <a:ext cx="4608513" cy="1439862"/>
          </a:xfrm>
          <a:prstGeom prst="upArrowCallout">
            <a:avLst>
              <a:gd name="adj1" fmla="val 80017"/>
              <a:gd name="adj2" fmla="val 80017"/>
              <a:gd name="adj3" fmla="val 16667"/>
              <a:gd name="adj4" fmla="val 66667"/>
            </a:avLst>
          </a:prstGeom>
          <a:gradFill rotWithShape="1">
            <a:gsLst>
              <a:gs pos="0">
                <a:srgbClr val="FFFF00"/>
              </a:gs>
              <a:gs pos="100000">
                <a:srgbClr val="009900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anchor="ctr">
            <a:flatTx/>
          </a:bodyPr>
          <a:lstStyle/>
          <a:p>
            <a:endParaRPr lang="uk-UA"/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3203575" y="5734050"/>
            <a:ext cx="2735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Мягкий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знак</a:t>
            </a: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7092950" y="2997200"/>
            <a:ext cx="1476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  <a:r>
              <a:rPr lang="uk-UA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ол</a:t>
            </a:r>
            <a:r>
              <a:rPr lang="uk-UA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…ший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2484438" y="404813"/>
            <a:ext cx="5400675" cy="777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uk-UA" sz="3200" b="1" dirty="0" err="1" smtClean="0">
                <a:solidFill>
                  <a:srgbClr val="2E36D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Игра</a:t>
            </a:r>
            <a:r>
              <a:rPr lang="uk-UA" sz="3200" b="1" dirty="0">
                <a:solidFill>
                  <a:srgbClr val="2E36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: </a:t>
            </a:r>
            <a:r>
              <a:rPr lang="uk-UA" sz="3200" b="1" dirty="0">
                <a:solidFill>
                  <a:srgbClr val="2E36D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 Н</a:t>
            </a:r>
            <a:r>
              <a:rPr lang="uk-UA" sz="3200" b="1" dirty="0" smtClean="0">
                <a:solidFill>
                  <a:srgbClr val="2E36D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айди </a:t>
            </a:r>
            <a:r>
              <a:rPr lang="uk-UA" sz="3200" b="1" dirty="0">
                <a:solidFill>
                  <a:srgbClr val="2E36D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слово”</a:t>
            </a:r>
            <a:endParaRPr lang="ru-RU" sz="3200" b="1" dirty="0">
              <a:solidFill>
                <a:srgbClr val="2E36D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9" name="Picture 4" descr="1271621565_r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9540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83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04722 0.4583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01962 0.5020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71 0.4810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" y="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13386 0.355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02361 0.3761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-0.18108 0.3342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</p:childTnLst>
        </p:cTn>
      </p:par>
    </p:tnLst>
    <p:bldLst>
      <p:bldP spid="10255" grpId="0"/>
      <p:bldP spid="10256" grpId="0"/>
      <p:bldP spid="10258" grpId="0"/>
      <p:bldP spid="10258" grpId="1"/>
      <p:bldP spid="10259" grpId="0"/>
      <p:bldP spid="10259" grpId="1"/>
      <p:bldP spid="10260" grpId="0"/>
      <p:bldP spid="10260" grpId="1"/>
      <p:bldP spid="10261" grpId="0"/>
      <p:bldP spid="10262" grpId="0"/>
      <p:bldP spid="10262" grpId="1"/>
      <p:bldP spid="10263" grpId="0"/>
      <p:bldP spid="10264" grpId="0"/>
      <p:bldP spid="10266" grpId="0"/>
      <p:bldP spid="10267" grpId="0"/>
      <p:bldP spid="4119" grpId="0"/>
      <p:bldP spid="41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54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98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sz="4400" dirty="0">
              <a:solidFill>
                <a:srgbClr val="FF7C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250825" y="5589588"/>
            <a:ext cx="2160588" cy="71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7C80"/>
              </a:gs>
              <a:gs pos="50000">
                <a:schemeClr val="bg1"/>
              </a:gs>
              <a:gs pos="100000">
                <a:srgbClr val="FF7C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2411413" y="5589588"/>
            <a:ext cx="2160587" cy="71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7C80"/>
              </a:gs>
              <a:gs pos="50000">
                <a:schemeClr val="bg1"/>
              </a:gs>
              <a:gs pos="100000">
                <a:srgbClr val="FF7C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   болельщик</a:t>
            </a:r>
            <a:r>
              <a:rPr lang="ru-RU" sz="3200" b="1" dirty="0"/>
              <a:t>   </a:t>
            </a:r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4572000" y="5589588"/>
            <a:ext cx="2160588" cy="71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7C80"/>
              </a:gs>
              <a:gs pos="50000">
                <a:schemeClr val="bg1"/>
              </a:gs>
              <a:gs pos="100000">
                <a:srgbClr val="FF7C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раньше</a:t>
            </a:r>
            <a:endParaRPr lang="ru-RU" sz="3200" b="1" dirty="0"/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auto">
          <a:xfrm>
            <a:off x="6732588" y="5589588"/>
            <a:ext cx="2160587" cy="71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7C80"/>
              </a:gs>
              <a:gs pos="50000">
                <a:schemeClr val="bg1"/>
              </a:gs>
              <a:gs pos="100000">
                <a:srgbClr val="FF7C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тоньше</a:t>
            </a:r>
            <a:endParaRPr lang="ru-RU" sz="3200" b="1" dirty="0"/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auto">
          <a:xfrm>
            <a:off x="3490913" y="4868863"/>
            <a:ext cx="2160587" cy="71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деньги</a:t>
            </a:r>
            <a:endParaRPr lang="ru-RU" sz="3200" b="1" dirty="0"/>
          </a:p>
        </p:txBody>
      </p:sp>
      <p:sp>
        <p:nvSpPr>
          <p:cNvPr id="78857" name="AutoShape 9"/>
          <p:cNvSpPr>
            <a:spLocks noChangeArrowheads="1"/>
          </p:cNvSpPr>
          <p:nvPr/>
        </p:nvSpPr>
        <p:spPr bwMode="auto">
          <a:xfrm>
            <a:off x="1331913" y="4868863"/>
            <a:ext cx="2160587" cy="71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косьба</a:t>
            </a:r>
            <a:endParaRPr lang="ru-RU" sz="3200" b="1" dirty="0"/>
          </a:p>
        </p:txBody>
      </p:sp>
      <p:sp>
        <p:nvSpPr>
          <p:cNvPr id="78858" name="AutoShape 10"/>
          <p:cNvSpPr>
            <a:spLocks noChangeArrowheads="1"/>
          </p:cNvSpPr>
          <p:nvPr/>
        </p:nvSpPr>
        <p:spPr bwMode="auto">
          <a:xfrm>
            <a:off x="5651500" y="4868863"/>
            <a:ext cx="2160588" cy="71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письмо</a:t>
            </a:r>
            <a:endParaRPr lang="ru-RU" sz="3200" b="1" dirty="0"/>
          </a:p>
        </p:txBody>
      </p:sp>
      <p:sp>
        <p:nvSpPr>
          <p:cNvPr id="78859" name="AutoShape 11"/>
          <p:cNvSpPr>
            <a:spLocks noChangeArrowheads="1"/>
          </p:cNvSpPr>
          <p:nvPr/>
        </p:nvSpPr>
        <p:spPr bwMode="auto">
          <a:xfrm>
            <a:off x="2411413" y="4149725"/>
            <a:ext cx="2160587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8860" name="AutoShape 12"/>
          <p:cNvSpPr>
            <a:spLocks noChangeArrowheads="1"/>
          </p:cNvSpPr>
          <p:nvPr/>
        </p:nvSpPr>
        <p:spPr bwMode="auto">
          <a:xfrm>
            <a:off x="4572000" y="4149725"/>
            <a:ext cx="2160588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230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524625"/>
            <a:ext cx="17065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 Box 16"/>
          <p:cNvSpPr txBox="1">
            <a:spLocks noChangeArrowheads="1"/>
          </p:cNvSpPr>
          <p:nvPr/>
        </p:nvSpPr>
        <p:spPr bwMode="auto">
          <a:xfrm>
            <a:off x="899592" y="1412875"/>
            <a:ext cx="604889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uk-UA" sz="4000" dirty="0">
                <a:solidFill>
                  <a:schemeClr val="tx2"/>
                </a:solidFill>
                <a:latin typeface="Monotype Corsiva" pitchFamily="66" charset="0"/>
              </a:rPr>
              <a:t>День,письмо,</a:t>
            </a:r>
            <a:r>
              <a:rPr lang="uk-UA" sz="4000" dirty="0" err="1">
                <a:solidFill>
                  <a:schemeClr val="tx2"/>
                </a:solidFill>
                <a:latin typeface="Monotype Corsiva" pitchFamily="66" charset="0"/>
              </a:rPr>
              <a:t>косьба</a:t>
            </a:r>
            <a:r>
              <a:rPr lang="uk-UA" sz="4000" dirty="0">
                <a:solidFill>
                  <a:schemeClr val="tx2"/>
                </a:solidFill>
                <a:latin typeface="Monotype Corsiva" pitchFamily="66" charset="0"/>
              </a:rPr>
              <a:t>,</a:t>
            </a:r>
            <a:r>
              <a:rPr lang="uk-UA" sz="4000" dirty="0" err="1">
                <a:solidFill>
                  <a:schemeClr val="tx2"/>
                </a:solidFill>
                <a:latin typeface="Monotype Corsiva" pitchFamily="66" charset="0"/>
              </a:rPr>
              <a:t>тонь-ше</a:t>
            </a:r>
            <a:r>
              <a:rPr lang="uk-UA" sz="4000" dirty="0">
                <a:solidFill>
                  <a:schemeClr val="tx2"/>
                </a:solidFill>
                <a:latin typeface="Monotype Corsiva" pitchFamily="66" charset="0"/>
              </a:rPr>
              <a:t>,</a:t>
            </a:r>
            <a:r>
              <a:rPr lang="uk-UA" sz="4000" dirty="0" err="1">
                <a:solidFill>
                  <a:schemeClr val="tx2"/>
                </a:solidFill>
                <a:latin typeface="Monotype Corsiva" pitchFamily="66" charset="0"/>
              </a:rPr>
              <a:t>болельщик</a:t>
            </a:r>
            <a:r>
              <a:rPr lang="uk-UA" sz="4000" dirty="0">
                <a:solidFill>
                  <a:schemeClr val="tx2"/>
                </a:solidFill>
                <a:latin typeface="Monotype Corsiva" pitchFamily="66" charset="0"/>
              </a:rPr>
              <a:t>,</a:t>
            </a:r>
            <a:r>
              <a:rPr lang="uk-UA" sz="4000" dirty="0" err="1">
                <a:solidFill>
                  <a:schemeClr val="tx2"/>
                </a:solidFill>
                <a:latin typeface="Monotype Corsiva" pitchFamily="66" charset="0"/>
              </a:rPr>
              <a:t>меньше</a:t>
            </a:r>
            <a:r>
              <a:rPr lang="uk-UA" sz="4000" dirty="0">
                <a:solidFill>
                  <a:schemeClr val="tx2"/>
                </a:solidFill>
                <a:latin typeface="Monotype Corsiva" pitchFamily="66" charset="0"/>
              </a:rPr>
              <a:t>,</a:t>
            </a:r>
            <a:r>
              <a:rPr lang="uk-UA" sz="4000" dirty="0" err="1">
                <a:solidFill>
                  <a:schemeClr val="tx2"/>
                </a:solidFill>
                <a:latin typeface="Monotype Corsiva" pitchFamily="66" charset="0"/>
              </a:rPr>
              <a:t>бук-варь</a:t>
            </a:r>
            <a:r>
              <a:rPr lang="uk-UA" sz="4000" dirty="0">
                <a:solidFill>
                  <a:schemeClr val="tx2"/>
                </a:solidFill>
                <a:latin typeface="Monotype Corsiva" pitchFamily="66" charset="0"/>
              </a:rPr>
              <a:t>,</a:t>
            </a:r>
            <a:r>
              <a:rPr lang="uk-UA" sz="4000" dirty="0" err="1">
                <a:solidFill>
                  <a:schemeClr val="tx2"/>
                </a:solidFill>
                <a:latin typeface="Monotype Corsiva" pitchFamily="66" charset="0"/>
              </a:rPr>
              <a:t>деньги</a:t>
            </a:r>
            <a:r>
              <a:rPr lang="uk-UA" sz="4000" dirty="0">
                <a:solidFill>
                  <a:schemeClr val="tx2"/>
                </a:solidFill>
                <a:latin typeface="Monotype Corsiva" pitchFamily="66" charset="0"/>
              </a:rPr>
              <a:t>,</a:t>
            </a:r>
            <a:r>
              <a:rPr lang="uk-UA" sz="4000" dirty="0" err="1">
                <a:solidFill>
                  <a:schemeClr val="tx2"/>
                </a:solidFill>
                <a:latin typeface="Monotype Corsiva" pitchFamily="66" charset="0"/>
              </a:rPr>
              <a:t>раньше</a:t>
            </a:r>
            <a:r>
              <a:rPr lang="uk-UA" sz="4000" dirty="0">
                <a:solidFill>
                  <a:schemeClr val="tx2"/>
                </a:solidFill>
                <a:latin typeface="Monotype Corsiva" pitchFamily="66" charset="0"/>
              </a:rPr>
              <a:t>. </a:t>
            </a:r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250825" y="5734050"/>
            <a:ext cx="208915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/>
              <a:t> </a:t>
            </a:r>
            <a:r>
              <a:rPr lang="ru-RU" sz="3200" b="1" dirty="0"/>
              <a:t>меньше  </a:t>
            </a:r>
            <a:r>
              <a:rPr lang="ru-RU" sz="2400" dirty="0"/>
              <a:t> </a:t>
            </a: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73" name="Text Box 25"/>
          <p:cNvSpPr txBox="1">
            <a:spLocks noChangeArrowheads="1"/>
          </p:cNvSpPr>
          <p:nvPr/>
        </p:nvSpPr>
        <p:spPr bwMode="auto">
          <a:xfrm>
            <a:off x="4716463" y="4221163"/>
            <a:ext cx="208915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букварь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74" name="Text Box 26"/>
          <p:cNvSpPr txBox="1">
            <a:spLocks noChangeArrowheads="1"/>
          </p:cNvSpPr>
          <p:nvPr/>
        </p:nvSpPr>
        <p:spPr bwMode="auto">
          <a:xfrm>
            <a:off x="2484438" y="4292600"/>
            <a:ext cx="208915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день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12" name="WordArt 28"/>
          <p:cNvSpPr>
            <a:spLocks noChangeArrowheads="1" noChangeShapeType="1" noTextEdit="1"/>
          </p:cNvSpPr>
          <p:nvPr/>
        </p:nvSpPr>
        <p:spPr bwMode="auto">
          <a:xfrm rot="5400000">
            <a:off x="5456238" y="3170237"/>
            <a:ext cx="6858000" cy="517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 dirty="0" smtClean="0">
                <a:solidFill>
                  <a:srgbClr val="FFCC99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Проверь себя</a:t>
            </a:r>
            <a:endParaRPr lang="ru-RU" sz="3600" kern="10" dirty="0">
              <a:solidFill>
                <a:srgbClr val="FFCC99"/>
              </a:solid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2318" name="Picture 4" descr="1271621565_r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557338"/>
            <a:ext cx="15065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393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ru-RU" sz="6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13266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Теперь </a:t>
            </a:r>
            <a:r>
              <a:rPr lang="ru-RU" dirty="0"/>
              <a:t>дополним таблицу примерами.(Выбери и запиши в </a:t>
            </a:r>
            <a:r>
              <a:rPr lang="ru-RU" dirty="0" smtClean="0"/>
              <a:t>   соответствующую </a:t>
            </a:r>
            <a:r>
              <a:rPr lang="ru-RU" dirty="0"/>
              <a:t>графу таблицы)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5" grpId="0"/>
      <p:bldP spid="78873" grpId="0"/>
      <p:bldP spid="788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7028_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8"/>
          <a:stretch>
            <a:fillRect/>
          </a:stretch>
        </p:blipFill>
        <p:spPr bwMode="auto">
          <a:xfrm>
            <a:off x="1476375" y="-171450"/>
            <a:ext cx="5903913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blogentry-14-119733486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242">
            <a:off x="2670175" y="2857500"/>
            <a:ext cx="1084263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1321_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124">
            <a:off x="4932363" y="3284538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5" r="14795" b="17876"/>
          <a:stretch>
            <a:fillRect/>
          </a:stretch>
        </p:blipFill>
        <p:spPr bwMode="auto">
          <a:xfrm>
            <a:off x="4787900" y="1628775"/>
            <a:ext cx="9588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DSC027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1412875"/>
            <a:ext cx="96202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ball_s"/>
          <p:cNvPicPr>
            <a:picLocks noChangeAspect="1" noChangeArrowheads="1"/>
          </p:cNvPicPr>
          <p:nvPr/>
        </p:nvPicPr>
        <p:blipFill>
          <a:blip r:embed="rId8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852738"/>
            <a:ext cx="1096963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DSC027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908">
            <a:off x="3132138" y="4581525"/>
            <a:ext cx="126365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5" r="14795" b="17876"/>
          <a:stretch>
            <a:fillRect/>
          </a:stretch>
        </p:blipFill>
        <p:spPr bwMode="auto">
          <a:xfrm rot="2536906">
            <a:off x="4859338" y="4581525"/>
            <a:ext cx="1376362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 descr="blogentry-14-119733486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394">
            <a:off x="4284663" y="260350"/>
            <a:ext cx="712787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787900" y="188913"/>
            <a:ext cx="33131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732" name="Picture 12" descr="d3365a70f64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/>
          <a:stretch>
            <a:fillRect/>
          </a:stretch>
        </p:blipFill>
        <p:spPr bwMode="auto">
          <a:xfrm>
            <a:off x="6372225" y="260350"/>
            <a:ext cx="9366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 descr="d3365a70f64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/>
          <a:stretch>
            <a:fillRect/>
          </a:stretch>
        </p:blipFill>
        <p:spPr bwMode="auto">
          <a:xfrm>
            <a:off x="539750" y="4005263"/>
            <a:ext cx="9366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d3365a70f64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/>
          <a:stretch>
            <a:fillRect/>
          </a:stretch>
        </p:blipFill>
        <p:spPr bwMode="auto">
          <a:xfrm>
            <a:off x="7235825" y="2781300"/>
            <a:ext cx="122396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15" descr="d3365a70f64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042988" y="836613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16" descr="d3365a70f64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/>
          <a:stretch>
            <a:fillRect/>
          </a:stretch>
        </p:blipFill>
        <p:spPr bwMode="auto">
          <a:xfrm>
            <a:off x="7524750" y="5445125"/>
            <a:ext cx="9350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01 -172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мален.ёлочке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8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17546 C 0.02865 -0.17546 0.08472 -0.10069 0.08472 -0.00879 C 0.08472 0.08311 0.02865 0.15787 -0.04028 0.15787 C -0.1092 0.15787 -0.16528 0.08311 -0.16528 -0.00879 C -0.16528 -0.10069 -0.1092 -0.17546 -0.04028 -0.17546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7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114</Words>
  <Application>Microsoft Office PowerPoint</Application>
  <PresentationFormat>Экран (4:3)</PresentationFormat>
  <Paragraphs>58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Тема: Обозначение мягкости согласных с помощью Ь. Цели:  Усвоить случаи употребления и не употребления Ь. Научиться  правильно писать  и  правильно  произносить  слова с ь.  Белик Людмила Афанасьевна, учитель русского языка и литературы  СОШ№27 г. Севастополь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14</cp:revision>
  <dcterms:created xsi:type="dcterms:W3CDTF">2014-12-04T16:15:52Z</dcterms:created>
  <dcterms:modified xsi:type="dcterms:W3CDTF">2014-12-07T10:57:42Z</dcterms:modified>
</cp:coreProperties>
</file>