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7" r:id="rId2"/>
    <p:sldId id="262" r:id="rId3"/>
    <p:sldId id="263" r:id="rId4"/>
    <p:sldId id="265" r:id="rId5"/>
    <p:sldId id="268" r:id="rId6"/>
    <p:sldId id="269" r:id="rId7"/>
    <p:sldId id="273" r:id="rId8"/>
    <p:sldId id="270" r:id="rId9"/>
    <p:sldId id="271" r:id="rId10"/>
    <p:sldId id="27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ACA00"/>
    <a:srgbClr val="C86400"/>
    <a:srgbClr val="FFCC66"/>
    <a:srgbClr val="FF3399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0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891DB-F3D0-4A1D-A9E5-B5D75480E4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98F88-4990-4C98-A93F-169668E86E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AA003-51F5-4824-A7E9-9532F3D69C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5C579-D74D-4311-BDC7-84752D4A9E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A2C29-A11A-4CDC-BBC2-AD96E30C01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2C71F-AFC5-4EC8-8AE5-F7499D09A8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DB811-DBF5-473F-B1AF-D1FCBAE443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143B0-95C0-45C8-AEA1-A4CB97EC8D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2E882-4FE8-459F-8EAC-172A2FEA5B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D3B04-3501-47D0-9105-CB3173427E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896A2-92FA-45B6-8C7F-8A5886FBAD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73DA2049-6EC3-4B11-BD1E-700BB0FDDE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Downloads\&#1047;&#1072;&#1075;&#1088;&#1091;&#1079;&#1082;&#1080;\Fizkultminutka.avi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6264275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Морфемный и словообразовательный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разбор слова.</a:t>
            </a:r>
            <a:endParaRPr lang="ru-RU" b="1" i="1" dirty="0" smtClean="0"/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b="1" i="1" dirty="0" smtClean="0"/>
              <a:t>Цели: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2800" b="1" i="1" dirty="0" smtClean="0"/>
              <a:t>Повторить и закрепить порядок морфемного разбора слова;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2800" b="1" i="1" dirty="0" smtClean="0"/>
              <a:t>повторить и закрепить порядок словообразовательного разбора слова;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2800" b="1" i="1" dirty="0" smtClean="0"/>
              <a:t>уметь отличать морфемный и словообразовательный разборы;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2800" b="1" i="1" dirty="0" smtClean="0"/>
              <a:t>развивать навыки грамотной речи;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2800" b="1" i="1" dirty="0" smtClean="0"/>
              <a:t>развивать навыки самостоятельной работы и  ответственности.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686425"/>
          </a:xfrm>
        </p:spPr>
        <p:txBody>
          <a:bodyPr/>
          <a:lstStyle/>
          <a:p>
            <a:pPr marL="609600" indent="-609600" eaLnBrk="1" hangingPunct="1">
              <a:buFontTx/>
              <a:buNone/>
              <a:defRPr/>
            </a:pPr>
            <a:r>
              <a:rPr lang="ru-RU" b="1" i="1" dirty="0" smtClean="0">
                <a:solidFill>
                  <a:srgbClr val="FFFF66"/>
                </a:solidFill>
                <a:latin typeface="Comic Sans MS" pitchFamily="66" charset="0"/>
              </a:rPr>
              <a:t>1</a:t>
            </a:r>
            <a:r>
              <a:rPr lang="ru-RU" b="1" i="1" dirty="0" smtClean="0">
                <a:solidFill>
                  <a:srgbClr val="FFFF66"/>
                </a:solidFill>
                <a:latin typeface="Comic Sans MS" pitchFamily="66" charset="0"/>
              </a:rPr>
              <a:t>. Приставочный - </a:t>
            </a:r>
            <a:r>
              <a:rPr lang="ru-RU" b="1" i="1" dirty="0" smtClean="0"/>
              <a:t>преподнести, привставать. 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b="1" i="1" dirty="0" smtClean="0">
                <a:solidFill>
                  <a:srgbClr val="FFFF66"/>
                </a:solidFill>
                <a:latin typeface="Comic Sans MS" pitchFamily="66" charset="0"/>
              </a:rPr>
              <a:t>2. Суффиксальный - </a:t>
            </a:r>
            <a:r>
              <a:rPr lang="ru-RU" b="1" i="1" dirty="0" smtClean="0"/>
              <a:t>летчик, парашютистка.</a:t>
            </a:r>
            <a:endParaRPr lang="ru-RU" b="1" i="1" dirty="0" smtClean="0">
              <a:solidFill>
                <a:srgbClr val="FFFF66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ru-RU" b="1" i="1" dirty="0" smtClean="0">
                <a:solidFill>
                  <a:srgbClr val="FFFF66"/>
                </a:solidFill>
                <a:latin typeface="Comic Sans MS" pitchFamily="66" charset="0"/>
              </a:rPr>
              <a:t>3. </a:t>
            </a:r>
            <a:r>
              <a:rPr lang="ru-RU" b="1" i="1" dirty="0" err="1" smtClean="0">
                <a:solidFill>
                  <a:srgbClr val="FFFF66"/>
                </a:solidFill>
                <a:latin typeface="Comic Sans MS" pitchFamily="66" charset="0"/>
              </a:rPr>
              <a:t>Приставочно</a:t>
            </a:r>
            <a:r>
              <a:rPr lang="ru-RU" b="1" i="1" dirty="0" smtClean="0">
                <a:solidFill>
                  <a:srgbClr val="FFFF66"/>
                </a:solidFill>
                <a:latin typeface="Comic Sans MS" pitchFamily="66" charset="0"/>
              </a:rPr>
              <a:t> – суффиксальный -</a:t>
            </a:r>
            <a:r>
              <a:rPr lang="ru-RU" b="1" i="1" dirty="0" smtClean="0"/>
              <a:t> престранный,</a:t>
            </a:r>
            <a:r>
              <a:rPr lang="ru-RU" b="1" i="1" dirty="0" smtClean="0">
                <a:solidFill>
                  <a:srgbClr val="FFFF66"/>
                </a:solidFill>
                <a:latin typeface="Comic Sans MS" pitchFamily="66" charset="0"/>
              </a:rPr>
              <a:t> </a:t>
            </a:r>
            <a:r>
              <a:rPr lang="ru-RU" b="1" i="1" dirty="0" smtClean="0"/>
              <a:t>пригорок, сотрудник.</a:t>
            </a:r>
            <a:endParaRPr lang="ru-RU" b="1" i="1" dirty="0" smtClean="0">
              <a:solidFill>
                <a:srgbClr val="FFFF66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ru-RU" b="1" i="1" dirty="0" smtClean="0">
                <a:solidFill>
                  <a:srgbClr val="FFFF66"/>
                </a:solidFill>
                <a:latin typeface="Comic Sans MS" pitchFamily="66" charset="0"/>
              </a:rPr>
              <a:t>4. Сложение - </a:t>
            </a:r>
            <a:r>
              <a:rPr lang="ru-RU" b="1" i="1" dirty="0" smtClean="0"/>
              <a:t>электровоз, </a:t>
            </a:r>
            <a:r>
              <a:rPr lang="ru-RU" b="1" i="1" dirty="0" err="1" smtClean="0"/>
              <a:t>юнкор</a:t>
            </a:r>
            <a:r>
              <a:rPr lang="ru-RU" b="1" i="1" dirty="0" smtClean="0"/>
              <a:t>, ТЮЗ, турпоход, кресло-кровать, МГУ, птицефабрика.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b="1" i="1" dirty="0" smtClean="0">
                <a:solidFill>
                  <a:srgbClr val="FFFF66"/>
                </a:solidFill>
                <a:latin typeface="Comic Sans MS" pitchFamily="66" charset="0"/>
              </a:rPr>
              <a:t>5. Переход одной части речи в другую - </a:t>
            </a:r>
            <a:r>
              <a:rPr lang="ru-RU" b="1" i="1" dirty="0" smtClean="0"/>
              <a:t>раненый, больной, учительская.</a:t>
            </a:r>
            <a:r>
              <a:rPr lang="ru-RU" b="1" i="1" dirty="0" smtClean="0">
                <a:solidFill>
                  <a:srgbClr val="FFFF66"/>
                </a:solidFill>
                <a:latin typeface="Comic Sans MS" pitchFamily="66" charset="0"/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endParaRPr lang="ru-RU" sz="24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33375"/>
            <a:ext cx="8353425" cy="6048375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ru-RU" b="1" i="1" u="sng" dirty="0" err="1" smtClean="0">
                <a:solidFill>
                  <a:srgbClr val="FF0000"/>
                </a:solidFill>
              </a:rPr>
              <a:t>Морфемика</a:t>
            </a:r>
            <a:r>
              <a:rPr lang="ru-RU" b="1" i="1" u="sng" dirty="0" smtClean="0">
                <a:solidFill>
                  <a:srgbClr val="FF0000"/>
                </a:solidFill>
              </a:rPr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– наука, изучающая морфемный состав слова.</a:t>
            </a:r>
          </a:p>
          <a:p>
            <a:pPr marL="609600" indent="-609600" eaLnBrk="1" hangingPunct="1">
              <a:defRPr/>
            </a:pPr>
            <a:r>
              <a:rPr lang="ru-RU" b="1" i="1" u="sng" dirty="0" smtClean="0">
                <a:solidFill>
                  <a:srgbClr val="FF0000"/>
                </a:solidFill>
              </a:rPr>
              <a:t>Морфема</a:t>
            </a:r>
            <a:r>
              <a:rPr lang="ru-RU" b="1" i="1" dirty="0" smtClean="0">
                <a:solidFill>
                  <a:srgbClr val="FF0000"/>
                </a:solidFill>
              </a:rPr>
              <a:t> –значимая часть слова.</a:t>
            </a:r>
          </a:p>
          <a:p>
            <a:pPr marL="609600" indent="-609600" eaLnBrk="1" hangingPunct="1">
              <a:defRPr/>
            </a:pPr>
            <a:endParaRPr lang="ru-RU" b="1" i="1" dirty="0" smtClean="0">
              <a:solidFill>
                <a:srgbClr val="FF0000"/>
              </a:solidFill>
            </a:endParaRPr>
          </a:p>
          <a:p>
            <a:pPr marL="609600" indent="-609600" algn="l" eaLnBrk="1" hangingPunct="1">
              <a:buFontTx/>
              <a:buAutoNum type="arabicPeriod"/>
              <a:defRPr/>
            </a:pPr>
            <a:r>
              <a:rPr lang="ru-RU" dirty="0" smtClean="0">
                <a:solidFill>
                  <a:srgbClr val="FFCC66"/>
                </a:solidFill>
                <a:latin typeface="Comic Sans MS" pitchFamily="66" charset="0"/>
              </a:rPr>
              <a:t>Приставка.</a:t>
            </a:r>
          </a:p>
          <a:p>
            <a:pPr marL="609600" indent="-609600" algn="l" eaLnBrk="1" hangingPunct="1">
              <a:buFontTx/>
              <a:buAutoNum type="arabicPeriod"/>
              <a:defRPr/>
            </a:pPr>
            <a:r>
              <a:rPr lang="ru-RU" dirty="0" smtClean="0">
                <a:solidFill>
                  <a:srgbClr val="FFCC66"/>
                </a:solidFill>
                <a:latin typeface="Comic Sans MS" pitchFamily="66" charset="0"/>
              </a:rPr>
              <a:t>Корень.</a:t>
            </a:r>
          </a:p>
          <a:p>
            <a:pPr marL="609600" indent="-609600" algn="l" eaLnBrk="1" hangingPunct="1">
              <a:buFontTx/>
              <a:buAutoNum type="arabicPeriod"/>
              <a:defRPr/>
            </a:pPr>
            <a:r>
              <a:rPr lang="ru-RU" dirty="0" smtClean="0">
                <a:solidFill>
                  <a:srgbClr val="FFCC66"/>
                </a:solidFill>
                <a:latin typeface="Comic Sans MS" pitchFamily="66" charset="0"/>
              </a:rPr>
              <a:t>Суффикс.</a:t>
            </a:r>
          </a:p>
          <a:p>
            <a:pPr marL="609600" indent="-609600" algn="l" eaLnBrk="1" hangingPunct="1">
              <a:buFontTx/>
              <a:buAutoNum type="arabicPeriod"/>
              <a:defRPr/>
            </a:pPr>
            <a:r>
              <a:rPr lang="ru-RU" dirty="0" smtClean="0">
                <a:solidFill>
                  <a:srgbClr val="FFCC66"/>
                </a:solidFill>
                <a:latin typeface="Comic Sans MS" pitchFamily="66" charset="0"/>
              </a:rPr>
              <a:t>Окончание.</a:t>
            </a:r>
          </a:p>
          <a:p>
            <a:pPr marL="609600" indent="-609600" algn="l" eaLnBrk="1" hangingPunct="1">
              <a:buFontTx/>
              <a:buAutoNum type="arabicPeriod"/>
              <a:defRPr/>
            </a:pPr>
            <a:r>
              <a:rPr lang="ru-RU" dirty="0" smtClean="0">
                <a:solidFill>
                  <a:srgbClr val="FFCC66"/>
                </a:solidFill>
                <a:latin typeface="Comic Sans MS" pitchFamily="66" charset="0"/>
              </a:rPr>
              <a:t>Основа слова.</a:t>
            </a:r>
          </a:p>
        </p:txBody>
      </p:sp>
      <p:sp>
        <p:nvSpPr>
          <p:cNvPr id="4099" name="AutoShape 4"/>
          <p:cNvSpPr>
            <a:spLocks/>
          </p:cNvSpPr>
          <p:nvPr/>
        </p:nvSpPr>
        <p:spPr bwMode="auto">
          <a:xfrm>
            <a:off x="3851275" y="2636838"/>
            <a:ext cx="360363" cy="2808287"/>
          </a:xfrm>
          <a:prstGeom prst="rightBrace">
            <a:avLst>
              <a:gd name="adj1" fmla="val 6494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4356100" y="3789363"/>
            <a:ext cx="3744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u="sng"/>
              <a:t>Морфемы слова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6264275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Морфемный разбор слова.</a:t>
            </a:r>
            <a:endParaRPr lang="en-US" b="1" i="1" dirty="0" smtClean="0">
              <a:solidFill>
                <a:srgbClr val="FF0000"/>
              </a:solidFill>
            </a:endParaRP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b="1" i="1" dirty="0" smtClean="0"/>
              <a:t>приволжский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3000" b="1" i="1" dirty="0" smtClean="0"/>
              <a:t>Выделить окончание слова - приволжск</a:t>
            </a:r>
            <a:r>
              <a:rPr lang="ru-RU" sz="3000" b="1" i="1" dirty="0" smtClean="0">
                <a:solidFill>
                  <a:srgbClr val="00B0F0"/>
                </a:solidFill>
              </a:rPr>
              <a:t>ий</a:t>
            </a:r>
            <a:r>
              <a:rPr lang="ru-RU" sz="3000" b="1" i="1" dirty="0" smtClean="0"/>
              <a:t>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endParaRPr lang="ru-RU" sz="3000" b="1" i="1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3000" b="1" i="1" dirty="0" smtClean="0"/>
              <a:t>Выделить основу (всё, кроме окончания) - приволжск</a:t>
            </a:r>
            <a:r>
              <a:rPr lang="ru-RU" sz="3000" b="1" i="1" dirty="0" smtClean="0">
                <a:solidFill>
                  <a:srgbClr val="00B0F0"/>
                </a:solidFill>
              </a:rPr>
              <a:t>ий</a:t>
            </a:r>
            <a:r>
              <a:rPr lang="ru-RU" sz="3000" b="1" i="1" dirty="0" smtClean="0"/>
              <a:t>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endParaRPr lang="ru-RU" sz="3000" b="1" i="1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3000" b="1" i="1" dirty="0" smtClean="0"/>
              <a:t>Выделить корень - при</a:t>
            </a:r>
            <a:r>
              <a:rPr lang="ru-RU" sz="3000" b="1" i="1" dirty="0" smtClean="0">
                <a:solidFill>
                  <a:srgbClr val="C00000"/>
                </a:solidFill>
              </a:rPr>
              <a:t>волж</a:t>
            </a:r>
            <a:r>
              <a:rPr lang="ru-RU" sz="3000" b="1" i="1" dirty="0" smtClean="0"/>
              <a:t>ск</a:t>
            </a:r>
            <a:r>
              <a:rPr lang="ru-RU" sz="3000" b="1" i="1" dirty="0" smtClean="0">
                <a:solidFill>
                  <a:srgbClr val="00B0F0"/>
                </a:solidFill>
              </a:rPr>
              <a:t>ий</a:t>
            </a:r>
            <a:r>
              <a:rPr lang="ru-RU" sz="3000" b="1" i="1" dirty="0" smtClean="0"/>
              <a:t>.</a:t>
            </a:r>
            <a:r>
              <a:rPr lang="en-US" sz="3000" b="1" i="1" dirty="0" smtClean="0"/>
              <a:t>    </a:t>
            </a:r>
            <a:endParaRPr lang="ru-RU" sz="3000" b="1" i="1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endParaRPr lang="ru-RU" sz="3000" b="1" i="1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3000" b="1" i="1" dirty="0" smtClean="0"/>
              <a:t>Выделить приставку - </a:t>
            </a:r>
            <a:r>
              <a:rPr lang="ru-RU" sz="3000" b="1" i="1" dirty="0" smtClean="0">
                <a:solidFill>
                  <a:schemeClr val="accent2"/>
                </a:solidFill>
              </a:rPr>
              <a:t>при</a:t>
            </a:r>
            <a:r>
              <a:rPr lang="ru-RU" sz="3000" b="1" i="1" dirty="0" smtClean="0">
                <a:solidFill>
                  <a:srgbClr val="C00000"/>
                </a:solidFill>
              </a:rPr>
              <a:t>волж</a:t>
            </a:r>
            <a:r>
              <a:rPr lang="ru-RU" sz="3000" b="1" i="1" dirty="0" smtClean="0"/>
              <a:t>ск</a:t>
            </a:r>
            <a:r>
              <a:rPr lang="ru-RU" sz="3000" b="1" i="1" dirty="0" smtClean="0">
                <a:solidFill>
                  <a:srgbClr val="00B0F0"/>
                </a:solidFill>
              </a:rPr>
              <a:t>ий</a:t>
            </a:r>
            <a:r>
              <a:rPr lang="ru-RU" sz="3000" b="1" i="1" dirty="0" smtClean="0"/>
              <a:t>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endParaRPr lang="ru-RU" sz="3000" b="1" i="1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3000" b="1" i="1" dirty="0" smtClean="0"/>
              <a:t>Выделить суффикс - </a:t>
            </a:r>
            <a:r>
              <a:rPr lang="ru-RU" sz="3000" b="1" i="1" dirty="0" smtClean="0">
                <a:solidFill>
                  <a:schemeClr val="accent2"/>
                </a:solidFill>
              </a:rPr>
              <a:t>при</a:t>
            </a:r>
            <a:r>
              <a:rPr lang="ru-RU" sz="3000" b="1" i="1" dirty="0" smtClean="0">
                <a:solidFill>
                  <a:srgbClr val="C00000"/>
                </a:solidFill>
              </a:rPr>
              <a:t>волж</a:t>
            </a:r>
            <a:r>
              <a:rPr lang="ru-RU" sz="3000" b="1" i="1" dirty="0" smtClean="0">
                <a:solidFill>
                  <a:srgbClr val="FFFF66"/>
                </a:solidFill>
              </a:rPr>
              <a:t>ск</a:t>
            </a:r>
            <a:r>
              <a:rPr lang="ru-RU" sz="3000" b="1" i="1" dirty="0" smtClean="0">
                <a:solidFill>
                  <a:srgbClr val="00B0F0"/>
                </a:solidFill>
              </a:rPr>
              <a:t>ий</a:t>
            </a:r>
            <a:r>
              <a:rPr lang="ru-RU" sz="3000" b="1" i="1" dirty="0" smtClean="0"/>
              <a:t>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endParaRPr lang="ru-RU" b="1" i="1" dirty="0" smtClean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857625" y="3500438"/>
            <a:ext cx="2214563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072063" y="4500563"/>
            <a:ext cx="2214562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715000" y="5500688"/>
            <a:ext cx="2214563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429250" y="6570663"/>
            <a:ext cx="2214563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оединительная линия уступом 17"/>
          <p:cNvCxnSpPr/>
          <p:nvPr/>
        </p:nvCxnSpPr>
        <p:spPr>
          <a:xfrm>
            <a:off x="5786438" y="5143500"/>
            <a:ext cx="714375" cy="142875"/>
          </a:xfrm>
          <a:prstGeom prst="bentConnector3">
            <a:avLst>
              <a:gd name="adj1" fmla="val 98485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Соединительная линия уступом 23"/>
          <p:cNvCxnSpPr/>
          <p:nvPr/>
        </p:nvCxnSpPr>
        <p:spPr>
          <a:xfrm>
            <a:off x="5500688" y="6143625"/>
            <a:ext cx="714375" cy="142875"/>
          </a:xfrm>
          <a:prstGeom prst="bentConnector3">
            <a:avLst>
              <a:gd name="adj1" fmla="val 98485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Дуга 25"/>
          <p:cNvSpPr/>
          <p:nvPr/>
        </p:nvSpPr>
        <p:spPr>
          <a:xfrm>
            <a:off x="5857875" y="4071938"/>
            <a:ext cx="1000125" cy="285750"/>
          </a:xfrm>
          <a:prstGeom prst="arc">
            <a:avLst>
              <a:gd name="adj1" fmla="val 10786273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Дуга 26"/>
          <p:cNvSpPr/>
          <p:nvPr/>
        </p:nvSpPr>
        <p:spPr>
          <a:xfrm>
            <a:off x="6500813" y="5072063"/>
            <a:ext cx="1000125" cy="285750"/>
          </a:xfrm>
          <a:prstGeom prst="arc">
            <a:avLst>
              <a:gd name="adj1" fmla="val 10786273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Дуга 27"/>
          <p:cNvSpPr/>
          <p:nvPr/>
        </p:nvSpPr>
        <p:spPr>
          <a:xfrm>
            <a:off x="6215063" y="6072188"/>
            <a:ext cx="1000125" cy="285750"/>
          </a:xfrm>
          <a:prstGeom prst="arc">
            <a:avLst>
              <a:gd name="adj1" fmla="val 10786273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143625" y="3071813"/>
            <a:ext cx="500063" cy="50006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286625" y="4071938"/>
            <a:ext cx="500063" cy="50006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7929563" y="5072063"/>
            <a:ext cx="500062" cy="50006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7715250" y="6072188"/>
            <a:ext cx="500063" cy="50006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3429000" y="1643063"/>
            <a:ext cx="500063" cy="50006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5" name="Соединительная линия уступом 34"/>
          <p:cNvCxnSpPr/>
          <p:nvPr/>
        </p:nvCxnSpPr>
        <p:spPr>
          <a:xfrm>
            <a:off x="7358082" y="6143644"/>
            <a:ext cx="285752" cy="214314"/>
          </a:xfrm>
          <a:prstGeom prst="bentConnector3">
            <a:avLst>
              <a:gd name="adj1" fmla="val 103333"/>
            </a:avLst>
          </a:prstGeom>
          <a:ln w="38100">
            <a:solidFill>
              <a:schemeClr val="tx1"/>
            </a:solidFill>
          </a:ln>
          <a:scene3d>
            <a:camera prst="orthographicFront">
              <a:rot lat="0" lon="0" rev="2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686425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b="1" i="1" u="sng" dirty="0" smtClean="0">
                <a:solidFill>
                  <a:srgbClr val="FF0000"/>
                </a:solidFill>
              </a:rPr>
              <a:t>Морфемный разбор слов.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  <a:defRPr/>
            </a:pPr>
            <a:endParaRPr lang="ru-RU" b="1" i="1" u="sng" dirty="0" smtClean="0">
              <a:solidFill>
                <a:srgbClr val="FF0000"/>
              </a:solidFill>
            </a:endParaRP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  <a:defRPr/>
            </a:pPr>
            <a:endParaRPr lang="ru-RU" b="1" i="1" u="sng" dirty="0" smtClean="0">
              <a:solidFill>
                <a:srgbClr val="FF0000"/>
              </a:solidFill>
            </a:endParaRP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  <a:defRPr/>
            </a:pPr>
            <a:endParaRPr lang="ru-RU" b="1" i="1" u="sng" dirty="0" smtClean="0">
              <a:solidFill>
                <a:srgbClr val="FF0000"/>
              </a:solidFill>
            </a:endParaRP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  <a:defRPr/>
            </a:pPr>
            <a:endParaRPr lang="ru-RU" b="1" i="1" dirty="0" smtClean="0">
              <a:solidFill>
                <a:srgbClr val="FF00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endParaRPr lang="ru-RU" sz="2800" b="1" i="1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endParaRPr lang="ru-RU" sz="2800" b="1" i="1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63" y="1397000"/>
          <a:ext cx="8143932" cy="3326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4"/>
                <a:gridCol w="2714644"/>
                <a:gridCol w="2714644"/>
              </a:tblGrid>
              <a:tr h="674678"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1 вариант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2 вариант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3 вариант</a:t>
                      </a:r>
                      <a:endParaRPr lang="ru-RU" sz="2600" dirty="0"/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endParaRPr lang="ru-RU" sz="2600" kern="1200" spc="0" baseline="0" dirty="0" smtClean="0"/>
                    </a:p>
                    <a:p>
                      <a:r>
                        <a:rPr lang="ru-RU" sz="2600" kern="1200" spc="0" baseline="0" dirty="0" smtClean="0"/>
                        <a:t>черноглазая</a:t>
                      </a:r>
                      <a:endParaRPr lang="ru-RU" sz="2600" kern="1200" spc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600" dirty="0" smtClean="0"/>
                    </a:p>
                    <a:p>
                      <a:r>
                        <a:rPr lang="ru-RU" sz="2600" dirty="0" smtClean="0"/>
                        <a:t>полевод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600" dirty="0" smtClean="0"/>
                    </a:p>
                    <a:p>
                      <a:r>
                        <a:rPr lang="ru-RU" sz="2600" dirty="0" smtClean="0"/>
                        <a:t>скалолаз</a:t>
                      </a:r>
                      <a:endParaRPr lang="ru-RU" sz="2600" dirty="0"/>
                    </a:p>
                  </a:txBody>
                  <a:tcPr/>
                </a:tc>
              </a:tr>
              <a:tr h="857256">
                <a:tc>
                  <a:txBody>
                    <a:bodyPr/>
                    <a:lstStyle/>
                    <a:p>
                      <a:endParaRPr lang="ru-RU" sz="2600" kern="1200" spc="0" baseline="0" dirty="0" smtClean="0"/>
                    </a:p>
                    <a:p>
                      <a:r>
                        <a:rPr lang="ru-RU" sz="2600" kern="1200" spc="0" baseline="0" dirty="0" smtClean="0"/>
                        <a:t>поблагодарить</a:t>
                      </a:r>
                      <a:endParaRPr lang="ru-RU" sz="2600" kern="1200" spc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600" dirty="0" smtClean="0"/>
                    </a:p>
                    <a:p>
                      <a:r>
                        <a:rPr lang="ru-RU" sz="2600" dirty="0" smtClean="0"/>
                        <a:t>примерять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600" dirty="0" smtClean="0"/>
                    </a:p>
                    <a:p>
                      <a:r>
                        <a:rPr lang="ru-RU" sz="2600" dirty="0" smtClean="0"/>
                        <a:t>презабавный</a:t>
                      </a:r>
                      <a:endParaRPr lang="ru-RU" sz="2600" dirty="0"/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endParaRPr lang="ru-RU" sz="2600" kern="1200" spc="0" baseline="0" dirty="0" smtClean="0"/>
                    </a:p>
                    <a:p>
                      <a:r>
                        <a:rPr lang="ru-RU" sz="2600" kern="1200" spc="0" baseline="0" dirty="0" smtClean="0"/>
                        <a:t>изложение</a:t>
                      </a:r>
                      <a:endParaRPr lang="ru-RU" sz="2600" kern="1200" spc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600" dirty="0" smtClean="0"/>
                    </a:p>
                    <a:p>
                      <a:r>
                        <a:rPr lang="ru-RU" sz="2600" dirty="0" smtClean="0"/>
                        <a:t>безынтересный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600" dirty="0" smtClean="0"/>
                    </a:p>
                    <a:p>
                      <a:r>
                        <a:rPr lang="ru-RU" sz="2600" dirty="0" smtClean="0"/>
                        <a:t>загореться</a:t>
                      </a:r>
                      <a:endParaRPr lang="ru-RU" sz="2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642938" y="3786188"/>
            <a:ext cx="1857375" cy="1587"/>
          </a:xfrm>
          <a:prstGeom prst="line">
            <a:avLst/>
          </a:prstGeom>
          <a:ln w="38100">
            <a:solidFill>
              <a:schemeClr val="accent4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Дуга 10"/>
          <p:cNvSpPr/>
          <p:nvPr/>
        </p:nvSpPr>
        <p:spPr>
          <a:xfrm>
            <a:off x="6357938" y="4286250"/>
            <a:ext cx="500062" cy="285750"/>
          </a:xfrm>
          <a:prstGeom prst="arc">
            <a:avLst>
              <a:gd name="adj1" fmla="val 10786273"/>
              <a:gd name="adj2" fmla="val 0"/>
            </a:avLst>
          </a:prstGeom>
          <a:ln w="38100">
            <a:solidFill>
              <a:schemeClr val="accent4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143125" y="2571750"/>
            <a:ext cx="357188" cy="357188"/>
          </a:xfrm>
          <a:prstGeom prst="rect">
            <a:avLst/>
          </a:prstGeom>
          <a:noFill/>
          <a:ln w="38100">
            <a:solidFill>
              <a:schemeClr val="accent4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3" name="Соединительная линия уступом 12"/>
          <p:cNvCxnSpPr/>
          <p:nvPr/>
        </p:nvCxnSpPr>
        <p:spPr>
          <a:xfrm rot="16200000" flipH="1">
            <a:off x="1643042" y="4214818"/>
            <a:ext cx="357190" cy="357190"/>
          </a:xfrm>
          <a:prstGeom prst="bentConnector3">
            <a:avLst>
              <a:gd name="adj1" fmla="val -424"/>
            </a:avLst>
          </a:prstGeom>
          <a:ln w="38100">
            <a:solidFill>
              <a:schemeClr val="accent4">
                <a:lumMod val="10000"/>
              </a:schemeClr>
            </a:solidFill>
          </a:ln>
          <a:scene3d>
            <a:camera prst="orthographicFront">
              <a:rot lat="0" lon="0" rev="2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571750" y="3500438"/>
            <a:ext cx="357188" cy="285750"/>
          </a:xfrm>
          <a:prstGeom prst="rect">
            <a:avLst/>
          </a:prstGeom>
          <a:noFill/>
          <a:ln w="38100">
            <a:solidFill>
              <a:schemeClr val="accent4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143125" y="4357688"/>
            <a:ext cx="285750" cy="285750"/>
          </a:xfrm>
          <a:prstGeom prst="rect">
            <a:avLst/>
          </a:prstGeom>
          <a:noFill/>
          <a:ln w="38100">
            <a:solidFill>
              <a:schemeClr val="accent4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072313" y="4357688"/>
            <a:ext cx="285750" cy="285750"/>
          </a:xfrm>
          <a:prstGeom prst="rect">
            <a:avLst/>
          </a:prstGeom>
          <a:noFill/>
          <a:ln w="38100">
            <a:solidFill>
              <a:schemeClr val="accent4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643438" y="3500438"/>
            <a:ext cx="357187" cy="285750"/>
          </a:xfrm>
          <a:prstGeom prst="rect">
            <a:avLst/>
          </a:prstGeom>
          <a:noFill/>
          <a:ln w="38100">
            <a:solidFill>
              <a:schemeClr val="accent4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643438" y="2643188"/>
            <a:ext cx="285750" cy="285750"/>
          </a:xfrm>
          <a:prstGeom prst="rect">
            <a:avLst/>
          </a:prstGeom>
          <a:noFill/>
          <a:ln w="38100">
            <a:solidFill>
              <a:schemeClr val="accent4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429500" y="2571750"/>
            <a:ext cx="285750" cy="285750"/>
          </a:xfrm>
          <a:prstGeom prst="rect">
            <a:avLst/>
          </a:prstGeom>
          <a:noFill/>
          <a:ln w="38100">
            <a:solidFill>
              <a:schemeClr val="accent4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286375" y="4286250"/>
            <a:ext cx="428625" cy="357188"/>
          </a:xfrm>
          <a:prstGeom prst="rect">
            <a:avLst/>
          </a:prstGeom>
          <a:noFill/>
          <a:ln w="38100">
            <a:solidFill>
              <a:schemeClr val="accent4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643813" y="3429000"/>
            <a:ext cx="428625" cy="357188"/>
          </a:xfrm>
          <a:prstGeom prst="rect">
            <a:avLst/>
          </a:prstGeom>
          <a:noFill/>
          <a:ln w="38100">
            <a:solidFill>
              <a:schemeClr val="accent4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Дуга 21"/>
          <p:cNvSpPr/>
          <p:nvPr/>
        </p:nvSpPr>
        <p:spPr>
          <a:xfrm>
            <a:off x="6572250" y="3429000"/>
            <a:ext cx="785813" cy="285750"/>
          </a:xfrm>
          <a:prstGeom prst="arc">
            <a:avLst>
              <a:gd name="adj1" fmla="val 10786273"/>
              <a:gd name="adj2" fmla="val 0"/>
            </a:avLst>
          </a:prstGeom>
          <a:ln w="38100">
            <a:solidFill>
              <a:schemeClr val="accent4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Дуга 22"/>
          <p:cNvSpPr/>
          <p:nvPr/>
        </p:nvSpPr>
        <p:spPr>
          <a:xfrm>
            <a:off x="6929438" y="2500313"/>
            <a:ext cx="500062" cy="285750"/>
          </a:xfrm>
          <a:prstGeom prst="arc">
            <a:avLst>
              <a:gd name="adj1" fmla="val 10786273"/>
              <a:gd name="adj2" fmla="val 0"/>
            </a:avLst>
          </a:prstGeom>
          <a:ln w="38100">
            <a:solidFill>
              <a:schemeClr val="accent4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Дуга 23"/>
          <p:cNvSpPr/>
          <p:nvPr/>
        </p:nvSpPr>
        <p:spPr>
          <a:xfrm>
            <a:off x="6000750" y="2500313"/>
            <a:ext cx="714375" cy="285750"/>
          </a:xfrm>
          <a:prstGeom prst="arc">
            <a:avLst>
              <a:gd name="adj1" fmla="val 10786273"/>
              <a:gd name="adj2" fmla="val 0"/>
            </a:avLst>
          </a:prstGeom>
          <a:ln w="38100">
            <a:solidFill>
              <a:schemeClr val="accent4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Дуга 24"/>
          <p:cNvSpPr/>
          <p:nvPr/>
        </p:nvSpPr>
        <p:spPr>
          <a:xfrm>
            <a:off x="4071938" y="2500313"/>
            <a:ext cx="500062" cy="285750"/>
          </a:xfrm>
          <a:prstGeom prst="arc">
            <a:avLst>
              <a:gd name="adj1" fmla="val 10786273"/>
              <a:gd name="adj2" fmla="val 0"/>
            </a:avLst>
          </a:prstGeom>
          <a:ln w="38100">
            <a:solidFill>
              <a:schemeClr val="accent4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Дуга 25"/>
          <p:cNvSpPr/>
          <p:nvPr/>
        </p:nvSpPr>
        <p:spPr>
          <a:xfrm>
            <a:off x="3357563" y="2500313"/>
            <a:ext cx="500062" cy="285750"/>
          </a:xfrm>
          <a:prstGeom prst="arc">
            <a:avLst>
              <a:gd name="adj1" fmla="val 10786273"/>
              <a:gd name="adj2" fmla="val 0"/>
            </a:avLst>
          </a:prstGeom>
          <a:ln w="38100">
            <a:solidFill>
              <a:schemeClr val="accent4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Дуга 26"/>
          <p:cNvSpPr/>
          <p:nvPr/>
        </p:nvSpPr>
        <p:spPr>
          <a:xfrm>
            <a:off x="3929063" y="3357563"/>
            <a:ext cx="500062" cy="285750"/>
          </a:xfrm>
          <a:prstGeom prst="arc">
            <a:avLst>
              <a:gd name="adj1" fmla="val 10786273"/>
              <a:gd name="adj2" fmla="val 0"/>
            </a:avLst>
          </a:prstGeom>
          <a:ln w="38100">
            <a:solidFill>
              <a:schemeClr val="accent4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Дуга 27"/>
          <p:cNvSpPr/>
          <p:nvPr/>
        </p:nvSpPr>
        <p:spPr>
          <a:xfrm>
            <a:off x="1500188" y="2500313"/>
            <a:ext cx="642937" cy="285750"/>
          </a:xfrm>
          <a:prstGeom prst="arc">
            <a:avLst>
              <a:gd name="adj1" fmla="val 10786273"/>
              <a:gd name="adj2" fmla="val 0"/>
            </a:avLst>
          </a:prstGeom>
          <a:ln w="38100">
            <a:solidFill>
              <a:schemeClr val="accent4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Дуга 28"/>
          <p:cNvSpPr/>
          <p:nvPr/>
        </p:nvSpPr>
        <p:spPr>
          <a:xfrm>
            <a:off x="571500" y="2500313"/>
            <a:ext cx="714375" cy="285750"/>
          </a:xfrm>
          <a:prstGeom prst="arc">
            <a:avLst>
              <a:gd name="adj1" fmla="val 10786273"/>
              <a:gd name="adj2" fmla="val 0"/>
            </a:avLst>
          </a:prstGeom>
          <a:ln w="38100">
            <a:solidFill>
              <a:schemeClr val="accent4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Дуга 29"/>
          <p:cNvSpPr/>
          <p:nvPr/>
        </p:nvSpPr>
        <p:spPr>
          <a:xfrm>
            <a:off x="1857375" y="3357563"/>
            <a:ext cx="500063" cy="285750"/>
          </a:xfrm>
          <a:prstGeom prst="arc">
            <a:avLst>
              <a:gd name="adj1" fmla="val 10786273"/>
              <a:gd name="adj2" fmla="val 0"/>
            </a:avLst>
          </a:prstGeom>
          <a:ln w="38100">
            <a:solidFill>
              <a:schemeClr val="accent4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Дуга 30"/>
          <p:cNvSpPr/>
          <p:nvPr/>
        </p:nvSpPr>
        <p:spPr>
          <a:xfrm>
            <a:off x="1000125" y="3357563"/>
            <a:ext cx="642938" cy="285750"/>
          </a:xfrm>
          <a:prstGeom prst="arc">
            <a:avLst>
              <a:gd name="adj1" fmla="val 10786273"/>
              <a:gd name="adj2" fmla="val 0"/>
            </a:avLst>
          </a:prstGeom>
          <a:ln w="38100">
            <a:solidFill>
              <a:schemeClr val="accent4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Дуга 31"/>
          <p:cNvSpPr/>
          <p:nvPr/>
        </p:nvSpPr>
        <p:spPr>
          <a:xfrm>
            <a:off x="1000125" y="4214813"/>
            <a:ext cx="500063" cy="285750"/>
          </a:xfrm>
          <a:prstGeom prst="arc">
            <a:avLst>
              <a:gd name="adj1" fmla="val 10786273"/>
              <a:gd name="adj2" fmla="val 0"/>
            </a:avLst>
          </a:prstGeom>
          <a:ln w="38100">
            <a:solidFill>
              <a:schemeClr val="accent4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Дуга 32"/>
          <p:cNvSpPr/>
          <p:nvPr/>
        </p:nvSpPr>
        <p:spPr>
          <a:xfrm>
            <a:off x="3857625" y="4214813"/>
            <a:ext cx="1214438" cy="285750"/>
          </a:xfrm>
          <a:prstGeom prst="arc">
            <a:avLst>
              <a:gd name="adj1" fmla="val 10786273"/>
              <a:gd name="adj2" fmla="val 0"/>
            </a:avLst>
          </a:prstGeom>
          <a:ln w="38100">
            <a:solidFill>
              <a:schemeClr val="accent4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642938" y="2927350"/>
            <a:ext cx="1428750" cy="1588"/>
          </a:xfrm>
          <a:prstGeom prst="line">
            <a:avLst/>
          </a:prstGeom>
          <a:ln w="38100">
            <a:solidFill>
              <a:schemeClr val="accent4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3357563" y="4641850"/>
            <a:ext cx="1857375" cy="1588"/>
          </a:xfrm>
          <a:prstGeom prst="line">
            <a:avLst/>
          </a:prstGeom>
          <a:ln w="38100">
            <a:solidFill>
              <a:schemeClr val="accent4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6072188" y="3786188"/>
            <a:ext cx="1500187" cy="1587"/>
          </a:xfrm>
          <a:prstGeom prst="line">
            <a:avLst/>
          </a:prstGeom>
          <a:ln w="38100">
            <a:solidFill>
              <a:schemeClr val="accent4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642938" y="4643438"/>
            <a:ext cx="1428750" cy="1587"/>
          </a:xfrm>
          <a:prstGeom prst="line">
            <a:avLst/>
          </a:prstGeom>
          <a:ln w="38100">
            <a:solidFill>
              <a:schemeClr val="accent4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357563" y="3786188"/>
            <a:ext cx="1214437" cy="1587"/>
          </a:xfrm>
          <a:prstGeom prst="line">
            <a:avLst/>
          </a:prstGeom>
          <a:ln w="38100">
            <a:solidFill>
              <a:schemeClr val="accent4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3357563" y="2927350"/>
            <a:ext cx="1214437" cy="1588"/>
          </a:xfrm>
          <a:prstGeom prst="line">
            <a:avLst/>
          </a:prstGeom>
          <a:ln w="38100">
            <a:solidFill>
              <a:schemeClr val="accent4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6072188" y="2928938"/>
            <a:ext cx="1285875" cy="1587"/>
          </a:xfrm>
          <a:prstGeom prst="line">
            <a:avLst/>
          </a:prstGeom>
          <a:ln w="38100">
            <a:solidFill>
              <a:schemeClr val="accent4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6000750" y="4643438"/>
            <a:ext cx="1000125" cy="1587"/>
          </a:xfrm>
          <a:prstGeom prst="line">
            <a:avLst/>
          </a:prstGeom>
          <a:ln w="38100">
            <a:solidFill>
              <a:schemeClr val="accent4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Соединительная линия уступом 68"/>
          <p:cNvCxnSpPr/>
          <p:nvPr/>
        </p:nvCxnSpPr>
        <p:spPr>
          <a:xfrm rot="16200000" flipH="1">
            <a:off x="7429520" y="4286256"/>
            <a:ext cx="214314" cy="214314"/>
          </a:xfrm>
          <a:prstGeom prst="bentConnector3">
            <a:avLst>
              <a:gd name="adj1" fmla="val -1717"/>
            </a:avLst>
          </a:prstGeom>
          <a:ln w="38100">
            <a:solidFill>
              <a:schemeClr val="accent4">
                <a:lumMod val="10000"/>
              </a:schemeClr>
            </a:solidFill>
          </a:ln>
          <a:scene3d>
            <a:camera prst="orthographicFront">
              <a:rot lat="0" lon="0" rev="2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Соединительная линия уступом 75"/>
          <p:cNvCxnSpPr/>
          <p:nvPr/>
        </p:nvCxnSpPr>
        <p:spPr>
          <a:xfrm rot="16200000" flipH="1">
            <a:off x="6892892" y="4321132"/>
            <a:ext cx="108000" cy="108000"/>
          </a:xfrm>
          <a:prstGeom prst="bentConnector3">
            <a:avLst>
              <a:gd name="adj1" fmla="val -4546"/>
            </a:avLst>
          </a:prstGeom>
          <a:ln w="38100">
            <a:solidFill>
              <a:schemeClr val="accent4">
                <a:lumMod val="10000"/>
              </a:schemeClr>
            </a:solidFill>
          </a:ln>
          <a:scene3d>
            <a:camera prst="orthographicFront">
              <a:rot lat="0" lon="0" rev="2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Соединительная линия уступом 81"/>
          <p:cNvCxnSpPr/>
          <p:nvPr/>
        </p:nvCxnSpPr>
        <p:spPr>
          <a:xfrm rot="16200000" flipH="1">
            <a:off x="7500958" y="3463876"/>
            <a:ext cx="108000" cy="108000"/>
          </a:xfrm>
          <a:prstGeom prst="bentConnector3">
            <a:avLst>
              <a:gd name="adj1" fmla="val -4546"/>
            </a:avLst>
          </a:prstGeom>
          <a:ln w="38100">
            <a:solidFill>
              <a:schemeClr val="accent4">
                <a:lumMod val="10000"/>
              </a:schemeClr>
            </a:solidFill>
          </a:ln>
          <a:scene3d>
            <a:camera prst="orthographicFront">
              <a:rot lat="0" lon="0" rev="2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Соединительная линия уступом 82"/>
          <p:cNvCxnSpPr/>
          <p:nvPr/>
        </p:nvCxnSpPr>
        <p:spPr>
          <a:xfrm rot="16200000" flipH="1">
            <a:off x="5106942" y="4321132"/>
            <a:ext cx="108000" cy="108000"/>
          </a:xfrm>
          <a:prstGeom prst="bentConnector3">
            <a:avLst>
              <a:gd name="adj1" fmla="val -4546"/>
            </a:avLst>
          </a:prstGeom>
          <a:ln w="38100">
            <a:solidFill>
              <a:schemeClr val="accent4">
                <a:lumMod val="10000"/>
              </a:schemeClr>
            </a:solidFill>
          </a:ln>
          <a:scene3d>
            <a:camera prst="orthographicFront">
              <a:rot lat="0" lon="0" rev="2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Соединительная линия уступом 83"/>
          <p:cNvCxnSpPr/>
          <p:nvPr/>
        </p:nvCxnSpPr>
        <p:spPr>
          <a:xfrm rot="16200000" flipH="1">
            <a:off x="4500562" y="3429000"/>
            <a:ext cx="108000" cy="108000"/>
          </a:xfrm>
          <a:prstGeom prst="bentConnector3">
            <a:avLst>
              <a:gd name="adj1" fmla="val -4546"/>
            </a:avLst>
          </a:prstGeom>
          <a:ln w="38100">
            <a:solidFill>
              <a:schemeClr val="accent4">
                <a:lumMod val="10000"/>
              </a:schemeClr>
            </a:solidFill>
          </a:ln>
          <a:scene3d>
            <a:camera prst="orthographicFront">
              <a:rot lat="0" lon="0" rev="2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Соединительная линия уступом 84"/>
          <p:cNvCxnSpPr/>
          <p:nvPr/>
        </p:nvCxnSpPr>
        <p:spPr>
          <a:xfrm rot="16200000" flipH="1">
            <a:off x="2428860" y="3429001"/>
            <a:ext cx="108000" cy="108000"/>
          </a:xfrm>
          <a:prstGeom prst="bentConnector3">
            <a:avLst>
              <a:gd name="adj1" fmla="val -4546"/>
            </a:avLst>
          </a:prstGeom>
          <a:ln w="38100">
            <a:solidFill>
              <a:schemeClr val="accent4">
                <a:lumMod val="10000"/>
              </a:schemeClr>
            </a:solidFill>
          </a:ln>
          <a:scene3d>
            <a:camera prst="orthographicFront">
              <a:rot lat="0" lon="0" rev="2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7429500" y="4643438"/>
            <a:ext cx="285750" cy="1587"/>
          </a:xfrm>
          <a:prstGeom prst="line">
            <a:avLst/>
          </a:prstGeom>
          <a:ln w="38100">
            <a:solidFill>
              <a:schemeClr val="accent4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Соединительная линия уступом 89"/>
          <p:cNvCxnSpPr/>
          <p:nvPr/>
        </p:nvCxnSpPr>
        <p:spPr>
          <a:xfrm>
            <a:off x="5929313" y="4286250"/>
            <a:ext cx="360362" cy="107950"/>
          </a:xfrm>
          <a:prstGeom prst="bentConnector3">
            <a:avLst>
              <a:gd name="adj1" fmla="val 98485"/>
            </a:avLst>
          </a:prstGeom>
          <a:ln w="38100">
            <a:solidFill>
              <a:schemeClr val="accent4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Соединительная линия уступом 90"/>
          <p:cNvCxnSpPr/>
          <p:nvPr/>
        </p:nvCxnSpPr>
        <p:spPr>
          <a:xfrm>
            <a:off x="6000750" y="3392488"/>
            <a:ext cx="539750" cy="107950"/>
          </a:xfrm>
          <a:prstGeom prst="bentConnector3">
            <a:avLst>
              <a:gd name="adj1" fmla="val 98485"/>
            </a:avLst>
          </a:prstGeom>
          <a:ln w="38100">
            <a:solidFill>
              <a:schemeClr val="accent4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Соединительная линия уступом 91"/>
          <p:cNvCxnSpPr/>
          <p:nvPr/>
        </p:nvCxnSpPr>
        <p:spPr>
          <a:xfrm>
            <a:off x="3357563" y="3392488"/>
            <a:ext cx="503237" cy="107950"/>
          </a:xfrm>
          <a:prstGeom prst="bentConnector3">
            <a:avLst>
              <a:gd name="adj1" fmla="val 98485"/>
            </a:avLst>
          </a:prstGeom>
          <a:ln w="38100">
            <a:solidFill>
              <a:schemeClr val="accent4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Соединительная линия уступом 92"/>
          <p:cNvCxnSpPr/>
          <p:nvPr/>
        </p:nvCxnSpPr>
        <p:spPr>
          <a:xfrm>
            <a:off x="3286125" y="4249738"/>
            <a:ext cx="503238" cy="107950"/>
          </a:xfrm>
          <a:prstGeom prst="bentConnector3">
            <a:avLst>
              <a:gd name="adj1" fmla="val 98485"/>
            </a:avLst>
          </a:prstGeom>
          <a:ln w="38100">
            <a:solidFill>
              <a:schemeClr val="accent4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Соединительная линия уступом 93"/>
          <p:cNvCxnSpPr/>
          <p:nvPr/>
        </p:nvCxnSpPr>
        <p:spPr>
          <a:xfrm>
            <a:off x="571500" y="3429000"/>
            <a:ext cx="360363" cy="107950"/>
          </a:xfrm>
          <a:prstGeom prst="bentConnector3">
            <a:avLst>
              <a:gd name="adj1" fmla="val 98485"/>
            </a:avLst>
          </a:prstGeom>
          <a:ln w="38100">
            <a:solidFill>
              <a:schemeClr val="accent4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Соединительная линия уступом 94"/>
          <p:cNvCxnSpPr/>
          <p:nvPr/>
        </p:nvCxnSpPr>
        <p:spPr>
          <a:xfrm>
            <a:off x="571500" y="4321175"/>
            <a:ext cx="360363" cy="107950"/>
          </a:xfrm>
          <a:prstGeom prst="bentConnector3">
            <a:avLst>
              <a:gd name="adj1" fmla="val 98485"/>
            </a:avLst>
          </a:prstGeom>
          <a:ln w="38100">
            <a:solidFill>
              <a:schemeClr val="accent4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686425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b="1" i="1" u="sng" dirty="0" smtClean="0">
                <a:solidFill>
                  <a:srgbClr val="FF0000"/>
                </a:solidFill>
              </a:rPr>
              <a:t>Словообразовательный разбор слова</a:t>
            </a:r>
            <a:r>
              <a:rPr lang="ru-RU" b="1" i="1" dirty="0" smtClean="0">
                <a:solidFill>
                  <a:srgbClr val="FF0000"/>
                </a:solidFill>
              </a:rPr>
              <a:t> – выявление способа образования слова.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2800" b="1" i="1" dirty="0" smtClean="0"/>
              <a:t>Какой частью речи является слово?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endParaRPr lang="ru-RU" sz="2800" b="1" i="1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2800" b="1" i="1" dirty="0" smtClean="0"/>
              <a:t>Какое лексическое значение у слова?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endParaRPr lang="ru-RU" sz="2800" b="1" i="1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2800" b="1" i="1" dirty="0" smtClean="0"/>
              <a:t>От какого слова образовано данное слово?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endParaRPr lang="ru-RU" sz="2800" b="1" i="1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2800" b="1" i="1" dirty="0" smtClean="0"/>
              <a:t>Какой способ образования нового слова?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686425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b="1" i="1" u="sng" dirty="0" smtClean="0">
                <a:solidFill>
                  <a:srgbClr val="FF0000"/>
                </a:solidFill>
              </a:rPr>
              <a:t>Письменный словообразовательный разбор слова</a:t>
            </a:r>
            <a:r>
              <a:rPr lang="ru-RU" b="1" i="1" dirty="0" smtClean="0">
                <a:solidFill>
                  <a:srgbClr val="FF0000"/>
                </a:solidFill>
              </a:rPr>
              <a:t>.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  <a:defRPr/>
            </a:pPr>
            <a:endParaRPr lang="ru-RU" b="1" i="1" dirty="0" smtClean="0"/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  <a:defRPr/>
            </a:pPr>
            <a:endParaRPr lang="en-US" b="1" i="1" dirty="0" smtClean="0"/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b="1" i="1" dirty="0" smtClean="0"/>
              <a:t>Приволжский     волжский     Волга.</a:t>
            </a:r>
          </a:p>
        </p:txBody>
      </p:sp>
      <p:sp>
        <p:nvSpPr>
          <p:cNvPr id="3" name="Line 5"/>
          <p:cNvSpPr>
            <a:spLocks noChangeShapeType="1"/>
          </p:cNvSpPr>
          <p:nvPr/>
        </p:nvSpPr>
        <p:spPr bwMode="auto">
          <a:xfrm>
            <a:off x="3786182" y="2643182"/>
            <a:ext cx="3603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scene3d>
            <a:camera prst="orthographicFront">
              <a:rot lat="0" lon="0" rev="10800000"/>
            </a:camera>
            <a:lightRig rig="threePt" dir="t"/>
          </a:scene3d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6497653" y="2660644"/>
            <a:ext cx="3603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scene3d>
            <a:camera prst="orthographicFront">
              <a:rot lat="0" lon="0" rev="10800000"/>
            </a:camera>
            <a:lightRig rig="threePt" dir="t"/>
          </a:scene3d>
        </p:spPr>
        <p:txBody>
          <a:bodyPr/>
          <a:lstStyle/>
          <a:p>
            <a:pPr>
              <a:defRPr/>
            </a:pPr>
            <a:endParaRPr lang="ru-RU"/>
          </a:p>
        </p:txBody>
      </p:sp>
      <p:cxnSp>
        <p:nvCxnSpPr>
          <p:cNvPr id="5" name="Соединительная линия уступом 4"/>
          <p:cNvCxnSpPr/>
          <p:nvPr/>
        </p:nvCxnSpPr>
        <p:spPr>
          <a:xfrm>
            <a:off x="928688" y="2427288"/>
            <a:ext cx="714375" cy="142875"/>
          </a:xfrm>
          <a:prstGeom prst="bentConnector3">
            <a:avLst>
              <a:gd name="adj1" fmla="val 98485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Соединительная линия уступом 5"/>
          <p:cNvCxnSpPr/>
          <p:nvPr/>
        </p:nvCxnSpPr>
        <p:spPr>
          <a:xfrm>
            <a:off x="5643570" y="2427280"/>
            <a:ext cx="285752" cy="214314"/>
          </a:xfrm>
          <a:prstGeom prst="bentConnector3">
            <a:avLst>
              <a:gd name="adj1" fmla="val 103333"/>
            </a:avLst>
          </a:prstGeom>
          <a:ln w="38100">
            <a:solidFill>
              <a:schemeClr val="tx1"/>
            </a:solidFill>
          </a:ln>
          <a:scene3d>
            <a:camera prst="orthographicFront">
              <a:rot lat="0" lon="0" rev="2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7072313" y="2855913"/>
            <a:ext cx="928687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Физкультминутка</a:t>
            </a:r>
            <a:endParaRPr lang="ru-RU" dirty="0"/>
          </a:p>
        </p:txBody>
      </p:sp>
      <p:pic>
        <p:nvPicPr>
          <p:cNvPr id="6" name="Fizkultminutka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52700" y="2247900"/>
            <a:ext cx="40386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686425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ru-RU" sz="2800" b="1" i="1" dirty="0" smtClean="0">
                <a:solidFill>
                  <a:schemeClr val="accent2"/>
                </a:solidFill>
                <a:latin typeface="Comic Sans MS" pitchFamily="66" charset="0"/>
              </a:rPr>
              <a:t>Составьте из данных слов предложения: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ru-RU" sz="2800" b="1" i="1" dirty="0" smtClean="0">
                <a:solidFill>
                  <a:srgbClr val="FFC000"/>
                </a:solidFill>
                <a:latin typeface="Comic Sans MS" pitchFamily="66" charset="0"/>
              </a:rPr>
              <a:t>Завидовали, все, согласию, царствующему, между, и, бедным его соседом, надменным </a:t>
            </a:r>
            <a:r>
              <a:rPr lang="ru-RU" sz="2800" b="1" i="1" dirty="0" err="1" smtClean="0">
                <a:solidFill>
                  <a:srgbClr val="FFC000"/>
                </a:solidFill>
                <a:latin typeface="Comic Sans MS" pitchFamily="66" charset="0"/>
              </a:rPr>
              <a:t>Троекуровым</a:t>
            </a:r>
            <a:r>
              <a:rPr lang="ru-RU" sz="2800" b="1" i="1" dirty="0" smtClean="0">
                <a:solidFill>
                  <a:srgbClr val="FFC000"/>
                </a:solidFill>
                <a:latin typeface="Comic Sans MS" pitchFamily="66" charset="0"/>
              </a:rPr>
              <a:t>…</a:t>
            </a:r>
            <a:endParaRPr lang="ru-RU" sz="2800" b="1" i="1" dirty="0" smtClean="0"/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ru-RU" sz="2800" b="1" i="1" dirty="0" smtClean="0">
                <a:solidFill>
                  <a:srgbClr val="FFC000"/>
                </a:solidFill>
                <a:latin typeface="Comic Sans MS" pitchFamily="66" charset="0"/>
              </a:rPr>
              <a:t>Всё, и, расстроил, случай, нечаянный, переменил.</a:t>
            </a:r>
            <a:endParaRPr lang="ru-RU" sz="2800" b="1" i="1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b="1" i="1" dirty="0" smtClean="0">
                <a:solidFill>
                  <a:srgbClr val="FFFF66"/>
                </a:solidFill>
                <a:latin typeface="Comic Sans MS" pitchFamily="66" charset="0"/>
              </a:rPr>
              <a:t>1. Все завидовали согласию, царствующему между надменным </a:t>
            </a:r>
            <a:r>
              <a:rPr lang="ru-RU" sz="2800" b="1" i="1" dirty="0" err="1" smtClean="0">
                <a:solidFill>
                  <a:srgbClr val="FFFF66"/>
                </a:solidFill>
                <a:latin typeface="Comic Sans MS" pitchFamily="66" charset="0"/>
              </a:rPr>
              <a:t>Троекуровым</a:t>
            </a:r>
            <a:r>
              <a:rPr lang="ru-RU" sz="2800" b="1" i="1" dirty="0" smtClean="0">
                <a:solidFill>
                  <a:srgbClr val="FFFF66"/>
                </a:solidFill>
                <a:latin typeface="Comic Sans MS" pitchFamily="66" charset="0"/>
              </a:rPr>
              <a:t> и бедным его соседом…</a:t>
            </a:r>
            <a:endParaRPr lang="ru-RU" sz="2800" b="1" i="1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b="1" i="1" dirty="0" smtClean="0">
                <a:solidFill>
                  <a:srgbClr val="FFFF66"/>
                </a:solidFill>
                <a:latin typeface="Comic Sans MS" pitchFamily="66" charset="0"/>
              </a:rPr>
              <a:t>2. Нечаянный случай всё расстроил и переменил.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sz="2800" b="1" i="1" dirty="0" smtClean="0">
                <a:solidFill>
                  <a:srgbClr val="FFFF66"/>
                </a:solidFill>
                <a:latin typeface="Comic Sans MS" pitchFamily="66" charset="0"/>
              </a:rPr>
              <a:t>   А.С. Пушкин  «Дубровский»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endParaRPr lang="ru-RU" sz="28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686425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ru-RU" sz="2800" b="1" i="1" dirty="0" smtClean="0">
                <a:solidFill>
                  <a:schemeClr val="accent2"/>
                </a:solidFill>
                <a:latin typeface="Comic Sans MS" pitchFamily="66" charset="0"/>
              </a:rPr>
              <a:t>Распределите помещенные ниже слова по способу их словообразования.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sz="2400" b="1" i="1" dirty="0" smtClean="0">
                <a:solidFill>
                  <a:srgbClr val="FFFF66"/>
                </a:solidFill>
                <a:latin typeface="Comic Sans MS" pitchFamily="66" charset="0"/>
              </a:rPr>
              <a:t>1. Приставочный - … .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sz="2400" b="1" i="1" dirty="0" smtClean="0">
                <a:solidFill>
                  <a:srgbClr val="FFFF66"/>
                </a:solidFill>
                <a:latin typeface="Comic Sans MS" pitchFamily="66" charset="0"/>
              </a:rPr>
              <a:t>2. Суффиксальный - … .          </a:t>
            </a:r>
            <a:endParaRPr lang="ru-RU" sz="2400" b="1" i="1" dirty="0" smtClean="0">
              <a:solidFill>
                <a:srgbClr val="FFFF66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i="1" dirty="0" smtClean="0">
                <a:solidFill>
                  <a:srgbClr val="FFFF66"/>
                </a:solidFill>
                <a:latin typeface="Comic Sans MS" pitchFamily="66" charset="0"/>
              </a:rPr>
              <a:t>3. </a:t>
            </a:r>
            <a:r>
              <a:rPr lang="ru-RU" sz="2400" b="1" i="1" dirty="0" err="1" smtClean="0">
                <a:solidFill>
                  <a:srgbClr val="FFFF66"/>
                </a:solidFill>
                <a:latin typeface="Comic Sans MS" pitchFamily="66" charset="0"/>
              </a:rPr>
              <a:t>Приставочно</a:t>
            </a:r>
            <a:r>
              <a:rPr lang="ru-RU" sz="2400" b="1" i="1" dirty="0" smtClean="0">
                <a:solidFill>
                  <a:srgbClr val="FFFF66"/>
                </a:solidFill>
                <a:latin typeface="Comic Sans MS" pitchFamily="66" charset="0"/>
              </a:rPr>
              <a:t> – суффиксальный - … .</a:t>
            </a:r>
            <a:endParaRPr lang="ru-RU" sz="2400" b="1" i="1" dirty="0" smtClean="0">
              <a:solidFill>
                <a:srgbClr val="FFFF66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i="1" dirty="0" smtClean="0">
                <a:solidFill>
                  <a:srgbClr val="FFFF66"/>
                </a:solidFill>
                <a:latin typeface="Comic Sans MS" pitchFamily="66" charset="0"/>
              </a:rPr>
              <a:t>4. Сложение - … .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sz="2400" b="1" i="1" dirty="0" smtClean="0">
                <a:solidFill>
                  <a:srgbClr val="FFFF66"/>
                </a:solidFill>
                <a:latin typeface="Comic Sans MS" pitchFamily="66" charset="0"/>
              </a:rPr>
              <a:t>5. Переход одной части речи в другую - …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endParaRPr lang="ru-RU" sz="2400" b="1" i="1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i="1" dirty="0" smtClean="0"/>
              <a:t>       Летчик, парашютистка, электровоз, престранный, преподнести, пригорок, раненый, </a:t>
            </a:r>
            <a:r>
              <a:rPr lang="ru-RU" sz="2400" b="1" i="1" dirty="0" err="1" smtClean="0"/>
              <a:t>юнкор</a:t>
            </a:r>
            <a:r>
              <a:rPr lang="ru-RU" sz="2400" b="1" i="1" dirty="0" smtClean="0"/>
              <a:t>, ТЮЗ, турпоход, больной, кресло-кровать, учительская, МГУ, привставать, сотрудник, птицефабрика.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443</TotalTime>
  <Words>380</Words>
  <Application>Microsoft Office PowerPoint</Application>
  <PresentationFormat>Экран (4:3)</PresentationFormat>
  <Paragraphs>86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Океан</vt:lpstr>
      <vt:lpstr>Слайд 1</vt:lpstr>
      <vt:lpstr>Слайд 2</vt:lpstr>
      <vt:lpstr>Слайд 3</vt:lpstr>
      <vt:lpstr>Слайд 4</vt:lpstr>
      <vt:lpstr>Слайд 5</vt:lpstr>
      <vt:lpstr>Слайд 6</vt:lpstr>
      <vt:lpstr>Физкультминутка</vt:lpstr>
      <vt:lpstr>Слайд 8</vt:lpstr>
      <vt:lpstr>Слайд 9</vt:lpstr>
      <vt:lpstr>Слайд 10</vt:lpstr>
    </vt:vector>
  </TitlesOfParts>
  <Company>МОУ СОШ п. Харлу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Nina</cp:lastModifiedBy>
  <cp:revision>60</cp:revision>
  <dcterms:created xsi:type="dcterms:W3CDTF">2009-10-22T19:42:42Z</dcterms:created>
  <dcterms:modified xsi:type="dcterms:W3CDTF">2014-11-13T16:27:38Z</dcterms:modified>
</cp:coreProperties>
</file>