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87" r:id="rId3"/>
    <p:sldId id="288" r:id="rId4"/>
    <p:sldId id="289" r:id="rId5"/>
    <p:sldId id="290" r:id="rId6"/>
    <p:sldId id="274" r:id="rId7"/>
    <p:sldId id="292" r:id="rId8"/>
    <p:sldId id="293" r:id="rId9"/>
    <p:sldId id="294" r:id="rId10"/>
    <p:sldId id="297" r:id="rId11"/>
    <p:sldId id="296" r:id="rId12"/>
    <p:sldId id="278" r:id="rId13"/>
    <p:sldId id="28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0D5-5E47-4122-8030-E31C111FDE8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D497-91A2-4B70-8F46-CD5B62F88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0D5-5E47-4122-8030-E31C111FDE8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D497-91A2-4B70-8F46-CD5B62F88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0D5-5E47-4122-8030-E31C111FDE8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D497-91A2-4B70-8F46-CD5B62F88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0D5-5E47-4122-8030-E31C111FDE8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D497-91A2-4B70-8F46-CD5B62F88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0D5-5E47-4122-8030-E31C111FDE8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D497-91A2-4B70-8F46-CD5B62F88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0D5-5E47-4122-8030-E31C111FDE8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D497-91A2-4B70-8F46-CD5B62F88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0D5-5E47-4122-8030-E31C111FDE8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D497-91A2-4B70-8F46-CD5B62F88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0D5-5E47-4122-8030-E31C111FDE8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D497-91A2-4B70-8F46-CD5B62F88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0D5-5E47-4122-8030-E31C111FDE8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D497-91A2-4B70-8F46-CD5B62F88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0D5-5E47-4122-8030-E31C111FDE8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D497-91A2-4B70-8F46-CD5B62F88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20D5-5E47-4122-8030-E31C111FDE8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018D497-91A2-4B70-8F46-CD5B62F88BD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1320D5-5E47-4122-8030-E31C111FDE84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18D497-91A2-4B70-8F46-CD5B62F88BD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164307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 </a:t>
            </a:r>
            <a:r>
              <a:rPr lang="ru-RU" dirty="0" smtClean="0">
                <a:solidFill>
                  <a:schemeClr val="tx1"/>
                </a:solidFill>
              </a:rPr>
              <a:t>Урок русского языка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6 класс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43182"/>
            <a:ext cx="9144000" cy="164307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600" dirty="0" smtClean="0"/>
              <a:t>«Правописание суффиксов существительных  – ЧИК (-ЩИК)»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335758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Распределите в 3 колонки слова в зависимости от значения: </a:t>
            </a:r>
            <a:r>
              <a:rPr lang="ru-RU" sz="2800" dirty="0" smtClean="0">
                <a:solidFill>
                  <a:schemeClr val="tx1"/>
                </a:solidFill>
              </a:rPr>
              <a:t>сборщик, заказчик, диванчик, выдумщик, сварщик, советчик, стаканчик, попутчик, зачинщик, лимончик.</a:t>
            </a: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00438"/>
            <a:ext cx="8229600" cy="282416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5" y="2928934"/>
          <a:ext cx="8501124" cy="142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5"/>
                <a:gridCol w="3000396"/>
                <a:gridCol w="3143273"/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-ЩИК-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-ЧИК- со знач.лица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-ЧИК- с уменьш.знач.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93935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071546"/>
          <a:ext cx="8358246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2786082"/>
                <a:gridCol w="2857520"/>
              </a:tblGrid>
              <a:tr h="4105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-ЩИК-</a:t>
                      </a:r>
                      <a:endParaRPr lang="ru-RU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-ЧИК- со знач.лица</a:t>
                      </a:r>
                      <a:endParaRPr lang="ru-RU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-ЧИК- с уменьш.знач.</a:t>
                      </a:r>
                      <a:endParaRPr lang="ru-RU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сборщик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выдумщик </a:t>
                      </a:r>
                      <a:endParaRPr kumimoji="0" lang="ru-RU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сварщик</a:t>
                      </a:r>
                    </a:p>
                    <a:p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зачинщик</a:t>
                      </a:r>
                      <a:endParaRPr lang="ru-RU" sz="28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заказчик</a:t>
                      </a:r>
                    </a:p>
                    <a:p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советчик</a:t>
                      </a:r>
                      <a:endParaRPr kumimoji="0" lang="ru-RU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попутчик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диванчик</a:t>
                      </a:r>
                    </a:p>
                    <a:p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стаканчик</a:t>
                      </a:r>
                    </a:p>
                    <a:p>
                      <a:r>
                        <a:rPr kumimoji="0"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лимончик</a:t>
                      </a:r>
                      <a:endParaRPr lang="ru-RU" sz="28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Закончи предложение: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- Сегодня я узнал(а)…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Было трудно…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Теперь я могу…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Я понял(а)…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У меня получилось…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Было интересно…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Мне захотелось…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            </a:t>
            </a:r>
            <a:br>
              <a:rPr lang="ru-RU" dirty="0" smtClean="0"/>
            </a:br>
            <a:r>
              <a:rPr lang="ru-RU" sz="3100" b="1" dirty="0" smtClean="0">
                <a:solidFill>
                  <a:schemeClr val="tx1"/>
                </a:solidFill>
              </a:rPr>
              <a:t>             Домашнее задание</a:t>
            </a:r>
            <a:br>
              <a:rPr lang="ru-RU" sz="3100" b="1" dirty="0" smtClean="0">
                <a:solidFill>
                  <a:schemeClr val="tx1"/>
                </a:solidFill>
              </a:rPr>
            </a:br>
            <a:endParaRPr lang="ru-RU" sz="31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1. Упражнение 296.</a:t>
            </a:r>
          </a:p>
          <a:p>
            <a:pPr>
              <a:buNone/>
            </a:pPr>
            <a:r>
              <a:rPr lang="ru-RU" sz="2800" dirty="0" smtClean="0"/>
              <a:t>    2. Написать небольшое сочинение о профессиях, используя имена существительные с суффиксами -ЧИК, -ЩИК.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43942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3100" b="1" dirty="0" smtClean="0">
                <a:solidFill>
                  <a:schemeClr val="tx1"/>
                </a:solidFill>
              </a:rPr>
              <a:t>Послушайте стихотворение. О чем в нем говорится?</a:t>
            </a:r>
            <a:br>
              <a:rPr lang="ru-RU" sz="3100" b="1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Познакомьтесь, это НЕ! Хитра, умна, ловка вполне.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Тут может быть она частицей  (не правда, а ложь),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А там - в приставку превратиться (неправда), 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А может к слову прицепиться и навсегда с ним породниться (негодование)!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          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43942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Запишите и объясните правописание НЕ с именами существительными: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(Не)печь кормит, а руки.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Видно (не)</a:t>
            </a:r>
            <a:r>
              <a:rPr lang="ru-RU" sz="2800" dirty="0" err="1" smtClean="0">
                <a:solidFill>
                  <a:schemeClr val="tx1"/>
                </a:solidFill>
              </a:rPr>
              <a:t>ряху</a:t>
            </a:r>
            <a:r>
              <a:rPr lang="ru-RU" sz="2800" dirty="0" smtClean="0">
                <a:solidFill>
                  <a:schemeClr val="tx1"/>
                </a:solidFill>
              </a:rPr>
              <a:t> по грязной рубахе.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Говорить (не)правду некрасиво.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Это (не)галка, (не)сорока, (не)ворона.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85794"/>
            <a:ext cx="8572560" cy="571504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  <a:effectLst/>
              </a:rPr>
              <a:t>От данных слов образуйте названия лиц по профессии</a:t>
            </a:r>
            <a:endParaRPr lang="ru-RU" sz="2800" dirty="0"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357298"/>
            <a:ext cx="7772400" cy="2857078"/>
          </a:xfrm>
        </p:spPr>
        <p:txBody>
          <a:bodyPr>
            <a:normAutofit/>
          </a:bodyPr>
          <a:lstStyle/>
          <a:p>
            <a:pPr algn="ctr"/>
            <a:endParaRPr lang="ru-RU" sz="2400" dirty="0" smtClean="0"/>
          </a:p>
          <a:p>
            <a:pPr algn="ctr"/>
            <a:r>
              <a:rPr lang="ru-RU" sz="2800" dirty="0" smtClean="0"/>
              <a:t>рассказ</a:t>
            </a:r>
          </a:p>
          <a:p>
            <a:pPr algn="ctr"/>
            <a:r>
              <a:rPr lang="ru-RU" sz="2800" dirty="0" smtClean="0"/>
              <a:t>барабан</a:t>
            </a:r>
          </a:p>
          <a:p>
            <a:pPr algn="ctr"/>
            <a:r>
              <a:rPr lang="ru-RU" sz="2800" dirty="0" smtClean="0"/>
              <a:t>разносить</a:t>
            </a:r>
          </a:p>
          <a:p>
            <a:pPr algn="ctr"/>
            <a:r>
              <a:rPr lang="ru-RU" sz="2800" dirty="0" smtClean="0"/>
              <a:t>сварка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85794"/>
            <a:ext cx="8572560" cy="571504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/>
              </a:rPr>
              <a:t>Какое значение имеет выделенный суффикс</a:t>
            </a:r>
            <a:endParaRPr lang="ru-RU" sz="2800" dirty="0"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357298"/>
            <a:ext cx="7772400" cy="2857078"/>
          </a:xfrm>
        </p:spPr>
        <p:txBody>
          <a:bodyPr>
            <a:normAutofit/>
          </a:bodyPr>
          <a:lstStyle/>
          <a:p>
            <a:pPr algn="ctr"/>
            <a:endParaRPr lang="ru-RU" sz="2400" dirty="0" smtClean="0"/>
          </a:p>
          <a:p>
            <a:pPr algn="ctr"/>
            <a:r>
              <a:rPr lang="ru-RU" sz="2800" dirty="0" smtClean="0"/>
              <a:t>рассказ</a:t>
            </a:r>
            <a:r>
              <a:rPr lang="ru-RU" sz="2800" dirty="0" smtClean="0">
                <a:solidFill>
                  <a:srgbClr val="FF0000"/>
                </a:solidFill>
              </a:rPr>
              <a:t>чик </a:t>
            </a:r>
            <a:r>
              <a:rPr lang="ru-RU" sz="2800" dirty="0" smtClean="0">
                <a:solidFill>
                  <a:srgbClr val="0070C0"/>
                </a:solidFill>
              </a:rPr>
              <a:t>  </a:t>
            </a:r>
          </a:p>
          <a:p>
            <a:pPr algn="ctr"/>
            <a:r>
              <a:rPr lang="ru-RU" sz="2800" dirty="0" smtClean="0"/>
              <a:t>барабан</a:t>
            </a:r>
            <a:r>
              <a:rPr lang="ru-RU" sz="2800" dirty="0" smtClean="0">
                <a:solidFill>
                  <a:srgbClr val="FF0000"/>
                </a:solidFill>
              </a:rPr>
              <a:t>щик</a:t>
            </a:r>
          </a:p>
          <a:p>
            <a:pPr algn="ctr"/>
            <a:r>
              <a:rPr lang="ru-RU" sz="2800" dirty="0" smtClean="0"/>
              <a:t>разнос</a:t>
            </a:r>
            <a:r>
              <a:rPr lang="ru-RU" sz="2800" dirty="0" smtClean="0">
                <a:solidFill>
                  <a:srgbClr val="FF0000"/>
                </a:solidFill>
              </a:rPr>
              <a:t>чик</a:t>
            </a:r>
          </a:p>
          <a:p>
            <a:pPr algn="ctr"/>
            <a:r>
              <a:rPr lang="ru-RU" sz="2800" dirty="0" smtClean="0"/>
              <a:t>свар</a:t>
            </a:r>
            <a:r>
              <a:rPr lang="ru-RU" sz="2800" dirty="0" smtClean="0">
                <a:solidFill>
                  <a:srgbClr val="FF0000"/>
                </a:solidFill>
              </a:rPr>
              <a:t>щик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tx1"/>
                </a:solidFill>
              </a:rPr>
              <a:t>Произнесите концовки слов. Сравните с написанием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/>
          <a:lstStyle/>
          <a:p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рассказ</a:t>
            </a:r>
            <a:r>
              <a:rPr lang="ru-RU" sz="2800" dirty="0" smtClean="0">
                <a:solidFill>
                  <a:srgbClr val="FF0000"/>
                </a:solidFill>
              </a:rPr>
              <a:t>чик       </a:t>
            </a:r>
            <a:r>
              <a:rPr lang="ru-RU" sz="2800" i="1" dirty="0" smtClean="0">
                <a:solidFill>
                  <a:srgbClr val="FF0000"/>
                </a:solidFill>
              </a:rPr>
              <a:t>[</a:t>
            </a:r>
            <a:r>
              <a:rPr lang="ru-RU" sz="2800" i="1" dirty="0" err="1" smtClean="0">
                <a:solidFill>
                  <a:srgbClr val="FF0000"/>
                </a:solidFill>
              </a:rPr>
              <a:t>щик</a:t>
            </a:r>
            <a:r>
              <a:rPr lang="ru-RU" sz="2800" i="1" dirty="0" smtClean="0">
                <a:solidFill>
                  <a:srgbClr val="FF0000"/>
                </a:solidFill>
              </a:rPr>
              <a:t>]</a:t>
            </a:r>
            <a:r>
              <a:rPr lang="ru-RU" sz="2800" dirty="0" smtClean="0">
                <a:solidFill>
                  <a:srgbClr val="FF0000"/>
                </a:solidFill>
              </a:rPr>
              <a:t>  </a:t>
            </a:r>
          </a:p>
          <a:p>
            <a:pPr algn="ctr">
              <a:buNone/>
            </a:pPr>
            <a:r>
              <a:rPr lang="ru-RU" sz="2800" dirty="0" smtClean="0"/>
              <a:t>барабан</a:t>
            </a:r>
            <a:r>
              <a:rPr lang="ru-RU" sz="2800" dirty="0" smtClean="0">
                <a:solidFill>
                  <a:srgbClr val="FF0000"/>
                </a:solidFill>
              </a:rPr>
              <a:t>щик     </a:t>
            </a:r>
            <a:r>
              <a:rPr lang="ru-RU" sz="2800" i="1" dirty="0" smtClean="0">
                <a:solidFill>
                  <a:srgbClr val="FF0000"/>
                </a:solidFill>
              </a:rPr>
              <a:t>[</a:t>
            </a:r>
            <a:r>
              <a:rPr lang="ru-RU" sz="2800" i="1" dirty="0" err="1" smtClean="0">
                <a:solidFill>
                  <a:srgbClr val="FF0000"/>
                </a:solidFill>
              </a:rPr>
              <a:t>щик</a:t>
            </a:r>
            <a:r>
              <a:rPr lang="ru-RU" sz="2800" i="1" dirty="0" smtClean="0">
                <a:solidFill>
                  <a:srgbClr val="FF0000"/>
                </a:solidFill>
              </a:rPr>
              <a:t>]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buNone/>
            </a:pPr>
            <a:r>
              <a:rPr lang="ru-RU" sz="2800" dirty="0" smtClean="0"/>
              <a:t>разнос</a:t>
            </a:r>
            <a:r>
              <a:rPr lang="ru-RU" sz="2800" dirty="0" smtClean="0">
                <a:solidFill>
                  <a:srgbClr val="FF0000"/>
                </a:solidFill>
              </a:rPr>
              <a:t>чик        </a:t>
            </a:r>
            <a:r>
              <a:rPr lang="ru-RU" sz="2800" i="1" dirty="0" smtClean="0">
                <a:solidFill>
                  <a:srgbClr val="FF0000"/>
                </a:solidFill>
              </a:rPr>
              <a:t>[</a:t>
            </a:r>
            <a:r>
              <a:rPr lang="ru-RU" sz="2800" i="1" dirty="0" err="1" smtClean="0">
                <a:solidFill>
                  <a:srgbClr val="FF0000"/>
                </a:solidFill>
              </a:rPr>
              <a:t>щик</a:t>
            </a:r>
            <a:r>
              <a:rPr lang="ru-RU" sz="2800" i="1" dirty="0" smtClean="0">
                <a:solidFill>
                  <a:srgbClr val="FF0000"/>
                </a:solidFill>
              </a:rPr>
              <a:t>]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buNone/>
            </a:pPr>
            <a:r>
              <a:rPr lang="ru-RU" sz="2800" dirty="0" smtClean="0"/>
              <a:t>свар</a:t>
            </a:r>
            <a:r>
              <a:rPr lang="ru-RU" sz="2800" dirty="0" smtClean="0">
                <a:solidFill>
                  <a:srgbClr val="FF0000"/>
                </a:solidFill>
              </a:rPr>
              <a:t>щик           </a:t>
            </a:r>
            <a:r>
              <a:rPr lang="ru-RU" sz="2800" i="1" dirty="0" smtClean="0">
                <a:solidFill>
                  <a:srgbClr val="FF0000"/>
                </a:solidFill>
              </a:rPr>
              <a:t>[</a:t>
            </a:r>
            <a:r>
              <a:rPr lang="ru-RU" sz="2800" i="1" dirty="0" err="1" smtClean="0">
                <a:solidFill>
                  <a:srgbClr val="FF0000"/>
                </a:solidFill>
              </a:rPr>
              <a:t>щик</a:t>
            </a:r>
            <a:r>
              <a:rPr lang="ru-RU" sz="2800" i="1" dirty="0" smtClean="0">
                <a:solidFill>
                  <a:srgbClr val="FF0000"/>
                </a:solidFill>
              </a:rPr>
              <a:t>]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buNone/>
            </a:pP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Прочитайте слова. Какое условие является основным при выборе суффикса -</a:t>
            </a:r>
            <a:r>
              <a:rPr lang="ru-RU" sz="2800" b="1" i="1" dirty="0" smtClean="0">
                <a:solidFill>
                  <a:schemeClr val="tx1"/>
                </a:solidFill>
              </a:rPr>
              <a:t>чик</a:t>
            </a:r>
            <a:r>
              <a:rPr lang="ru-RU" sz="2800" b="1" dirty="0" smtClean="0">
                <a:solidFill>
                  <a:schemeClr val="tx1"/>
                </a:solidFill>
              </a:rPr>
              <a:t>-?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71604" y="1920085"/>
            <a:ext cx="5072098" cy="4434840"/>
          </a:xfrm>
        </p:spPr>
        <p:txBody>
          <a:bodyPr/>
          <a:lstStyle/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докла</a:t>
            </a:r>
            <a:r>
              <a:rPr lang="ru-RU" sz="2800" b="1" dirty="0" smtClean="0">
                <a:solidFill>
                  <a:srgbClr val="FF0000"/>
                </a:solidFill>
              </a:rPr>
              <a:t>д</a:t>
            </a:r>
            <a:r>
              <a:rPr lang="ru-RU" sz="2800" dirty="0" smtClean="0">
                <a:solidFill>
                  <a:srgbClr val="0070C0"/>
                </a:solidFill>
              </a:rPr>
              <a:t>чик</a:t>
            </a:r>
            <a:r>
              <a:rPr lang="ru-RU" sz="2800" dirty="0" smtClean="0">
                <a:solidFill>
                  <a:srgbClr val="00B050"/>
                </a:solidFill>
              </a:rPr>
              <a:t> </a:t>
            </a:r>
            <a:r>
              <a:rPr lang="ru-RU" sz="2800" dirty="0" smtClean="0">
                <a:solidFill>
                  <a:srgbClr val="0070C0"/>
                </a:solidFill>
              </a:rPr>
              <a:t>      </a:t>
            </a:r>
            <a:r>
              <a:rPr lang="ru-RU" sz="2800" dirty="0" smtClean="0"/>
              <a:t>перепи</a:t>
            </a:r>
            <a:r>
              <a:rPr lang="ru-RU" sz="2800" b="1" dirty="0" smtClean="0">
                <a:solidFill>
                  <a:srgbClr val="FF0000"/>
                </a:solidFill>
              </a:rPr>
              <a:t>с</a:t>
            </a:r>
            <a:r>
              <a:rPr lang="ru-RU" sz="2800" dirty="0" smtClean="0">
                <a:solidFill>
                  <a:srgbClr val="0070C0"/>
                </a:solidFill>
              </a:rPr>
              <a:t>чик </a:t>
            </a:r>
          </a:p>
          <a:p>
            <a:pPr>
              <a:buNone/>
            </a:pPr>
            <a:r>
              <a:rPr lang="ru-RU" sz="2800" dirty="0" smtClean="0"/>
              <a:t>сове</a:t>
            </a:r>
            <a:r>
              <a:rPr lang="ru-RU" sz="2800" b="1" dirty="0" smtClean="0">
                <a:solidFill>
                  <a:srgbClr val="FF0000"/>
                </a:solidFill>
              </a:rPr>
              <a:t>т</a:t>
            </a:r>
            <a:r>
              <a:rPr lang="ru-RU" sz="2800" dirty="0" smtClean="0">
                <a:solidFill>
                  <a:srgbClr val="0070C0"/>
                </a:solidFill>
              </a:rPr>
              <a:t>чик         </a:t>
            </a:r>
            <a:r>
              <a:rPr lang="ru-RU" sz="2800" dirty="0" smtClean="0"/>
              <a:t>зака</a:t>
            </a:r>
            <a:r>
              <a:rPr lang="ru-RU" sz="2800" b="1" dirty="0" smtClean="0">
                <a:solidFill>
                  <a:srgbClr val="FF0000"/>
                </a:solidFill>
              </a:rPr>
              <a:t>з</a:t>
            </a:r>
            <a:r>
              <a:rPr lang="ru-RU" sz="2800" dirty="0" smtClean="0">
                <a:solidFill>
                  <a:srgbClr val="0070C0"/>
                </a:solidFill>
              </a:rPr>
              <a:t>чик </a:t>
            </a:r>
          </a:p>
          <a:p>
            <a:pPr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         </a:t>
            </a:r>
            <a:r>
              <a:rPr lang="ru-RU" sz="2800" dirty="0" smtClean="0"/>
              <a:t>перебе</a:t>
            </a:r>
            <a:r>
              <a:rPr lang="ru-RU" sz="2800" b="1" dirty="0" smtClean="0">
                <a:solidFill>
                  <a:srgbClr val="FF0000"/>
                </a:solidFill>
              </a:rPr>
              <a:t>ж</a:t>
            </a:r>
            <a:r>
              <a:rPr lang="ru-RU" sz="2800" dirty="0" smtClean="0">
                <a:solidFill>
                  <a:srgbClr val="0070C0"/>
                </a:solidFill>
              </a:rPr>
              <a:t>чик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00760" y="1920085"/>
            <a:ext cx="3143240" cy="4434840"/>
          </a:xfrm>
        </p:spPr>
        <p:txBody>
          <a:bodyPr/>
          <a:lstStyle/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78595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tx1"/>
                </a:solidFill>
              </a:rPr>
              <a:t>Даны пары слов. Сравните эти слова: один и тот же суффикс или разные суффиксы имеются в этих парах существительных?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110046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сарай</a:t>
            </a:r>
            <a:r>
              <a:rPr lang="ru-RU" sz="2800" dirty="0" smtClean="0">
                <a:solidFill>
                  <a:srgbClr val="FF0000"/>
                </a:solidFill>
              </a:rPr>
              <a:t>чик</a:t>
            </a:r>
            <a:r>
              <a:rPr lang="ru-RU" sz="2800" dirty="0" smtClean="0"/>
              <a:t> – груз</a:t>
            </a:r>
            <a:r>
              <a:rPr lang="ru-RU" sz="2800" dirty="0" smtClean="0">
                <a:solidFill>
                  <a:srgbClr val="FF0000"/>
                </a:solidFill>
              </a:rPr>
              <a:t>чик</a:t>
            </a:r>
          </a:p>
          <a:p>
            <a:pPr algn="ctr">
              <a:buNone/>
            </a:pPr>
            <a:r>
              <a:rPr lang="ru-RU" sz="2800" dirty="0" smtClean="0"/>
              <a:t>магазин</a:t>
            </a:r>
            <a:r>
              <a:rPr lang="ru-RU" sz="2800" dirty="0" smtClean="0">
                <a:solidFill>
                  <a:srgbClr val="FF0000"/>
                </a:solidFill>
              </a:rPr>
              <a:t>чик</a:t>
            </a:r>
            <a:r>
              <a:rPr lang="ru-RU" sz="2800" dirty="0" smtClean="0"/>
              <a:t>- лет</a:t>
            </a:r>
            <a:r>
              <a:rPr lang="ru-RU" sz="2800" dirty="0" smtClean="0">
                <a:solidFill>
                  <a:srgbClr val="FF0000"/>
                </a:solidFill>
              </a:rPr>
              <a:t>чик</a:t>
            </a:r>
          </a:p>
          <a:p>
            <a:pPr algn="ctr">
              <a:buNone/>
            </a:pPr>
            <a:r>
              <a:rPr lang="ru-RU" sz="2800" dirty="0" smtClean="0"/>
              <a:t>стуль</a:t>
            </a:r>
            <a:r>
              <a:rPr lang="ru-RU" sz="2800" dirty="0" smtClean="0">
                <a:solidFill>
                  <a:srgbClr val="FF0000"/>
                </a:solidFill>
              </a:rPr>
              <a:t>чик</a:t>
            </a:r>
            <a:r>
              <a:rPr lang="ru-RU" sz="2800" dirty="0" smtClean="0"/>
              <a:t> – объезд</a:t>
            </a:r>
            <a:r>
              <a:rPr lang="ru-RU" sz="2800" dirty="0" smtClean="0">
                <a:solidFill>
                  <a:srgbClr val="FF0000"/>
                </a:solidFill>
              </a:rPr>
              <a:t>чик</a:t>
            </a:r>
          </a:p>
          <a:p>
            <a:pPr algn="ctr">
              <a:buNone/>
            </a:pPr>
            <a:r>
              <a:rPr lang="ru-RU" sz="2800" dirty="0" smtClean="0"/>
              <a:t>карман</a:t>
            </a:r>
            <a:r>
              <a:rPr lang="ru-RU" sz="2800" dirty="0" smtClean="0">
                <a:solidFill>
                  <a:srgbClr val="FF0000"/>
                </a:solidFill>
              </a:rPr>
              <a:t>чик</a:t>
            </a:r>
            <a:r>
              <a:rPr lang="ru-RU" sz="2800" dirty="0" smtClean="0"/>
              <a:t> – подпис</a:t>
            </a:r>
            <a:r>
              <a:rPr lang="ru-RU" sz="2800" dirty="0" smtClean="0">
                <a:solidFill>
                  <a:srgbClr val="FF0000"/>
                </a:solidFill>
              </a:rPr>
              <a:t>чик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6500834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                                </a:t>
            </a:r>
            <a:br>
              <a:rPr lang="ru-RU" sz="2200" dirty="0" smtClean="0"/>
            </a:br>
            <a:r>
              <a:rPr lang="ru-RU" sz="2200" dirty="0" smtClean="0"/>
              <a:t>                                 </a:t>
            </a:r>
            <a:br>
              <a:rPr lang="ru-RU" sz="2200" dirty="0" smtClean="0"/>
            </a:br>
            <a:r>
              <a:rPr lang="ru-RU" sz="3100" dirty="0" smtClean="0"/>
              <a:t>                       1</a:t>
            </a:r>
            <a:r>
              <a:rPr lang="ru-RU" sz="3100" dirty="0" smtClean="0">
                <a:solidFill>
                  <a:schemeClr val="tx1"/>
                </a:solidFill>
              </a:rPr>
              <a:t>. Выдели суффикс</a:t>
            </a:r>
            <a:r>
              <a:rPr lang="ru-RU" sz="3100" i="1" dirty="0" smtClean="0">
                <a:solidFill>
                  <a:schemeClr val="tx1"/>
                </a:solidFill>
              </a:rPr>
              <a:t> ­чик </a:t>
            </a:r>
            <a:r>
              <a:rPr lang="ru-RU" sz="3100" dirty="0" smtClean="0">
                <a:solidFill>
                  <a:schemeClr val="tx1"/>
                </a:solidFill>
              </a:rPr>
              <a:t>(-</a:t>
            </a:r>
            <a:r>
              <a:rPr lang="ru-RU" sz="3100" i="1" dirty="0" err="1" smtClean="0">
                <a:solidFill>
                  <a:schemeClr val="tx1"/>
                </a:solidFill>
              </a:rPr>
              <a:t>щик</a:t>
            </a:r>
            <a:r>
              <a:rPr lang="ru-RU" sz="3100" dirty="0" smtClean="0">
                <a:solidFill>
                  <a:schemeClr val="tx1"/>
                </a:solidFill>
              </a:rPr>
              <a:t>).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		2. Определи его значение.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  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 лицо по профессии    </a:t>
            </a:r>
            <a:r>
              <a:rPr lang="ru-RU" sz="3100" dirty="0" err="1" smtClean="0">
                <a:solidFill>
                  <a:schemeClr val="tx1"/>
                </a:solidFill>
              </a:rPr>
              <a:t>уменьшительно­ласкательное</a:t>
            </a: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 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посмотри на конечную 			пиши </a:t>
            </a:r>
            <a:r>
              <a:rPr lang="ru-RU" sz="3100" i="1" dirty="0" smtClean="0">
                <a:solidFill>
                  <a:schemeClr val="tx1"/>
                </a:solidFill>
              </a:rPr>
              <a:t>­чик­</a:t>
            </a: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букву согласного основы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исходного слова 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(перед суффиксом)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 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	</a:t>
            </a:r>
            <a:r>
              <a:rPr lang="ru-RU" sz="3100" i="1" dirty="0" err="1" smtClean="0">
                <a:solidFill>
                  <a:schemeClr val="tx1"/>
                </a:solidFill>
              </a:rPr>
              <a:t>д</a:t>
            </a:r>
            <a:r>
              <a:rPr lang="ru-RU" sz="3100" i="1" dirty="0" smtClean="0">
                <a:solidFill>
                  <a:schemeClr val="tx1"/>
                </a:solidFill>
              </a:rPr>
              <a:t>, т, </a:t>
            </a:r>
            <a:r>
              <a:rPr lang="ru-RU" sz="3100" i="1" dirty="0" err="1" smtClean="0">
                <a:solidFill>
                  <a:schemeClr val="tx1"/>
                </a:solidFill>
              </a:rPr>
              <a:t>з</a:t>
            </a:r>
            <a:r>
              <a:rPr lang="ru-RU" sz="3100" i="1" dirty="0" smtClean="0">
                <a:solidFill>
                  <a:schemeClr val="tx1"/>
                </a:solidFill>
              </a:rPr>
              <a:t>, с, ж</a:t>
            </a:r>
            <a:r>
              <a:rPr lang="ru-RU" sz="3100" dirty="0" smtClean="0">
                <a:solidFill>
                  <a:schemeClr val="tx1"/>
                </a:solidFill>
              </a:rPr>
              <a:t>			другие буквы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 </a:t>
            </a:r>
            <a:br>
              <a:rPr lang="ru-RU" sz="3100" dirty="0" smtClean="0">
                <a:solidFill>
                  <a:schemeClr val="tx1"/>
                </a:solidFill>
              </a:rPr>
            </a:br>
            <a:r>
              <a:rPr lang="ru-RU" sz="3100" dirty="0" smtClean="0">
                <a:solidFill>
                  <a:schemeClr val="tx1"/>
                </a:solidFill>
              </a:rPr>
              <a:t>	пиши</a:t>
            </a:r>
            <a:r>
              <a:rPr lang="ru-RU" sz="3100" i="1" dirty="0" smtClean="0">
                <a:solidFill>
                  <a:schemeClr val="tx1"/>
                </a:solidFill>
              </a:rPr>
              <a:t> ­чик­</a:t>
            </a:r>
            <a:r>
              <a:rPr lang="ru-RU" sz="3100" dirty="0" smtClean="0">
                <a:solidFill>
                  <a:schemeClr val="tx1"/>
                </a:solidFill>
              </a:rPr>
              <a:t>			пиши </a:t>
            </a:r>
            <a:r>
              <a:rPr lang="ru-RU" sz="3100" i="1" dirty="0" smtClean="0">
                <a:solidFill>
                  <a:schemeClr val="tx1"/>
                </a:solidFill>
              </a:rPr>
              <a:t>­</a:t>
            </a:r>
            <a:r>
              <a:rPr lang="ru-RU" sz="3100" i="1" dirty="0" err="1" smtClean="0">
                <a:solidFill>
                  <a:schemeClr val="tx1"/>
                </a:solidFill>
              </a:rPr>
              <a:t>щик</a:t>
            </a:r>
            <a:r>
              <a:rPr lang="ru-RU" sz="3100" i="1" dirty="0" smtClean="0">
                <a:solidFill>
                  <a:schemeClr val="tx1"/>
                </a:solidFill>
              </a:rPr>
              <a:t>­</a:t>
            </a:r>
            <a:r>
              <a:rPr lang="ru-RU" sz="3100" dirty="0" smtClean="0">
                <a:solidFill>
                  <a:schemeClr val="tx1"/>
                </a:solidFill>
              </a:rPr>
              <a:t/>
            </a:r>
            <a:br>
              <a:rPr lang="ru-RU" sz="3100" dirty="0" smtClean="0">
                <a:solidFill>
                  <a:schemeClr val="tx1"/>
                </a:solidFill>
              </a:rPr>
            </a:br>
            <a:endParaRPr lang="ru-RU" sz="3100" dirty="0">
              <a:solidFill>
                <a:schemeClr val="tx1"/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10800000" flipV="1">
            <a:off x="2786050" y="1357298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3500430" y="1357298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6215074" y="250030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1714480" y="250030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1714480" y="464344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1714480" y="550070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143240" y="5072074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5393537" y="546498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382</TotalTime>
  <Words>226</Words>
  <Application>Microsoft Office PowerPoint</Application>
  <PresentationFormat>Экран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  Урок русского языка 6 класс</vt:lpstr>
      <vt:lpstr> Послушайте стихотворение. О чем в нем говорится?  Познакомьтесь, это НЕ! Хитра, умна, ловка вполне. Тут может быть она частицей  (не правда, а ложь), А там - в приставку превратиться (неправда),  А может к слову прицепиться и навсегда с ним породниться (негодование)!             </vt:lpstr>
      <vt:lpstr>Запишите и объясните правописание НЕ с именами существительными:   (Не)печь кормит, а руки.  Видно (не)ряху по грязной рубахе. Говорить (не)правду некрасиво. Это (не)галка, (не)сорока, (не)ворона.   </vt:lpstr>
      <vt:lpstr>От данных слов образуйте названия лиц по профессии</vt:lpstr>
      <vt:lpstr>Какое значение имеет выделенный суффикс</vt:lpstr>
      <vt:lpstr>Произнесите концовки слов. Сравните с написанием </vt:lpstr>
      <vt:lpstr>Прочитайте слова. Какое условие является основным при выборе суффикса -чик-? </vt:lpstr>
      <vt:lpstr>Даны пары слов. Сравните эти слова: один и тот же суффикс или разные суффиксы имеются в этих парах существительных?  </vt:lpstr>
      <vt:lpstr>                                                                                             1. Выдели суффикс ­чик (-щик).   2. Определи его значение.     лицо по профессии    уменьшительно­ласкательное   посмотри на конечную    пиши ­чик­ букву согласного основы исходного слова  (перед суффиксом)    д, т, з, с, ж   другие буквы    пиши ­чик­   пиши ­щик­ </vt:lpstr>
      <vt:lpstr>Распределите в 3 колонки слова в зависимости от значения: сборщик, заказчик, диванчик, выдумщик, сварщик, советчик, стаканчик, попутчик, зачинщик, лимончик.  </vt:lpstr>
      <vt:lpstr>Слайд 11</vt:lpstr>
      <vt:lpstr>Закончи предложение: </vt:lpstr>
      <vt:lpstr>                              Домашнее задание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Найти сходство и отличие</dc:title>
  <dc:creator>user</dc:creator>
  <cp:lastModifiedBy>oops1</cp:lastModifiedBy>
  <cp:revision>54</cp:revision>
  <dcterms:created xsi:type="dcterms:W3CDTF">2013-10-12T17:24:54Z</dcterms:created>
  <dcterms:modified xsi:type="dcterms:W3CDTF">2014-12-03T11:53:35Z</dcterms:modified>
</cp:coreProperties>
</file>