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0" r:id="rId4"/>
    <p:sldId id="258" r:id="rId5"/>
    <p:sldId id="262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4 класс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Оценка "2"</c:v>
                </c:pt>
                <c:pt idx="1">
                  <c:v>Оценка "3"</c:v>
                </c:pt>
                <c:pt idx="2">
                  <c:v>Оценка "4"</c:v>
                </c:pt>
                <c:pt idx="3">
                  <c:v>Оценка "5"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24</c:v>
                </c:pt>
                <c:pt idx="2">
                  <c:v>23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 класс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Оценка "2"</c:v>
                </c:pt>
                <c:pt idx="1">
                  <c:v>Оценка "3"</c:v>
                </c:pt>
                <c:pt idx="2">
                  <c:v>Оценка "4"</c:v>
                </c:pt>
                <c:pt idx="3">
                  <c:v>Оценка "5"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</c:v>
                </c:pt>
                <c:pt idx="1">
                  <c:v>20</c:v>
                </c:pt>
                <c:pt idx="2">
                  <c:v>15</c:v>
                </c:pt>
                <c:pt idx="3">
                  <c:v>4</c:v>
                </c:pt>
              </c:numCache>
            </c:numRef>
          </c:val>
        </c:ser>
        <c:shape val="box"/>
        <c:axId val="73449472"/>
        <c:axId val="73451008"/>
        <c:axId val="0"/>
      </c:bar3DChart>
      <c:catAx>
        <c:axId val="73449472"/>
        <c:scaling>
          <c:orientation val="minMax"/>
        </c:scaling>
        <c:axPos val="b"/>
        <c:tickLblPos val="nextTo"/>
        <c:crossAx val="73451008"/>
        <c:crosses val="autoZero"/>
        <c:auto val="1"/>
        <c:lblAlgn val="ctr"/>
        <c:lblOffset val="100"/>
      </c:catAx>
      <c:valAx>
        <c:axId val="73451008"/>
        <c:scaling>
          <c:orientation val="minMax"/>
        </c:scaling>
        <c:axPos val="l"/>
        <c:majorGridlines/>
        <c:numFmt formatCode="General" sourceLinked="1"/>
        <c:tickLblPos val="nextTo"/>
        <c:crossAx val="734494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4 класс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Оценка "2"</c:v>
                </c:pt>
                <c:pt idx="1">
                  <c:v>Оценка "3"</c:v>
                </c:pt>
                <c:pt idx="2">
                  <c:v>Оценка "4"</c:v>
                </c:pt>
                <c:pt idx="3">
                  <c:v>Оценка "5"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24</c:v>
                </c:pt>
                <c:pt idx="2">
                  <c:v>23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 класс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Оценка "2"</c:v>
                </c:pt>
                <c:pt idx="1">
                  <c:v>Оценка "3"</c:v>
                </c:pt>
                <c:pt idx="2">
                  <c:v>Оценка "4"</c:v>
                </c:pt>
                <c:pt idx="3">
                  <c:v>Оценка "5"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12</c:v>
                </c:pt>
                <c:pt idx="2">
                  <c:v>22</c:v>
                </c:pt>
                <c:pt idx="3">
                  <c:v>5</c:v>
                </c:pt>
              </c:numCache>
            </c:numRef>
          </c:val>
        </c:ser>
        <c:shape val="box"/>
        <c:axId val="76663808"/>
        <c:axId val="82793216"/>
        <c:axId val="0"/>
      </c:bar3DChart>
      <c:catAx>
        <c:axId val="76663808"/>
        <c:scaling>
          <c:orientation val="minMax"/>
        </c:scaling>
        <c:axPos val="b"/>
        <c:tickLblPos val="nextTo"/>
        <c:crossAx val="82793216"/>
        <c:crosses val="autoZero"/>
        <c:auto val="1"/>
        <c:lblAlgn val="ctr"/>
        <c:lblOffset val="100"/>
      </c:catAx>
      <c:valAx>
        <c:axId val="82793216"/>
        <c:scaling>
          <c:orientation val="minMax"/>
        </c:scaling>
        <c:axPos val="l"/>
        <c:majorGridlines/>
        <c:numFmt formatCode="General" sourceLinked="1"/>
        <c:tickLblPos val="nextTo"/>
        <c:crossAx val="766638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0.68375</cdr:x>
      <cdr:y>0.02223</cdr:y>
    </cdr:from>
    <cdr:to>
      <cdr:x>0.97933</cdr:x>
      <cdr:y>0.29163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626968" y="100608"/>
          <a:ext cx="2432515" cy="121930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0.70125</cdr:x>
      <cdr:y>0</cdr:y>
    </cdr:from>
    <cdr:to>
      <cdr:x>0.99683</cdr:x>
      <cdr:y>0.2694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770984" y="-43408"/>
          <a:ext cx="2432515" cy="1219306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BE14-D452-470A-A814-3B1549534E32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5E0CA-5FA4-44C8-A9EF-57564A15C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C057-B75A-4F4C-BEEB-7199405FF67F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D9FF2-DB90-4893-A426-41D893DF58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4320E-B4FD-4A3B-9F78-45865643C369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E3629-2A48-47D7-9B1E-707737AFE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509C0-27FA-4D2C-BF44-A078A0DF6052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D49BB-32D6-48ED-B18F-A2E634D473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8579D-45E0-47D5-B523-E75CCAE0C5DB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D5B23-0494-4C50-B383-87758FFA6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9C41-D682-4B25-8A75-437ADA013106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A7E92-A3B0-41BD-9701-7D4FA5C89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FBD7E-F01A-431E-8359-F5FEB00C70AD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2A4EF-40B5-4797-9344-C102EAA879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93C21-35AF-4CFC-9716-B99BC83A10D1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00283-0BAD-4CE4-89E6-919D094C61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1665D-A56B-44D2-9931-BE0DBAAA62F4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55528-2A4E-4512-B7C7-0DD2528C1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A2E21-86B7-4097-8CD2-F9B39F56481C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5863-2AFA-4E79-BABE-0BFD50F1A8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CAF54-7E27-44D8-B14A-589E135C7299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89317-7735-4058-847B-24057E3CAB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D96645-64AA-4043-8A83-96CA3B83BDB4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9286F4-3C07-4FF2-84A0-F3C9A60C7F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8002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Преемственность в обучении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начальной школы и среднего звена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0000"/>
                </a:solidFill>
                <a:latin typeface="Times New Roman" pitchFamily="16" charset="0"/>
              </a:rPr>
              <a:t>РЕКОМЕНДАЦИИ УЧИТЕЛЮ, РАБОТАЮЩЕМУ С ПЯТИКЛАССНИКАМИ</a:t>
            </a:r>
            <a:r>
              <a:rPr lang="ru-RU" b="1" dirty="0" smtClean="0">
                <a:solidFill>
                  <a:srgbClr val="000000"/>
                </a:solidFill>
                <a:latin typeface="Times New Roman" pitchFamily="16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latin typeface="Times New Roman" pitchFamily="16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365125" indent="-255588">
              <a:spcBef>
                <a:spcPts val="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Уделять особое внимание организации учебного процесса школьника:</a:t>
            </a:r>
          </a:p>
          <a:p>
            <a:pPr marL="365125" indent="-255588">
              <a:spcBef>
                <a:spcPts val="400"/>
              </a:spcBef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   готовность к уроку (наличие необходимых учебно-письменных принадлежностей, порядок на парте);правильность оформления тетради, различных видов работ; требования к ведению дневника. </a:t>
            </a:r>
          </a:p>
          <a:p>
            <a:pPr marL="365125" indent="-255588">
              <a:spcBef>
                <a:spcPts val="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Помните правило: домашняя работа должна приносить чувство удовлетворения ученику,       стимулировать успех. Не перегружайте детей заданиями, дифференцируйте их.</a:t>
            </a:r>
          </a:p>
          <a:p>
            <a:endParaRPr lang="ru-RU" dirty="0"/>
          </a:p>
        </p:txBody>
      </p:sp>
      <p:pic>
        <p:nvPicPr>
          <p:cNvPr id="10" name="Picture 2" descr="C:\Users\Admin\Desktop\0_62131_ea3ffdb3_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085184"/>
            <a:ext cx="638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92075" indent="266700">
              <a:spcBef>
                <a:spcPts val="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Учитель-предметник должен помнить, что урок в 5-м классе должен быть с частой сменой видов деятельности, включая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динамическую паузу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.</a:t>
            </a:r>
            <a:endParaRPr lang="ru-RU" sz="2800" dirty="0" smtClean="0">
              <a:solidFill>
                <a:srgbClr val="000000"/>
              </a:solidFill>
              <a:latin typeface="Times New Roman" pitchFamily="16" charset="0"/>
            </a:endParaRPr>
          </a:p>
          <a:p>
            <a:pPr marL="92075" indent="266700">
              <a:spcBef>
                <a:spcPts val="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Новые виды учебной деятельности должны сопровождаться четкими  инструкциями.</a:t>
            </a:r>
          </a:p>
          <a:p>
            <a:pPr marL="92075" indent="266700">
              <a:spcBef>
                <a:spcPts val="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Учащиеся должны знать свои права и обязанности, правила поведения в кабинетах, правила по технике безопасности, правила дежурных.</a:t>
            </a:r>
          </a:p>
          <a:p>
            <a:pPr marL="92075" indent="266700">
              <a:spcBef>
                <a:spcPts val="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Задача учителя - знать затруднения учащихся в усвоении учебного материала, </a:t>
            </a:r>
            <a:r>
              <a:rPr lang="ru-RU" sz="2800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своевременно прийти на помощь.</a:t>
            </a:r>
          </a:p>
          <a:p>
            <a:pPr marL="92075" indent="266700">
              <a:spcBef>
                <a:spcPts val="4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Не забывайте: «Ученик и учитель - союзники. Обучение должно быть бесконфликтным».</a:t>
            </a:r>
          </a:p>
          <a:p>
            <a:endParaRPr lang="ru-RU" dirty="0"/>
          </a:p>
        </p:txBody>
      </p:sp>
      <p:pic>
        <p:nvPicPr>
          <p:cNvPr id="8" name="Picture 3" descr="C:\Users\Admin\Desktop\0_62133_60824405_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5157192"/>
            <a:ext cx="1025649" cy="1192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Учить и воспитывать - значит возвышать ум и характер, значит вести к вершинам...»                              </a:t>
            </a:r>
          </a:p>
          <a:p>
            <a:pPr algn="r"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Андре Моруа 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509120"/>
            <a:ext cx="2000250" cy="2000250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Проблема преемственности обучения в   школе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Формулировка проблемы: снижение успеваемости при переходе из начальной школы в среднее звено у значительной части учащихся  вследствие рассогласованности образовательного процесса в начальной и средней школе на организационном, содержательном и методическом уровнях.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/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Причины проблем преемственности обучения                                                                         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6612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сменой социальной обстановки;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изменением роли учащегося;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 увеличением учебной нагрузки;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 изменением режима дня;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 разностью систем и форм обучения;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различием требований со стороны учителей-предметников;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 изменением стиля общения учителей с детьми</a:t>
            </a:r>
            <a:r>
              <a:rPr lang="ru-RU" sz="2800" dirty="0" smtClean="0">
                <a:solidFill>
                  <a:srgbClr val="000000"/>
                </a:solidFill>
                <a:latin typeface="Lucida Sans Unicode" charset="0"/>
              </a:rPr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/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Причины возникновения рассматриваемой проблемы: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000000"/>
                </a:solidFill>
                <a:latin typeface="Times New Roman" pitchFamily="16" charset="0"/>
              </a:rPr>
              <a:t>нестыковкой программ начальной и основной школы;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недостаточное изучение данных о выпускниках начальной школы, их возможностях и реальных учебных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результатах;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неспособность учеников справиться с возросшим объёмом домашних заданий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Формулировка цели и способы её достижения.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Добиться сохранения качественного уровня выполнения образовательных стандартов выпускниками начальных классов в средней школе за счёт введения активных методов обучения в начальной школе и использования различных педагогических технологий в средней школе за счёт расширения образовательного пространства и систематического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взаимопосещения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уроков в начальной школе и в 5-х классах средней школы учителями 4-х классов и учителями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предметниками 5-х классов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Способы достижения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Совместная методическая работа учителей начальной школы и учителей – предметников.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Работа с детьми ( учитель, психолог ).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Работа с родителями ( учитель, психолог, социальный педагог ) включая: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образовательные программы;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организация учебного процесса;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-единые требования к учащимся;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-структура уроков.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Сравнительный уровень годовых отметок 4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и входной контрольной работе в 5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по математике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Качество знаний по математике в 4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и в  5кл. за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ч.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67</Template>
  <TotalTime>148</TotalTime>
  <Words>438</Words>
  <Application>Microsoft Office PowerPoint</Application>
  <PresentationFormat>Экран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67</vt:lpstr>
      <vt:lpstr>Преемственность в обучении начальной школы и среднего звена </vt:lpstr>
      <vt:lpstr>Слайд 2</vt:lpstr>
      <vt:lpstr>Проблема преемственности обучения в   школе</vt:lpstr>
      <vt:lpstr>Причины проблем преемственности обучения                                                                           </vt:lpstr>
      <vt:lpstr>Причины возникновения рассматриваемой проблемы: </vt:lpstr>
      <vt:lpstr> Формулировка цели и способы её достижения. </vt:lpstr>
      <vt:lpstr>Способы достижения </vt:lpstr>
      <vt:lpstr>Сравнительный уровень годовых отметок 4 кл. и входной контрольной работе в 5 кл. по математике </vt:lpstr>
      <vt:lpstr>Качество знаний по математике в 4 кл. и в  5кл. за I ч. </vt:lpstr>
      <vt:lpstr>РЕКОМЕНДАЦИИ УЧИТЕЛЮ, РАБОТАЮЩЕМУ С ПЯТИКЛАССНИКАМИ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Преемственность в обучении начальной школы и среднего звена</dc:title>
  <dc:creator>Admin</dc:creator>
  <cp:lastModifiedBy>Admin</cp:lastModifiedBy>
  <cp:revision>17</cp:revision>
  <dcterms:created xsi:type="dcterms:W3CDTF">2014-11-14T18:30:59Z</dcterms:created>
  <dcterms:modified xsi:type="dcterms:W3CDTF">2014-11-14T21:08:23Z</dcterms:modified>
</cp:coreProperties>
</file>