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70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C6DFF-2CC0-4F06-BA16-50D8D3F769B8}" type="datetimeFigureOut">
              <a:rPr lang="ru-RU" smtClean="0"/>
              <a:pPr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8FB46-AFBA-4F11-A99D-F1E5822C84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Учимся писать реферат.</a:t>
            </a:r>
            <a:endParaRPr lang="ru-RU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Стандартные обороты речи для реферирования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6934200" cy="494347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 startAt="4"/>
            </a:pPr>
            <a:r>
              <a:rPr lang="ru-RU" sz="3600" dirty="0"/>
              <a:t>В работе…также дается (обосновывается, излагается) такая-то теория…сущность…</a:t>
            </a:r>
          </a:p>
          <a:p>
            <a:pPr marL="533400" indent="-533400">
              <a:buFont typeface="Wingdings" pitchFamily="2" charset="2"/>
              <a:buAutoNum type="arabicPeriod" startAt="4"/>
            </a:pPr>
            <a:r>
              <a:rPr lang="ru-RU" sz="3600" dirty="0"/>
              <a:t>Речь также идет о… , говорится о возможности…</a:t>
            </a:r>
          </a:p>
        </p:txBody>
      </p:sp>
      <p:pic>
        <p:nvPicPr>
          <p:cNvPr id="144388" name="Picture 4" descr="people clip 584.jpg"/>
          <p:cNvPicPr>
            <a:picLocks noChangeAspect="1" noChangeArrowheads="1"/>
          </p:cNvPicPr>
          <p:nvPr/>
        </p:nvPicPr>
        <p:blipFill>
          <a:blip r:embed="rId2" cstate="print"/>
          <a:srcRect l="19402" r="22392" b="2617"/>
          <a:stretch>
            <a:fillRect/>
          </a:stretch>
        </p:blipFill>
        <p:spPr bwMode="auto">
          <a:xfrm>
            <a:off x="381000" y="2743200"/>
            <a:ext cx="1414463" cy="3581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Стандартные обороты речи для реферирования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4347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ru-RU"/>
              <a:t>Автор (авторы) анализируют проблему с точки зрения…, дают общую характеристику…, раскрывает собственное понимание (чего), отмечает…, считает…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ru-RU"/>
              <a:t>Как отмечает автор…, по мнению автора…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ru-RU"/>
              <a:t>Подробно излагается проблема…, исследуются формы и методы (чего)…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Стандартные обороты речи для реферирования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4347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 startAt="9"/>
            </a:pPr>
            <a:r>
              <a:rPr lang="ru-RU" sz="3200"/>
              <a:t>Особое внимание обращается (уделяется)…важное значение для автора имеет…поднимается вопрос о…</a:t>
            </a:r>
          </a:p>
          <a:p>
            <a:pPr marL="533400" indent="-533400">
              <a:buFont typeface="Wingdings" pitchFamily="2" charset="2"/>
              <a:buAutoNum type="arabicPeriod" startAt="9"/>
            </a:pPr>
            <a:r>
              <a:rPr lang="ru-RU" sz="3200"/>
              <a:t> Подчеркивается исключительно  важное значение…</a:t>
            </a:r>
          </a:p>
          <a:p>
            <a:pPr marL="533400" indent="-533400">
              <a:buFont typeface="Wingdings" pitchFamily="2" charset="2"/>
              <a:buAutoNum type="arabicPeriod" startAt="9"/>
            </a:pPr>
            <a:r>
              <a:rPr lang="ru-RU" sz="3200"/>
              <a:t> Выявляются закономерности…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Стандартные обороты речи для реферирования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43475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 startAt="12"/>
            </a:pPr>
            <a:r>
              <a:rPr lang="ru-RU" sz="3000"/>
              <a:t>Далее отмечается, что…</a:t>
            </a:r>
          </a:p>
          <a:p>
            <a:pPr marL="533400" indent="-533400">
              <a:buFont typeface="Wingdings" pitchFamily="2" charset="2"/>
              <a:buAutoNum type="arabicPeriod" startAt="12"/>
            </a:pPr>
            <a:r>
              <a:rPr lang="ru-RU" sz="3000"/>
              <a:t>В заключение автор говорит (пишет, развивает идею, в итоге делает вывод о …)</a:t>
            </a:r>
          </a:p>
          <a:p>
            <a:pPr marL="533400" indent="-533400">
              <a:buFont typeface="Wingdings" pitchFamily="2" charset="2"/>
              <a:buAutoNum type="arabicPeriod" startAt="12"/>
            </a:pPr>
            <a:r>
              <a:rPr lang="ru-RU" sz="3000"/>
              <a:t>Завершая свою работу, автор пишет: «…», приходит в выводу…</a:t>
            </a:r>
          </a:p>
          <a:p>
            <a:pPr marL="533400" indent="-533400">
              <a:buFont typeface="Wingdings" pitchFamily="2" charset="2"/>
              <a:buAutoNum type="arabicPeriod" startAt="12"/>
            </a:pPr>
            <a:r>
              <a:rPr lang="ru-RU" sz="3000"/>
              <a:t> Отдельно рассматриваются вопросы…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реферат.</a:t>
            </a:r>
          </a:p>
          <a:p>
            <a:r>
              <a:rPr lang="ru-RU" dirty="0" smtClean="0"/>
              <a:t>Срок выполнение: 2 недели.</a:t>
            </a:r>
          </a:p>
          <a:p>
            <a:r>
              <a:rPr lang="ru-RU" dirty="0" smtClean="0"/>
              <a:t>Объём: 10-15 страниц.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Определение реферата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371600"/>
            <a:ext cx="6157913" cy="45704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 b="1" dirty="0"/>
              <a:t>Реферат</a:t>
            </a:r>
            <a:r>
              <a:rPr lang="ru-RU" sz="3600" dirty="0"/>
              <a:t> – </a:t>
            </a:r>
            <a:r>
              <a:rPr lang="ru-RU" sz="3600" b="0" dirty="0"/>
              <a:t>это ж</a:t>
            </a:r>
            <a:r>
              <a:rPr lang="ru-RU" sz="3700" b="0" dirty="0"/>
              <a:t>анровая разновидность репродуктивной речи, основанная на сжатом проблемном пересказе научного, реже официально-делового и публицистического  первоисточника</a:t>
            </a:r>
            <a:endParaRPr lang="en-US" sz="3700" b="0" dirty="0"/>
          </a:p>
          <a:p>
            <a:pPr lvl="1">
              <a:lnSpc>
                <a:spcPct val="80000"/>
              </a:lnSpc>
            </a:pPr>
            <a:endParaRPr lang="en-US" sz="3700" dirty="0"/>
          </a:p>
        </p:txBody>
      </p:sp>
      <p:pic>
        <p:nvPicPr>
          <p:cNvPr id="66565" name="Picture 5" descr="people clip 235.jpg"/>
          <p:cNvPicPr>
            <a:picLocks noChangeAspect="1" noChangeArrowheads="1"/>
          </p:cNvPicPr>
          <p:nvPr/>
        </p:nvPicPr>
        <p:blipFill>
          <a:blip r:embed="rId2" cstate="print"/>
          <a:srcRect l="8612"/>
          <a:stretch>
            <a:fillRect/>
          </a:stretch>
        </p:blipFill>
        <p:spPr bwMode="auto">
          <a:xfrm>
            <a:off x="76200" y="3733800"/>
            <a:ext cx="2425700" cy="26527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 dirty="0"/>
              <a:t>Сфера использования</a:t>
            </a:r>
            <a:r>
              <a:rPr lang="ru-RU" sz="4000" dirty="0"/>
              <a:t>: </a:t>
            </a:r>
            <a:r>
              <a:rPr lang="ru-RU" sz="4000" b="0" dirty="0"/>
              <a:t>образование, просвещение</a:t>
            </a:r>
          </a:p>
          <a:p>
            <a:r>
              <a:rPr lang="ru-RU" sz="4000" b="1" dirty="0" smtClean="0"/>
              <a:t>Интенция (цель)</a:t>
            </a:r>
            <a:r>
              <a:rPr lang="ru-RU" sz="4000" dirty="0" smtClean="0"/>
              <a:t>: </a:t>
            </a:r>
            <a:r>
              <a:rPr lang="ru-RU" sz="4000" b="0" dirty="0"/>
              <a:t>воспроизвести проблематику и основное содержание</a:t>
            </a:r>
            <a:r>
              <a:rPr lang="ru-RU" sz="4000" dirty="0"/>
              <a:t> </a:t>
            </a:r>
            <a:r>
              <a:rPr lang="ru-RU" sz="4000" b="0" dirty="0"/>
              <a:t>первоисточника в сжатом изложении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8153400" cy="563563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3200" b="1" dirty="0"/>
              <a:t>Особенности реферата как жанра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  <p:bldP spid="1740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Особенности стиля реферата</a:t>
            </a:r>
            <a:endParaRPr lang="en-US" sz="2400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ltGray">
          <a:xfrm>
            <a:off x="381000" y="1295400"/>
            <a:ext cx="6324600" cy="4953000"/>
          </a:xfrm>
          <a:prstGeom prst="rightArrow">
            <a:avLst>
              <a:gd name="adj1" fmla="val 79306"/>
              <a:gd name="adj2" fmla="val 31627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blackWhite">
          <a:xfrm>
            <a:off x="304800" y="2590800"/>
            <a:ext cx="4267200" cy="609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лаконизм</a:t>
            </a: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blackWhite">
          <a:xfrm>
            <a:off x="304800" y="3352800"/>
            <a:ext cx="42672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обобщенностость, отвлеченность</a:t>
            </a:r>
            <a:r>
              <a:rPr lang="ru-RU" sz="1800"/>
              <a:t> </a:t>
            </a:r>
            <a:endParaRPr lang="en-US" sz="1800"/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blackWhite">
          <a:xfrm>
            <a:off x="304800" y="4191000"/>
            <a:ext cx="42672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логичность</a:t>
            </a: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6400800" y="3200400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ru-RU"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Научный стиль речи</a:t>
            </a: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12" name="AutoShape 8"/>
          <p:cNvSpPr>
            <a:spLocks noChangeArrowheads="1"/>
          </p:cNvSpPr>
          <p:nvPr/>
        </p:nvSpPr>
        <p:spPr bwMode="blackWhite">
          <a:xfrm>
            <a:off x="304800" y="4953000"/>
            <a:ext cx="4267200" cy="609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безличность</a:t>
            </a: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blackWhite">
          <a:xfrm>
            <a:off x="304800" y="1219200"/>
            <a:ext cx="4267200" cy="609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объективность</a:t>
            </a: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14" name="AutoShape 10"/>
          <p:cNvSpPr>
            <a:spLocks noChangeArrowheads="1"/>
          </p:cNvSpPr>
          <p:nvPr/>
        </p:nvSpPr>
        <p:spPr bwMode="blackWhite">
          <a:xfrm>
            <a:off x="304800" y="1905000"/>
            <a:ext cx="4267200" cy="609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однозначность</a:t>
            </a: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15" name="AutoShape 11"/>
          <p:cNvSpPr>
            <a:spLocks noChangeArrowheads="1"/>
          </p:cNvSpPr>
          <p:nvPr/>
        </p:nvSpPr>
        <p:spPr bwMode="blackWhite">
          <a:xfrm>
            <a:off x="304800" y="5715000"/>
            <a:ext cx="4267200" cy="609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терминология, абстрактная лексика</a:t>
            </a: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pPr algn="l"/>
            <a:r>
              <a:rPr lang="ru-RU" b="1" dirty="0" smtClean="0"/>
              <a:t>                      Реферат</a:t>
            </a:r>
            <a:br>
              <a:rPr lang="ru-RU" b="1" dirty="0" smtClean="0"/>
            </a:br>
            <a:r>
              <a:rPr lang="ru-RU" sz="3600" b="1" dirty="0" smtClean="0"/>
              <a:t>Продуктивные         Репродуктивные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реферат-обзор             реферат-конспект           реферат-доклад.          реферат-резюме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b="1" dirty="0" smtClean="0"/>
              <a:t>Структура реферата.</a:t>
            </a:r>
            <a:br>
              <a:rPr lang="ru-RU" b="1" dirty="0" smtClean="0"/>
            </a:br>
            <a:r>
              <a:rPr lang="ru-RU" b="1" dirty="0" smtClean="0"/>
              <a:t>Титульный </a:t>
            </a:r>
            <a:r>
              <a:rPr lang="ru-RU" b="1" dirty="0"/>
              <a:t>лист </a:t>
            </a:r>
            <a:r>
              <a:rPr lang="ru-RU" dirty="0"/>
              <a:t>(оформляется по требованиям учебного заведения);</a:t>
            </a:r>
            <a:br>
              <a:rPr lang="ru-RU" dirty="0"/>
            </a:br>
            <a:r>
              <a:rPr lang="ru-RU" b="1" dirty="0" smtClean="0"/>
              <a:t>Оглавление</a:t>
            </a:r>
            <a:r>
              <a:rPr lang="ru-RU" dirty="0" smtClean="0"/>
              <a:t> </a:t>
            </a:r>
            <a:r>
              <a:rPr lang="ru-RU" dirty="0"/>
              <a:t>(содержание) требует наличие номеров страниц на каждый раздел реферата;</a:t>
            </a:r>
            <a:br>
              <a:rPr lang="ru-RU" dirty="0"/>
            </a:br>
            <a:r>
              <a:rPr lang="ru-RU" b="1" dirty="0" smtClean="0"/>
              <a:t>Введение</a:t>
            </a:r>
            <a:r>
              <a:rPr lang="ru-RU" dirty="0"/>
              <a:t>;</a:t>
            </a:r>
            <a:br>
              <a:rPr lang="ru-RU" dirty="0"/>
            </a:br>
            <a:r>
              <a:rPr lang="ru-RU" b="1" dirty="0" smtClean="0"/>
              <a:t>Основная </a:t>
            </a:r>
            <a:r>
              <a:rPr lang="ru-RU" b="1" dirty="0"/>
              <a:t>часть</a:t>
            </a:r>
            <a:r>
              <a:rPr lang="ru-RU" dirty="0"/>
              <a:t>, состоящая из глав;</a:t>
            </a:r>
            <a:br>
              <a:rPr lang="ru-RU" dirty="0"/>
            </a:br>
            <a:r>
              <a:rPr lang="ru-RU" b="1" dirty="0" smtClean="0"/>
              <a:t>Заключение</a:t>
            </a:r>
            <a:r>
              <a:rPr lang="ru-RU" dirty="0"/>
              <a:t>;</a:t>
            </a:r>
            <a:br>
              <a:rPr lang="ru-RU" dirty="0"/>
            </a:br>
            <a:r>
              <a:rPr lang="ru-RU" b="1" dirty="0" smtClean="0"/>
              <a:t>Список</a:t>
            </a:r>
            <a:r>
              <a:rPr lang="ru-RU" dirty="0" smtClean="0"/>
              <a:t> </a:t>
            </a:r>
            <a:r>
              <a:rPr lang="ru-RU" dirty="0"/>
              <a:t>использованной литературы.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0035" y="214290"/>
            <a:ext cx="842968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Описание книг.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Автор(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). Заглавие. - Место издания: Издательство, год издания. - Страницы.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Пушкин А. С. Стихотворения.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Спб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.: Азбука, 1998. - 170 с.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Описание сборников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Заглавие. - Место издания: Издательство, год издания. - Страницы.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Литература: Справ.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- М.: Просвещение, 1996. - 600с.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Описание статей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Автор(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). Заглавие //Название журнала (газеты). - Год. - Номер. - Страницы статьи.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Уфимцева К. В стране русского языка // До 16 и старше. - 2001. - N° 1. - С. 5-8.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Autofit/>
          </a:bodyPr>
          <a:lstStyle/>
          <a:p>
            <a:pPr algn="l"/>
            <a:r>
              <a:rPr lang="ru-RU" sz="3200" b="1" dirty="0"/>
              <a:t>Этапы работы над рефератом: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1. Выбрать тему.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2. </a:t>
            </a:r>
            <a:r>
              <a:rPr lang="ru-RU" sz="3200" dirty="0" smtClean="0"/>
              <a:t>Определить проблему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r>
              <a:rPr lang="ru-RU" sz="3200" dirty="0"/>
              <a:t>3. Найти книги и статьи по выбранной </a:t>
            </a:r>
            <a:r>
              <a:rPr lang="ru-RU" sz="3200" dirty="0" smtClean="0"/>
              <a:t>теме, составить список.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4. Сделать выписки из книг и статей.</a:t>
            </a:r>
            <a:br>
              <a:rPr lang="ru-RU" sz="3200" dirty="0"/>
            </a:br>
            <a:r>
              <a:rPr lang="ru-RU" sz="3200" dirty="0"/>
              <a:t> 5. Составить план основной части реферата.</a:t>
            </a:r>
            <a:br>
              <a:rPr lang="ru-RU" sz="3200" dirty="0"/>
            </a:br>
            <a:r>
              <a:rPr lang="ru-RU" sz="3200" dirty="0"/>
              <a:t> 6. Написать черновой вариант каждой главы.</a:t>
            </a:r>
            <a:br>
              <a:rPr lang="ru-RU" sz="3200" dirty="0"/>
            </a:br>
            <a:r>
              <a:rPr lang="ru-RU" sz="3200" dirty="0"/>
              <a:t> 7. Показать черновик педагогу.</a:t>
            </a:r>
            <a:br>
              <a:rPr lang="ru-RU" sz="3200" dirty="0"/>
            </a:br>
            <a:r>
              <a:rPr lang="ru-RU" sz="3200" dirty="0"/>
              <a:t> 8. Написать реферат.</a:t>
            </a:r>
            <a:br>
              <a:rPr lang="ru-RU" sz="3200" dirty="0"/>
            </a:br>
            <a:r>
              <a:rPr lang="ru-RU" sz="3200" dirty="0"/>
              <a:t> 9. Составить сообщение на 5-7 минут, не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Стандартные обороты речи для реферирования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43475"/>
          </a:xfrm>
        </p:spPr>
        <p:txBody>
          <a:bodyPr/>
          <a:lstStyle/>
          <a:p>
            <a:pPr marL="533400" indent="-533400">
              <a:buNone/>
            </a:pPr>
            <a:r>
              <a:rPr lang="ru-RU" sz="3200" dirty="0" smtClean="0"/>
              <a:t>1. В </a:t>
            </a:r>
            <a:r>
              <a:rPr lang="ru-RU" sz="3200" dirty="0"/>
              <a:t>данной части монографии…излагаются (содержатся, рассматриваются, анализируются, исследуются, освещаются, разбираются, раскрываются…) такие–то проблемы…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384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Учимся писать реферат.</vt:lpstr>
      <vt:lpstr>Определение реферата</vt:lpstr>
      <vt:lpstr>Особенности реферата как жанра</vt:lpstr>
      <vt:lpstr>Особенности стиля реферата</vt:lpstr>
      <vt:lpstr>                      Реферат Продуктивные         Репродуктивные реферат-обзор             реферат-конспект           реферат-доклад.          реферат-резюме   </vt:lpstr>
      <vt:lpstr>Структура реферата. Титульный лист (оформляется по требованиям учебного заведения); Оглавление (содержание) требует наличие номеров страниц на каждый раздел реферата; Введение; Основная часть, состоящая из глав; Заключение; Список использованной литературы.  </vt:lpstr>
      <vt:lpstr>Описание книг.  Автор(ы). Заглавие. - Место издания: Издательство, год издания. - Страницы.  Пушкин А. С. Стихотворения. - Спб.: Азбука, 1998. - 170 с.  Описание сборников  Заглавие. - Место издания: Издательство, год издания. - Страницы.  Литература: Справ. шк. - М.: Просвещение, 1996. - 600с.  Описание статей  Автор(ы). Заглавие //Название журнала (газеты). - Год. - Номер. - Страницы статьи.  Уфимцева К. В стране русского языка // До 16 и старше. - 2001. - N° 1. - С. 5-8.</vt:lpstr>
      <vt:lpstr>Этапы работы над рефератом: 1. Выбрать тему.    2. Определить проблему  3. Найти книги и статьи по выбранной теме, составить список.   4. Сделать выписки из книг и статей.  5. Составить план основной части реферата.  6. Написать черновой вариант каждой главы.  7. Показать черновик педагогу.  8. Написать реферат.  9. Составить сообщение на 5-7 минут, не</vt:lpstr>
      <vt:lpstr>Стандартные обороты речи для реферирования</vt:lpstr>
      <vt:lpstr>Стандартные обороты речи для реферирования</vt:lpstr>
      <vt:lpstr>Стандартные обороты речи для реферирования</vt:lpstr>
      <vt:lpstr>Стандартные обороты речи для реферирования</vt:lpstr>
      <vt:lpstr>Стандартные обороты речи для реферирования</vt:lpstr>
      <vt:lpstr>Домашнее задание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писать реферат.</dc:title>
  <dc:creator>user</dc:creator>
  <cp:lastModifiedBy>user</cp:lastModifiedBy>
  <cp:revision>3</cp:revision>
  <dcterms:created xsi:type="dcterms:W3CDTF">2011-09-27T16:06:16Z</dcterms:created>
  <dcterms:modified xsi:type="dcterms:W3CDTF">2011-09-27T17:07:52Z</dcterms:modified>
</cp:coreProperties>
</file>