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8" r:id="rId2"/>
    <p:sldId id="259" r:id="rId3"/>
    <p:sldId id="264" r:id="rId4"/>
    <p:sldId id="260" r:id="rId5"/>
    <p:sldId id="265" r:id="rId6"/>
    <p:sldId id="266" r:id="rId7"/>
    <p:sldId id="267" r:id="rId8"/>
    <p:sldId id="268" r:id="rId9"/>
    <p:sldId id="269" r:id="rId10"/>
    <p:sldId id="270" r:id="rId11"/>
    <p:sldId id="271" r:id="rId12"/>
    <p:sldId id="272" r:id="rId13"/>
    <p:sldId id="273" r:id="rId14"/>
    <p:sldId id="274" r:id="rId15"/>
    <p:sldId id="262" r:id="rId16"/>
    <p:sldId id="261" r:id="rId17"/>
    <p:sldId id="26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66"/>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901" autoAdjust="0"/>
    <p:restoredTop sz="86409" autoAdjust="0"/>
  </p:normalViewPr>
  <p:slideViewPr>
    <p:cSldViewPr>
      <p:cViewPr varScale="1">
        <p:scale>
          <a:sx n="93" d="100"/>
          <a:sy n="93" d="100"/>
        </p:scale>
        <p:origin x="-1026" y="-90"/>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4DDB5-3DC3-44DB-9249-F8EE73D6698A}" type="datetimeFigureOut">
              <a:rPr lang="ru-RU" smtClean="0"/>
              <a:pPr/>
              <a:t>04.12.2011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50DA8-34B5-4BD2-BCFF-7034717F2A8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875DC-C2AF-4867-B423-2EA455FCBFE5}" type="slidenum">
              <a:rPr lang="ru-RU"/>
              <a:pPr/>
              <a:t>1</a:t>
            </a:fld>
            <a:endParaRPr lang="ru-RU"/>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B0F88-4B57-447F-84CC-2195F459F67E}" type="slidenum">
              <a:rPr lang="ru-RU"/>
              <a:pPr/>
              <a:t>2</a:t>
            </a:fld>
            <a:endParaRPr lang="ru-RU"/>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143000" y="695325"/>
            <a:ext cx="4572000" cy="3429000"/>
          </a:xfrm>
          <a:prstGeom prst="rect">
            <a:avLst/>
          </a:prstGeom>
          <a:solidFill>
            <a:srgbClr val="FFFFFF"/>
          </a:solidFill>
          <a:ln w="9525">
            <a:solidFill>
              <a:srgbClr val="000000"/>
            </a:solidFill>
            <a:miter lim="800000"/>
            <a:headEnd/>
            <a:tailEnd/>
          </a:ln>
        </p:spPr>
        <p:txBody>
          <a:bodyPr wrap="none" anchor="ctr"/>
          <a:lstStyle/>
          <a:p>
            <a:endParaRPr lang="ru-RU"/>
          </a:p>
        </p:txBody>
      </p:sp>
      <p:sp>
        <p:nvSpPr>
          <p:cNvPr id="45059"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04.12.2011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3" y="-1588"/>
            <a:ext cx="8240712" cy="1901826"/>
          </a:xfrm>
        </p:spPr>
        <p:txBody>
          <a:bodyPr/>
          <a:lstStyle/>
          <a:p>
            <a:r>
              <a:rPr lang="ru-RU" smtClean="0"/>
              <a:t>Образец заголовка</a:t>
            </a:r>
            <a:endParaRPr lang="ru-RU"/>
          </a:p>
        </p:txBody>
      </p:sp>
      <p:sp>
        <p:nvSpPr>
          <p:cNvPr id="3" name="Rectangle 46"/>
          <p:cNvSpPr>
            <a:spLocks noGrp="1" noChangeArrowheads="1"/>
          </p:cNvSpPr>
          <p:nvPr>
            <p:ph type="dt" idx="10"/>
          </p:nvPr>
        </p:nvSpPr>
        <p:spPr/>
        <p:txBody>
          <a:bodyPr/>
          <a:lstStyle>
            <a:lvl1pPr>
              <a:defRPr/>
            </a:lvl1pPr>
          </a:lstStyle>
          <a:p>
            <a:pPr>
              <a:defRPr/>
            </a:pPr>
            <a:endParaRPr lang="ru-RU"/>
          </a:p>
        </p:txBody>
      </p:sp>
      <p:sp>
        <p:nvSpPr>
          <p:cNvPr id="4" name="Rectangle 47"/>
          <p:cNvSpPr>
            <a:spLocks noGrp="1" noChangeArrowheads="1"/>
          </p:cNvSpPr>
          <p:nvPr>
            <p:ph type="ftr" idx="11"/>
          </p:nvPr>
        </p:nvSpPr>
        <p:spPr/>
        <p:txBody>
          <a:bodyPr/>
          <a:lstStyle>
            <a:lvl1pPr>
              <a:defRPr/>
            </a:lvl1pPr>
          </a:lstStyle>
          <a:p>
            <a:pPr>
              <a:defRPr/>
            </a:pPr>
            <a:endParaRPr lang="ru-RU"/>
          </a:p>
        </p:txBody>
      </p:sp>
      <p:sp>
        <p:nvSpPr>
          <p:cNvPr id="5" name="Rectangle 48"/>
          <p:cNvSpPr>
            <a:spLocks noGrp="1" noChangeArrowheads="1"/>
          </p:cNvSpPr>
          <p:nvPr>
            <p:ph type="sldNum" idx="12"/>
          </p:nvPr>
        </p:nvSpPr>
        <p:spPr/>
        <p:txBody>
          <a:bodyPr/>
          <a:lstStyle>
            <a:lvl1pPr>
              <a:defRPr/>
            </a:lvl1pPr>
          </a:lstStyle>
          <a:p>
            <a:pPr>
              <a:defRPr/>
            </a:pPr>
            <a:fld id="{3A1799F3-6598-4C39-ADCD-80F48C3F49B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04.12.2011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04.12.2011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9.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audio" Target="file:///C:\Documents%20and%20Settings\User1\&#1056;&#1072;&#1073;&#1086;&#1095;&#1080;&#1081;%20&#1089;&#1090;&#1086;&#1083;\&#1050;&#1199;&#1081;\-.mp3" TargetMode="Externa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4800" i="1" dirty="0">
                <a:ln w="11430"/>
                <a:solidFill>
                  <a:srgbClr val="FF0000"/>
                </a:solidFill>
                <a:effectLst>
                  <a:outerShdw blurRad="50800" dist="39000" dir="5460000" algn="tl">
                    <a:srgbClr val="000000">
                      <a:alpha val="38000"/>
                    </a:srgbClr>
                  </a:outerShdw>
                </a:effectLst>
              </a:rPr>
              <a:t>Сабақтың тақырыбы</a:t>
            </a:r>
            <a:r>
              <a:rPr lang="kk-KZ" sz="4800" i="1" dirty="0" smtClean="0">
                <a:ln w="11430"/>
                <a:solidFill>
                  <a:srgbClr val="FF0000"/>
                </a:solidFill>
                <a:effectLst>
                  <a:outerShdw blurRad="50800" dist="39000" dir="5460000" algn="tl">
                    <a:srgbClr val="000000">
                      <a:alpha val="38000"/>
                    </a:srgbClr>
                  </a:outerShdw>
                </a:effectLst>
              </a:rPr>
              <a:t>:</a:t>
            </a:r>
            <a:r>
              <a:rPr lang="kk-KZ" sz="4800" i="1" dirty="0">
                <a:ln w="11430"/>
                <a:solidFill>
                  <a:srgbClr val="FF0000"/>
                </a:solidFill>
                <a:effectLst>
                  <a:outerShdw blurRad="50800" dist="39000" dir="5460000" algn="tl">
                    <a:srgbClr val="000000">
                      <a:alpha val="38000"/>
                    </a:srgbClr>
                  </a:outerShdw>
                </a:effectLst>
              </a:rPr>
              <a:t> </a:t>
            </a:r>
            <a:r>
              <a:rPr lang="kk-KZ" sz="4800" i="1" dirty="0" smtClean="0">
                <a:ln w="11430"/>
                <a:solidFill>
                  <a:srgbClr val="FF0000"/>
                </a:solidFill>
                <a:effectLst>
                  <a:outerShdw blurRad="50800" dist="39000" dir="5460000" algn="tl">
                    <a:srgbClr val="000000">
                      <a:alpha val="38000"/>
                    </a:srgbClr>
                  </a:outerShdw>
                </a:effectLst>
              </a:rPr>
              <a:t>Қасиетті Түркістан </a:t>
            </a:r>
            <a:endParaRPr lang="ru-RU" sz="4800" i="1"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advClick="0" advTm="1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20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hoto-01-turkestan-kazakhstan.jpg"/>
          <p:cNvPicPr>
            <a:picLocks noGrp="1" noChangeAspect="1"/>
          </p:cNvPicPr>
          <p:nvPr>
            <p:ph idx="1"/>
          </p:nvPr>
        </p:nvPicPr>
        <p:blipFill>
          <a:blip r:embed="rId2"/>
          <a:stretch>
            <a:fillRect/>
          </a:stretch>
        </p:blipFill>
        <p:spPr>
          <a:xfrm>
            <a:off x="0" y="0"/>
            <a:ext cx="9143999" cy="6858000"/>
          </a:xfrm>
        </p:spPr>
      </p:pic>
    </p:spTree>
  </p:cSld>
  <p:clrMapOvr>
    <a:masterClrMapping/>
  </p:clrMapOvr>
  <p:transition spd="slow" advTm="3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дло№ю.jpeg"/>
          <p:cNvPicPr>
            <a:picLocks noGrp="1" noChangeAspect="1"/>
          </p:cNvPicPr>
          <p:nvPr>
            <p:ph idx="1"/>
          </p:nvPr>
        </p:nvPicPr>
        <p:blipFill>
          <a:blip r:embed="rId2"/>
          <a:stretch>
            <a:fillRect/>
          </a:stretch>
        </p:blipFill>
        <p:spPr>
          <a:xfrm>
            <a:off x="1714481" y="500042"/>
            <a:ext cx="5715040" cy="450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14282" y="5357826"/>
            <a:ext cx="9144064"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Кесененің жанынан қарағандағы көрінісі</a:t>
            </a:r>
            <a:endParaRPr lang="ru-RU"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ransition spd="slow" advTm="3000">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211238777_izobrazhenie-496-1.jpg"/>
          <p:cNvPicPr>
            <a:picLocks noGrp="1" noChangeAspect="1"/>
          </p:cNvPicPr>
          <p:nvPr>
            <p:ph idx="1"/>
          </p:nvPr>
        </p:nvPicPr>
        <p:blipFill>
          <a:blip r:embed="rId2"/>
          <a:stretch>
            <a:fillRect/>
          </a:stretch>
        </p:blipFill>
        <p:spPr>
          <a:xfrm>
            <a:off x="0" y="0"/>
            <a:ext cx="9144000" cy="6858000"/>
          </a:xfrm>
        </p:spPr>
      </p:pic>
      <p:sp>
        <p:nvSpPr>
          <p:cNvPr id="5" name="TextBox 4"/>
          <p:cNvSpPr txBox="1"/>
          <p:nvPr/>
        </p:nvSpPr>
        <p:spPr>
          <a:xfrm>
            <a:off x="1928794" y="642918"/>
            <a:ext cx="5929354"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sz="36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39700">
                    <a:schemeClr val="accent2">
                      <a:satMod val="175000"/>
                      <a:alpha val="40000"/>
                    </a:schemeClr>
                  </a:glow>
                  <a:reflection blurRad="12700" stA="50000" endPos="50000" dist="5000" dir="5400000" sy="-100000" rotWithShape="0"/>
                </a:effectLst>
                <a:latin typeface="Times New Roman" pitchFamily="18" charset="0"/>
                <a:cs typeface="Times New Roman" pitchFamily="18" charset="0"/>
              </a:rPr>
              <a:t>АРЫСТАН БАБ КЕСЕНЕСІ</a:t>
            </a:r>
            <a:endParaRPr lang="ru-RU"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39700">
                  <a:schemeClr val="accent2">
                    <a:satMod val="175000"/>
                    <a:alpha val="40000"/>
                  </a:schemeClr>
                </a:glow>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ransition spd="slow" advTm="3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Бабаджа.jpg"/>
          <p:cNvPicPr>
            <a:picLocks noGrp="1" noChangeAspect="1"/>
          </p:cNvPicPr>
          <p:nvPr>
            <p:ph idx="1"/>
          </p:nvPr>
        </p:nvPicPr>
        <p:blipFill>
          <a:blip r:embed="rId2"/>
          <a:stretch>
            <a:fillRect/>
          </a:stretch>
        </p:blipFill>
        <p:spPr>
          <a:xfrm>
            <a:off x="3071802" y="3643314"/>
            <a:ext cx="3143272" cy="26432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АулиеАта.jpg"/>
          <p:cNvPicPr>
            <a:picLocks noChangeAspect="1"/>
          </p:cNvPicPr>
          <p:nvPr/>
        </p:nvPicPr>
        <p:blipFill>
          <a:blip r:embed="rId3"/>
          <a:stretch>
            <a:fillRect/>
          </a:stretch>
        </p:blipFill>
        <p:spPr>
          <a:xfrm>
            <a:off x="571472" y="714356"/>
            <a:ext cx="3805262" cy="25908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Айша.jpg"/>
          <p:cNvPicPr>
            <a:picLocks noChangeAspect="1"/>
          </p:cNvPicPr>
          <p:nvPr/>
        </p:nvPicPr>
        <p:blipFill>
          <a:blip r:embed="rId4"/>
          <a:stretch>
            <a:fillRect/>
          </a:stretch>
        </p:blipFill>
        <p:spPr>
          <a:xfrm>
            <a:off x="5072066" y="714356"/>
            <a:ext cx="3643306" cy="2643206"/>
          </a:xfrm>
          <a:prstGeom prst="snip2DiagRect">
            <a:avLst>
              <a:gd name="adj1" fmla="val 412"/>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1142976" y="214290"/>
            <a:ext cx="2643206"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Әуле Ата кесенесі</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1" name="TextBox 10"/>
          <p:cNvSpPr txBox="1"/>
          <p:nvPr/>
        </p:nvSpPr>
        <p:spPr>
          <a:xfrm>
            <a:off x="5786446" y="214290"/>
            <a:ext cx="2428892"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Айша кесенесі</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2" name="TextBox 11"/>
          <p:cNvSpPr txBox="1"/>
          <p:nvPr/>
        </p:nvSpPr>
        <p:spPr>
          <a:xfrm>
            <a:off x="3571868" y="6357958"/>
            <a:ext cx="2571768"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Бабаджа кесенесі</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slow" advTm="300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1" grpId="0" build="allAtOnce"/>
      <p:bldP spid="1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ages.jpegбюбб.jpeg"/>
          <p:cNvPicPr>
            <a:picLocks noGrp="1" noChangeAspect="1"/>
          </p:cNvPicPr>
          <p:nvPr>
            <p:ph idx="1"/>
          </p:nvPr>
        </p:nvPicPr>
        <p:blipFill>
          <a:blip r:embed="rId2"/>
          <a:stretch>
            <a:fillRect/>
          </a:stretch>
        </p:blipFill>
        <p:spPr>
          <a:xfrm>
            <a:off x="0" y="0"/>
            <a:ext cx="9144000" cy="6858000"/>
          </a:xfrm>
        </p:spPr>
      </p:pic>
      <p:sp>
        <p:nvSpPr>
          <p:cNvPr id="7" name="TextBox 6"/>
          <p:cNvSpPr txBox="1"/>
          <p:nvPr/>
        </p:nvSpPr>
        <p:spPr>
          <a:xfrm>
            <a:off x="500034" y="4929198"/>
            <a:ext cx="8358246"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Times New Roman" pitchFamily="18" charset="0"/>
                <a:cs typeface="Times New Roman" pitchFamily="18" charset="0"/>
              </a:rPr>
              <a:t>Абд ул-Әзиз ибн Шараф Әд-Дин құйған тайқазан </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714356"/>
            <a:ext cx="8186766" cy="5610244"/>
          </a:xfrm>
        </p:spPr>
        <p:txBody>
          <a:bodyPr>
            <a:normAutofit fontScale="85000" lnSpcReduction="20000"/>
          </a:bodyPr>
          <a:lstStyle/>
          <a:p>
            <a:pPr algn="just"/>
            <a:r>
              <a:rPr lang="kk-KZ" dirty="0" smtClean="0">
                <a:latin typeface="Times New Roman" pitchFamily="18" charset="0"/>
                <a:cs typeface="Times New Roman" pitchFamily="18" charset="0"/>
              </a:rPr>
              <a:t>Түркістан – Қазақстанның көне қалаларының бірі. Бұл еліміздің өңтүстік аймағында орналасқан. Түркістан қаласы қазақ қазақ халқының тарихымен тығыз байланысты. Орта ғасырда (</a:t>
            </a:r>
            <a:r>
              <a:rPr lang="en-US" dirty="0" smtClean="0">
                <a:latin typeface="Times New Roman" pitchFamily="18" charset="0"/>
                <a:cs typeface="Times New Roman" pitchFamily="18" charset="0"/>
              </a:rPr>
              <a:t>XVI – XVIII </a:t>
            </a:r>
            <a:r>
              <a:rPr lang="kk-KZ" dirty="0" smtClean="0">
                <a:latin typeface="Times New Roman" pitchFamily="18" charset="0"/>
                <a:cs typeface="Times New Roman" pitchFamily="18" charset="0"/>
              </a:rPr>
              <a:t>ғғ.) ол Орта Азия мен қыпшақ даласы халықтарының саяси орталығы болған. Беріде Қазақ хандығының ордасы болады. Қасиетті Түркістанды «Екінші Мекке» деп атаған. </a:t>
            </a:r>
            <a:endParaRPr lang="ru-RU" dirty="0" smtClean="0">
              <a:latin typeface="Times New Roman" pitchFamily="18" charset="0"/>
              <a:cs typeface="Times New Roman" pitchFamily="18" charset="0"/>
            </a:endParaRPr>
          </a:p>
          <a:p>
            <a:pPr algn="just"/>
            <a:r>
              <a:rPr lang="kk-KZ" dirty="0" smtClean="0">
                <a:latin typeface="Times New Roman" pitchFamily="18" charset="0"/>
                <a:cs typeface="Times New Roman" pitchFamily="18" charset="0"/>
              </a:rPr>
              <a:t>1903 жылы Түркістанға алғаш темір жол келген. Қазір Түркістан – тарихи және туристік қала. Түркістанға келгендер  Қожа Ахмет Йасауи кесенесіне барады. Бұл кесене – саулет өнерінің ең озық үлгісі. Кесене отвз бес бөлмеден және сегіз бөліктен тұрады. Кесененің жанында шығыс моншасы бар. Жер астында қырық төрт бөлмеден тұратын «қылует» деп аталатын ғибадатхана салынған. Түркістан қаласы Қожа Ахмет Йасауи атымен әлемге әйгілі болды.</a:t>
            </a:r>
          </a:p>
          <a:p>
            <a:pPr algn="just"/>
            <a:r>
              <a:rPr lang="kk-KZ" dirty="0" smtClean="0">
                <a:latin typeface="Times New Roman" pitchFamily="18" charset="0"/>
                <a:cs typeface="Times New Roman" pitchFamily="18" charset="0"/>
              </a:rPr>
              <a:t>Бүгінгі Түркістан – Туристердің назарын аударып отырған қала. Мұндағы халықаралық қазақ-түрік университетінде мыңдаған жастар білім алады. Түркістан қаласында туризмнің дамуына  мүмкіндіктер мол. Туризмді экономиканың бір саласы деуге болады.</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714480" y="2214554"/>
          <a:ext cx="6096000" cy="3460760"/>
        </p:xfrm>
        <a:graphic>
          <a:graphicData uri="http://schemas.openxmlformats.org/drawingml/2006/table">
            <a:tbl>
              <a:tblPr firstRow="1" lastRow="1" bandRow="1">
                <a:tableStyleId>{E269D01E-BC32-4049-B463-5C60D7B0CCD2}</a:tableStyleId>
              </a:tblPr>
              <a:tblGrid>
                <a:gridCol w="2032000"/>
                <a:gridCol w="2032000"/>
                <a:gridCol w="2032000"/>
              </a:tblGrid>
              <a:tr h="1051490">
                <a:tc>
                  <a:txBody>
                    <a:bodyPr/>
                    <a:lstStyle/>
                    <a:p>
                      <a:endParaRPr lang="ru-RU" dirty="0"/>
                    </a:p>
                  </a:txBody>
                  <a:tcPr/>
                </a:tc>
                <a:tc>
                  <a:txBody>
                    <a:bodyPr/>
                    <a:lstStyle/>
                    <a:p>
                      <a:endParaRPr lang="ru-RU" dirty="0"/>
                    </a:p>
                  </a:txBody>
                  <a:tcPr/>
                </a:tc>
                <a:tc>
                  <a:txBody>
                    <a:bodyPr/>
                    <a:lstStyle/>
                    <a:p>
                      <a:endParaRPr lang="ru-RU" dirty="0"/>
                    </a:p>
                  </a:txBody>
                  <a:tcPr/>
                </a:tc>
              </a:tr>
              <a:tr h="2409270">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
        <p:nvSpPr>
          <p:cNvPr id="4" name="TextBox 3"/>
          <p:cNvSpPr txBox="1"/>
          <p:nvPr/>
        </p:nvSpPr>
        <p:spPr>
          <a:xfrm>
            <a:off x="2071670" y="1785926"/>
            <a:ext cx="714380" cy="369332"/>
          </a:xfrm>
          <a:prstGeom prst="rect">
            <a:avLst/>
          </a:prstGeom>
          <a:noFill/>
        </p:spPr>
        <p:txBody>
          <a:bodyPr wrap="square" rtlCol="0">
            <a:spAutoFit/>
          </a:bodyPr>
          <a:lstStyle/>
          <a:p>
            <a:endParaRPr lang="ru-RU" dirty="0"/>
          </a:p>
        </p:txBody>
      </p:sp>
      <p:sp>
        <p:nvSpPr>
          <p:cNvPr id="6" name="TextBox 5"/>
          <p:cNvSpPr txBox="1"/>
          <p:nvPr/>
        </p:nvSpPr>
        <p:spPr>
          <a:xfrm>
            <a:off x="4000496" y="2500306"/>
            <a:ext cx="107157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4000"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endParaRPr lang="ru-RU" sz="4000" b="1" i="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000232" y="2428868"/>
            <a:ext cx="1143008"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4000"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4000"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a:t>
            </a:r>
            <a:r>
              <a:rPr lang="kk-KZ" sz="4000"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endParaRPr lang="ru-RU" sz="4000" b="1" i="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9" name="TextBox 8"/>
          <p:cNvSpPr txBox="1"/>
          <p:nvPr/>
        </p:nvSpPr>
        <p:spPr>
          <a:xfrm>
            <a:off x="6143636" y="2500306"/>
            <a:ext cx="107157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4000"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endParaRPr lang="ru-RU" sz="4000" b="1" i="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0" name="TextBox 9"/>
          <p:cNvSpPr txBox="1"/>
          <p:nvPr/>
        </p:nvSpPr>
        <p:spPr>
          <a:xfrm>
            <a:off x="1357290" y="571480"/>
            <a:ext cx="6357982"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i="1" dirty="0" smtClean="0">
                <a:ln w="11430"/>
                <a:solidFill>
                  <a:srgbClr val="FF0000"/>
                </a:solidFill>
                <a:effectLst>
                  <a:glow rad="101600">
                    <a:srgbClr val="FFFF66">
                      <a:alpha val="60000"/>
                    </a:srgbClr>
                  </a:glow>
                  <a:outerShdw blurRad="50800" dist="39000" dir="5460000" algn="tl">
                    <a:srgbClr val="000000">
                      <a:alpha val="38000"/>
                    </a:srgbClr>
                  </a:outerShdw>
                </a:effectLst>
                <a:latin typeface="Times New Roman" pitchFamily="18" charset="0"/>
                <a:cs typeface="Times New Roman" pitchFamily="18" charset="0"/>
              </a:rPr>
              <a:t>II</a:t>
            </a:r>
            <a:r>
              <a:rPr lang="kk-KZ" sz="4800" b="1" i="1" dirty="0" smtClean="0">
                <a:ln w="11430"/>
                <a:solidFill>
                  <a:srgbClr val="FF0000"/>
                </a:solidFill>
                <a:effectLst>
                  <a:glow rad="101600">
                    <a:srgbClr val="FFFF66">
                      <a:alpha val="60000"/>
                    </a:srgbClr>
                  </a:glow>
                  <a:outerShdw blurRad="50800" dist="39000" dir="5460000" algn="tl">
                    <a:srgbClr val="000000">
                      <a:alpha val="38000"/>
                    </a:srgbClr>
                  </a:outerShdw>
                </a:effectLst>
                <a:latin typeface="Times New Roman" pitchFamily="18" charset="0"/>
                <a:cs typeface="Times New Roman" pitchFamily="18" charset="0"/>
              </a:rPr>
              <a:t>. Мағынаны ашу</a:t>
            </a:r>
            <a:endParaRPr lang="ru-RU" sz="4800" b="1" i="1" dirty="0">
              <a:ln w="11430"/>
              <a:solidFill>
                <a:srgbClr val="FF0000"/>
              </a:solidFill>
              <a:effectLst>
                <a:glow rad="101600">
                  <a:srgbClr val="FFFF66">
                    <a:alpha val="60000"/>
                  </a:srgbClr>
                </a:glow>
                <a:outerShdw blurRad="50800" dist="39000" dir="5460000" algn="tl">
                  <a:srgbClr val="000000">
                    <a:alpha val="38000"/>
                  </a:srgbClr>
                </a:outerShdw>
              </a:effectLst>
              <a:latin typeface="Times New Roman" pitchFamily="18" charset="0"/>
              <a:cs typeface="Times New Roman" pitchFamily="18" charset="0"/>
            </a:endParaRPr>
          </a:p>
        </p:txBody>
      </p:sp>
      <p:pic>
        <p:nvPicPr>
          <p:cNvPr id="11" name="Рисунок 10" descr="Рисунок4.gif"/>
          <p:cNvPicPr>
            <a:picLocks noChangeAspect="1"/>
          </p:cNvPicPr>
          <p:nvPr/>
        </p:nvPicPr>
        <p:blipFill>
          <a:blip r:embed="rId3"/>
          <a:stretch>
            <a:fillRect/>
          </a:stretch>
        </p:blipFill>
        <p:spPr>
          <a:xfrm>
            <a:off x="285720" y="428604"/>
            <a:ext cx="1400175" cy="16859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1928794" y="595313"/>
            <a:ext cx="5811856" cy="107315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err="1" smtClean="0">
                <a:solidFill>
                  <a:srgbClr val="0000FF"/>
                </a:solidFill>
                <a:latin typeface="Times New Roman" pitchFamily="18" charset="0"/>
              </a:rPr>
              <a:t>Үйге тапсырма</a:t>
            </a:r>
            <a:r>
              <a:rPr lang="ru-RU" dirty="0" smtClean="0">
                <a:solidFill>
                  <a:srgbClr val="0000FF"/>
                </a:solidFill>
                <a:latin typeface="Times New Roman" pitchFamily="18" charset="0"/>
              </a:rPr>
              <a:t>:</a:t>
            </a:r>
          </a:p>
        </p:txBody>
      </p:sp>
      <p:sp>
        <p:nvSpPr>
          <p:cNvPr id="53250" name="Rectangle 2"/>
          <p:cNvSpPr>
            <a:spLocks noGrp="1" noChangeArrowheads="1"/>
          </p:cNvSpPr>
          <p:nvPr>
            <p:ph type="subTitle" idx="4294967295"/>
          </p:nvPr>
        </p:nvSpPr>
        <p:spPr>
          <a:xfrm>
            <a:off x="1219200" y="2035175"/>
            <a:ext cx="6096000" cy="2103438"/>
          </a:xfrm>
        </p:spPr>
        <p:txBody>
          <a:bodyPr lIns="0" tIns="0" rIns="0" bIns="0" rtlCol="0" anchor="ctr">
            <a:normAutofit/>
          </a:bodyPr>
          <a:lstStyle/>
          <a:p>
            <a:pPr marL="0" indent="0" algn="ctr" fontAlgn="auto">
              <a:spcAft>
                <a:spcPts val="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kk-KZ" b="1" dirty="0" smtClean="0">
                <a:solidFill>
                  <a:srgbClr val="0000FF"/>
                </a:solidFill>
                <a:effectLst>
                  <a:outerShdw blurRad="38100" dist="38100" dir="2700000" algn="tl">
                    <a:srgbClr val="C0C0C0"/>
                  </a:outerShdw>
                </a:effectLst>
              </a:rPr>
              <a:t> </a:t>
            </a:r>
            <a:r>
              <a:rPr lang="kk-KZ" b="1" dirty="0" smtClean="0">
                <a:solidFill>
                  <a:srgbClr val="FF0000"/>
                </a:solidFill>
                <a:effectLst>
                  <a:outerShdw blurRad="38100" dist="38100" dir="2700000" algn="tl">
                    <a:srgbClr val="C0C0C0"/>
                  </a:outerShdw>
                </a:effectLst>
              </a:rPr>
              <a:t>“Түркістан – тарихи қала” тақырыбына шағын әңгіме жазып келу.</a:t>
            </a:r>
            <a:endParaRPr lang="ru-RU" b="1" dirty="0" smtClean="0">
              <a:solidFill>
                <a:srgbClr val="FF0000"/>
              </a:solidFill>
              <a:effectLst>
                <a:outerShdw blurRad="38100" dist="38100" dir="2700000" algn="tl">
                  <a:srgbClr val="C0C0C0"/>
                </a:outerShdw>
              </a:effectLst>
            </a:endParaRPr>
          </a:p>
        </p:txBody>
      </p:sp>
      <p:pic>
        <p:nvPicPr>
          <p:cNvPr id="43012" name="Picture 3"/>
          <p:cNvPicPr>
            <a:picLocks noChangeAspect="1" noChangeArrowheads="1"/>
          </p:cNvPicPr>
          <p:nvPr/>
        </p:nvPicPr>
        <p:blipFill>
          <a:blip r:embed="rId3"/>
          <a:srcRect/>
          <a:stretch>
            <a:fillRect/>
          </a:stretch>
        </p:blipFill>
        <p:spPr bwMode="auto">
          <a:xfrm>
            <a:off x="428596" y="285728"/>
            <a:ext cx="1800225" cy="1328737"/>
          </a:xfrm>
          <a:prstGeom prst="rect">
            <a:avLst/>
          </a:prstGeom>
          <a:noFill/>
          <a:ln w="9525">
            <a:noFill/>
            <a:round/>
            <a:headEnd/>
            <a:tailEnd/>
          </a:ln>
        </p:spPr>
      </p:pic>
      <p:pic>
        <p:nvPicPr>
          <p:cNvPr id="43013" name="Picture 4"/>
          <p:cNvPicPr>
            <a:picLocks noChangeAspect="1" noChangeArrowheads="1"/>
          </p:cNvPicPr>
          <p:nvPr/>
        </p:nvPicPr>
        <p:blipFill>
          <a:blip r:embed="rId3"/>
          <a:srcRect/>
          <a:stretch>
            <a:fillRect/>
          </a:stretch>
        </p:blipFill>
        <p:spPr bwMode="auto">
          <a:xfrm>
            <a:off x="6659563" y="431800"/>
            <a:ext cx="1800225" cy="1328738"/>
          </a:xfrm>
          <a:prstGeom prst="rect">
            <a:avLst/>
          </a:prstGeom>
          <a:noFill/>
          <a:ln w="9525">
            <a:noFill/>
            <a:round/>
            <a:headEnd/>
            <a:tailEnd/>
          </a:ln>
        </p:spPr>
      </p:pic>
      <p:pic>
        <p:nvPicPr>
          <p:cNvPr id="43014" name="Picture 5"/>
          <p:cNvPicPr>
            <a:picLocks noChangeAspect="1" noChangeArrowheads="1"/>
          </p:cNvPicPr>
          <p:nvPr/>
        </p:nvPicPr>
        <p:blipFill>
          <a:blip r:embed="rId4"/>
          <a:srcRect/>
          <a:stretch>
            <a:fillRect/>
          </a:stretch>
        </p:blipFill>
        <p:spPr bwMode="auto">
          <a:xfrm>
            <a:off x="3240088" y="4140200"/>
            <a:ext cx="2592387" cy="16192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457200" y="765175"/>
            <a:ext cx="8229600" cy="5365750"/>
          </a:xfrm>
        </p:spPr>
        <p:txBody>
          <a:bodyPr>
            <a:normAutofit lnSpcReduction="10000"/>
          </a:bodyPr>
          <a:lstStyle/>
          <a:p>
            <a:pPr algn="just"/>
            <a:r>
              <a:rPr lang="kk-KZ" sz="2800" b="1" i="1" dirty="0">
                <a:solidFill>
                  <a:srgbClr val="FF3300"/>
                </a:solidFill>
              </a:rPr>
              <a:t>Білімділік мақсаты:</a:t>
            </a:r>
            <a:r>
              <a:rPr lang="kk-KZ" sz="2800" i="1" dirty="0"/>
              <a:t> </a:t>
            </a:r>
            <a:r>
              <a:rPr lang="kk-KZ" sz="2800" i="1" dirty="0" smtClean="0"/>
              <a:t>Түркістан қаласы туралы жан-жақты мағлұмат беру, білімдерін кеңейту.</a:t>
            </a:r>
          </a:p>
          <a:p>
            <a:endParaRPr lang="kk-KZ" sz="2800" b="1" i="1" dirty="0" smtClean="0"/>
          </a:p>
          <a:p>
            <a:pPr algn="just"/>
            <a:r>
              <a:rPr lang="kk-KZ" sz="2800" b="1" i="1" dirty="0" smtClean="0">
                <a:solidFill>
                  <a:srgbClr val="FF3300"/>
                </a:solidFill>
              </a:rPr>
              <a:t>Дамытушылық мақсаты:</a:t>
            </a:r>
            <a:r>
              <a:rPr lang="kk-KZ" sz="2800" i="1" dirty="0" smtClean="0"/>
              <a:t> Қазақ тілін үйретуде оқушыларға дұрыс бағыт-бағдар беру, өз ойларын еркін, әрі жүйелі түрде жеткізу, шығармашылыққа баулу.</a:t>
            </a:r>
          </a:p>
          <a:p>
            <a:endParaRPr lang="kk-KZ" sz="2800" i="1" dirty="0" smtClean="0"/>
          </a:p>
          <a:p>
            <a:pPr algn="just"/>
            <a:r>
              <a:rPr lang="kk-KZ" sz="2800" b="1" i="1" dirty="0" smtClean="0">
                <a:solidFill>
                  <a:srgbClr val="FF3300"/>
                </a:solidFill>
              </a:rPr>
              <a:t>Тәрбиелік </a:t>
            </a:r>
            <a:r>
              <a:rPr lang="kk-KZ" sz="2800" b="1" i="1" dirty="0">
                <a:solidFill>
                  <a:srgbClr val="FF3300"/>
                </a:solidFill>
              </a:rPr>
              <a:t>мақсаты:</a:t>
            </a:r>
            <a:r>
              <a:rPr lang="kk-KZ" sz="2800" i="1" dirty="0"/>
              <a:t> </a:t>
            </a:r>
            <a:r>
              <a:rPr lang="kk-KZ" sz="2800" i="1" dirty="0" smtClean="0"/>
              <a:t>Оқушыларды Отанын сүюге, тарихымызды сақтай білуге, құрметтеуге тәрбиелеу.</a:t>
            </a:r>
            <a:endParaRPr lang="ru-RU" sz="2800" i="1" dirty="0"/>
          </a:p>
        </p:txBody>
      </p:sp>
    </p:spTree>
  </p:cSld>
  <p:clrMapOvr>
    <a:masterClrMapping/>
  </p:clrMapOvr>
  <p:transition spd="slow" advClick="0" advTm="1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283">
                                            <p:txEl>
                                              <p:pRg st="2" end="2"/>
                                            </p:txEl>
                                          </p:spTgt>
                                        </p:tgtEl>
                                        <p:attrNameLst>
                                          <p:attrName>style.visibility</p:attrName>
                                        </p:attrNameLst>
                                      </p:cBhvr>
                                      <p:to>
                                        <p:strVal val="visible"/>
                                      </p:to>
                                    </p:set>
                                    <p:anim calcmode="lin" valueType="num">
                                      <p:cBhvr additive="base">
                                        <p:cTn id="13"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7283">
                                            <p:txEl>
                                              <p:pRg st="4" end="4"/>
                                            </p:txEl>
                                          </p:spTgt>
                                        </p:tgtEl>
                                        <p:attrNameLst>
                                          <p:attrName>style.visibility</p:attrName>
                                        </p:attrNameLst>
                                      </p:cBhvr>
                                      <p:to>
                                        <p:strVal val="visible"/>
                                      </p:to>
                                    </p:set>
                                    <p:anim calcmode="lin" valueType="num">
                                      <p:cBhvr additive="base">
                                        <p:cTn id="19"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Рисунок4.jpg"/>
          <p:cNvPicPr>
            <a:picLocks noGrp="1" noChangeAspect="1"/>
          </p:cNvPicPr>
          <p:nvPr>
            <p:ph idx="1"/>
          </p:nvPr>
        </p:nvPicPr>
        <p:blipFill>
          <a:blip r:embed="rId2"/>
          <a:stretch>
            <a:fillRect/>
          </a:stretch>
        </p:blipFill>
        <p:spPr>
          <a:xfrm>
            <a:off x="0" y="0"/>
            <a:ext cx="9144000" cy="6857999"/>
          </a:xfrm>
        </p:spPr>
      </p:pic>
      <p:pic>
        <p:nvPicPr>
          <p:cNvPr id="9" name="Рисунок 8" descr="Рисунок15.png"/>
          <p:cNvPicPr>
            <a:picLocks noChangeAspect="1"/>
          </p:cNvPicPr>
          <p:nvPr/>
        </p:nvPicPr>
        <p:blipFill>
          <a:blip r:embed="rId3"/>
          <a:stretch>
            <a:fillRect/>
          </a:stretch>
        </p:blipFill>
        <p:spPr>
          <a:xfrm>
            <a:off x="0" y="0"/>
            <a:ext cx="5286380" cy="6858000"/>
          </a:xfrm>
          <a:prstGeom prst="rect">
            <a:avLst/>
          </a:prstGeom>
        </p:spPr>
      </p:pic>
      <p:sp>
        <p:nvSpPr>
          <p:cNvPr id="13" name="Прямоугольник 12"/>
          <p:cNvSpPr/>
          <p:nvPr/>
        </p:nvSpPr>
        <p:spPr>
          <a:xfrm>
            <a:off x="500034" y="3500438"/>
            <a:ext cx="4000528" cy="30718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graphicFrame>
        <p:nvGraphicFramePr>
          <p:cNvPr id="15" name="Таблица 14"/>
          <p:cNvGraphicFramePr>
            <a:graphicFrameLocks noGrp="1"/>
          </p:cNvGraphicFramePr>
          <p:nvPr/>
        </p:nvGraphicFramePr>
        <p:xfrm>
          <a:off x="500039" y="3571876"/>
          <a:ext cx="4000523" cy="3000393"/>
        </p:xfrm>
        <a:graphic>
          <a:graphicData uri="http://schemas.openxmlformats.org/drawingml/2006/table">
            <a:tbl>
              <a:tblPr/>
              <a:tblGrid>
                <a:gridCol w="237983"/>
                <a:gridCol w="248210"/>
                <a:gridCol w="264943"/>
                <a:gridCol w="264943"/>
                <a:gridCol w="289113"/>
                <a:gridCol w="306776"/>
                <a:gridCol w="268195"/>
                <a:gridCol w="268195"/>
                <a:gridCol w="94083"/>
                <a:gridCol w="94083"/>
                <a:gridCol w="94083"/>
                <a:gridCol w="94083"/>
                <a:gridCol w="94083"/>
                <a:gridCol w="94083"/>
                <a:gridCol w="94083"/>
                <a:gridCol w="94083"/>
                <a:gridCol w="94083"/>
                <a:gridCol w="94083"/>
                <a:gridCol w="94083"/>
                <a:gridCol w="94083"/>
                <a:gridCol w="94083"/>
                <a:gridCol w="94083"/>
                <a:gridCol w="266337"/>
                <a:gridCol w="268666"/>
              </a:tblGrid>
              <a:tr h="333182">
                <a:tc gridSpan="6">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15000"/>
                        </a:lnSpc>
                        <a:spcAft>
                          <a:spcPts val="1000"/>
                        </a:spcAft>
                      </a:pPr>
                      <a:r>
                        <a:rPr lang="kk-KZ" sz="1400" b="1" i="1">
                          <a:latin typeface="Times New Roman"/>
                          <a:ea typeface="Times New Roman"/>
                          <a:cs typeface="Times New Roman"/>
                        </a:rPr>
                        <a:t>Т</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182">
                <a:tc gridSpan="6">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15000"/>
                        </a:lnSpc>
                        <a:spcAft>
                          <a:spcPts val="1000"/>
                        </a:spcAft>
                      </a:pPr>
                      <a:r>
                        <a:rPr lang="kk-KZ" sz="1400" b="1" i="1">
                          <a:latin typeface="Times New Roman"/>
                          <a:ea typeface="Times New Roman"/>
                          <a:cs typeface="Times New Roman"/>
                        </a:rPr>
                        <a:t>Ү</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8">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3182">
                <a:tc gridSpan="4">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just">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1400" b="1" i="1">
                          <a:latin typeface="Times New Roman"/>
                          <a:ea typeface="Times New Roman"/>
                          <a:cs typeface="Times New Roman"/>
                        </a:rPr>
                        <a:t>Р</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5">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3182">
                <a:tc gridSpan="4">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just">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1400" b="1" i="1">
                          <a:latin typeface="Times New Roman"/>
                          <a:ea typeface="Times New Roman"/>
                          <a:cs typeface="Times New Roman"/>
                        </a:rPr>
                        <a:t>К</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14">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3767">
                <a:tc gridSpan="2">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1400" b="1" i="1">
                          <a:latin typeface="Times New Roman"/>
                          <a:ea typeface="Times New Roman"/>
                          <a:cs typeface="Times New Roman"/>
                        </a:rPr>
                        <a:t>І</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3182">
                <a:tc>
                  <a:txBody>
                    <a:bodyPr/>
                    <a:lstStyle/>
                    <a:p>
                      <a:pPr algn="just">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1400" b="1" i="1">
                          <a:latin typeface="Times New Roman"/>
                          <a:ea typeface="Times New Roman"/>
                          <a:cs typeface="Times New Roman"/>
                        </a:rPr>
                        <a:t>С</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l">
                        <a:lnSpc>
                          <a:spcPct val="115000"/>
                        </a:lnSpc>
                        <a:spcAft>
                          <a:spcPts val="100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r h="333182">
                <a:tc>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1400" b="1" i="1">
                          <a:latin typeface="Times New Roman"/>
                          <a:ea typeface="Times New Roman"/>
                          <a:cs typeface="Times New Roman"/>
                        </a:rPr>
                        <a:t>Т</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7">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3767">
                <a:tc gridSpan="3">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a:txBody>
                    <a:bodyPr/>
                    <a:lstStyle/>
                    <a:p>
                      <a:pPr algn="just">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1400" b="1" i="1">
                          <a:latin typeface="Times New Roman"/>
                          <a:ea typeface="Times New Roman"/>
                          <a:cs typeface="Times New Roman"/>
                        </a:rPr>
                        <a:t>А</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7">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3767">
                <a:tc gridSpan="2">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algn="just">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1400" b="1" i="1">
                          <a:latin typeface="Times New Roman"/>
                          <a:ea typeface="Times New Roman"/>
                          <a:cs typeface="Times New Roman"/>
                        </a:rPr>
                        <a:t>Н</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gn="l">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l">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l">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l">
                        <a:lnSpc>
                          <a:spcPct val="115000"/>
                        </a:lnSpc>
                        <a:spcAft>
                          <a:spcPts val="1000"/>
                        </a:spcAft>
                      </a:pP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l">
                        <a:lnSpc>
                          <a:spcPct val="115000"/>
                        </a:lnSpc>
                        <a:spcAft>
                          <a:spcPts val="1000"/>
                        </a:spcAft>
                      </a:pPr>
                      <a:r>
                        <a:rPr lang="ru-RU" sz="1100" dirty="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r>
            </a:tbl>
          </a:graphicData>
        </a:graphic>
      </p:graphicFrame>
      <p:sp>
        <p:nvSpPr>
          <p:cNvPr id="18" name="TextBox 17"/>
          <p:cNvSpPr txBox="1"/>
          <p:nvPr/>
        </p:nvSpPr>
        <p:spPr>
          <a:xfrm>
            <a:off x="5429256" y="1071546"/>
            <a:ext cx="3000396" cy="369332"/>
          </a:xfrm>
          <a:prstGeom prst="rect">
            <a:avLst/>
          </a:prstGeom>
          <a:noFill/>
        </p:spPr>
        <p:txBody>
          <a:bodyPr wrap="square" rtlCol="0">
            <a:spAutoFit/>
          </a:bodyPr>
          <a:lstStyle/>
          <a:p>
            <a:endParaRPr lang="ru-RU" dirty="0"/>
          </a:p>
        </p:txBody>
      </p:sp>
      <p:sp>
        <p:nvSpPr>
          <p:cNvPr id="1027" name="Rectangle 3"/>
          <p:cNvSpPr>
            <a:spLocks noChangeArrowheads="1"/>
          </p:cNvSpPr>
          <p:nvPr/>
        </p:nvSpPr>
        <p:spPr bwMode="auto">
          <a:xfrm>
            <a:off x="4643438" y="285728"/>
            <a:ext cx="428628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just" fontAlgn="base">
              <a:spcBef>
                <a:spcPct val="0"/>
              </a:spcBef>
              <a:spcAft>
                <a:spcPct val="0"/>
              </a:spcAft>
              <a:buFont typeface="+mj-lt"/>
              <a:buAutoNum type="arabicPeriod"/>
            </a:pPr>
            <a:r>
              <a:rPr kumimoji="0" lang="kk-KZ" b="1" i="1" u="none" strike="noStrike" normalizeH="0" baseline="0" dirty="0" smtClean="0">
                <a:ln w="11430"/>
                <a:solidFill>
                  <a:srgbClr val="FF0000"/>
                </a:solidFill>
                <a:effectLst>
                  <a:outerShdw blurRad="50800" dist="39000" dir="5460000" algn="tl">
                    <a:srgbClr val="000000">
                      <a:alpha val="38000"/>
                    </a:srgbClr>
                  </a:outerShdw>
                </a:effectLst>
                <a:latin typeface="Times New Roman" pitchFamily="18" charset="0"/>
                <a:ea typeface="Times New Roman" pitchFamily="18" charset="0"/>
                <a:cs typeface="Times New Roman" pitchFamily="18" charset="0"/>
              </a:rPr>
              <a:t>Өздігінен сөйлем құрай алмайтын, тек сөйлемдегі ойды толықтырып тұратын мүше...</a:t>
            </a:r>
          </a:p>
          <a:p>
            <a:pPr marL="342900" indent="-342900" algn="just" fontAlgn="base">
              <a:spcBef>
                <a:spcPct val="0"/>
              </a:spcBef>
              <a:spcAft>
                <a:spcPct val="0"/>
              </a:spcAft>
              <a:buFont typeface="+mj-lt"/>
              <a:buAutoNum type="arabicPeriod"/>
            </a:pPr>
            <a:r>
              <a:rPr lang="kk-KZ"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Пысықтауыш болатын сөз табы</a:t>
            </a:r>
          </a:p>
          <a:p>
            <a:pPr marL="342900" lvl="0" indent="-342900" algn="just">
              <a:buFont typeface="+mj-lt"/>
              <a:buAutoNum type="arabicPeriod"/>
            </a:pPr>
            <a:r>
              <a:rPr lang="kk-KZ"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Сөйлем құрауға негіз болатын мүше: </a:t>
            </a:r>
            <a:endParaRPr lang="ru-RU"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marL="342900" lvl="0" indent="-342900" algn="just">
              <a:buFont typeface="+mj-lt"/>
              <a:buAutoNum type="arabicPeriod"/>
            </a:pPr>
            <a:r>
              <a:rPr lang="kk-KZ"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Іс-әрекеттің болу орнын, мекенін білдіретін пысықтауыш  түрін атаңыз.</a:t>
            </a:r>
            <a:endParaRPr lang="ru-RU"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marL="342900" lvl="0" indent="-342900" algn="just">
              <a:buFont typeface="+mj-lt"/>
              <a:buAutoNum type="arabicPeriod"/>
            </a:pPr>
            <a:r>
              <a:rPr lang="kk-KZ"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Сын-қимыл пысықтауыш сұрағы...</a:t>
            </a:r>
            <a:endParaRPr lang="ru-RU"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marL="342900" lvl="0" indent="-342900" algn="just">
              <a:buFont typeface="+mj-lt"/>
              <a:buAutoNum type="arabicPeriod"/>
            </a:pPr>
            <a:r>
              <a:rPr lang="kk-KZ"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Неге? не үшін? Неліктен? Сұрақтарына жауап беретін пысықтауыш түрі </a:t>
            </a:r>
            <a:endParaRPr lang="ru-RU"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marL="342900" lvl="0" indent="-342900" algn="just">
              <a:buFont typeface="+mj-lt"/>
              <a:buAutoNum type="arabicPeriod"/>
            </a:pPr>
            <a:r>
              <a:rPr lang="kk-KZ"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Ол әдейі келді. Сойлемде пысықтауыштың қандай түрі берілген?</a:t>
            </a:r>
            <a:endParaRPr lang="ru-RU"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marL="342900" lvl="0" indent="-342900" algn="just">
              <a:buFont typeface="+mj-lt"/>
              <a:buAutoNum type="arabicPeriod"/>
            </a:pPr>
            <a:r>
              <a:rPr lang="kk-KZ"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Пысықтауыш құрылысына қарай қалай бөлінеді?</a:t>
            </a:r>
            <a:endParaRPr lang="ru-RU"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marL="342900" lvl="0" indent="-342900" algn="just">
              <a:buFont typeface="+mj-lt"/>
              <a:buAutoNum type="arabicPeriod"/>
            </a:pPr>
            <a:r>
              <a:rPr lang="kk-KZ"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Пысықтауыш несіне қарай беске бөлінеді? </a:t>
            </a:r>
            <a:endParaRPr lang="ru-RU"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r>
              <a:rPr lang="kk-K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kk-KZ"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1" name="TextBox 20"/>
          <p:cNvSpPr txBox="1"/>
          <p:nvPr/>
        </p:nvSpPr>
        <p:spPr>
          <a:xfrm>
            <a:off x="428596" y="285728"/>
            <a:ext cx="3786214" cy="523220"/>
          </a:xfrm>
          <a:prstGeom prst="rect">
            <a:avLst/>
          </a:prstGeom>
          <a:noFill/>
        </p:spPr>
        <p:txBody>
          <a:bodyPr wrap="square" rtlCol="0">
            <a:spAutoFit/>
          </a:bodyPr>
          <a:lstStyle/>
          <a:p>
            <a:pPr algn="ctr"/>
            <a:r>
              <a:rPr lang="kk-KZ" sz="2800" dirty="0" smtClean="0">
                <a:solidFill>
                  <a:srgbClr val="FF0000"/>
                </a:solidFill>
                <a:latin typeface="Times New Roman" pitchFamily="18" charset="0"/>
                <a:cs typeface="Times New Roman" pitchFamily="18" charset="0"/>
              </a:rPr>
              <a:t>«Грамматикаға саяхат» </a:t>
            </a:r>
            <a:endParaRPr lang="ru-RU"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5" name="Прямая со стрелкой 4"/>
          <p:cNvCxnSpPr/>
          <p:nvPr/>
        </p:nvCxnSpPr>
        <p:spPr>
          <a:xfrm flipV="1">
            <a:off x="4419600" y="914400"/>
            <a:ext cx="0" cy="1219200"/>
          </a:xfrm>
          <a:prstGeom prst="straightConnector1">
            <a:avLst/>
          </a:prstGeom>
          <a:ln>
            <a:solidFill>
              <a:srgbClr val="FFFF99"/>
            </a:solidFill>
            <a:headEnd type="arrow"/>
            <a:tailEnd type="arrow"/>
          </a:ln>
        </p:spPr>
        <p:style>
          <a:lnRef idx="3">
            <a:schemeClr val="accent3"/>
          </a:lnRef>
          <a:fillRef idx="0">
            <a:schemeClr val="accent3"/>
          </a:fillRef>
          <a:effectRef idx="2">
            <a:schemeClr val="accent3"/>
          </a:effectRef>
          <a:fontRef idx="minor">
            <a:schemeClr val="tx1"/>
          </a:fontRef>
        </p:style>
      </p:cxnSp>
      <p:cxnSp>
        <p:nvCxnSpPr>
          <p:cNvPr id="7" name="Прямая со стрелкой 6"/>
          <p:cNvCxnSpPr/>
          <p:nvPr/>
        </p:nvCxnSpPr>
        <p:spPr>
          <a:xfrm flipH="1" flipV="1">
            <a:off x="2263775" y="1676400"/>
            <a:ext cx="1077913" cy="781050"/>
          </a:xfrm>
          <a:prstGeom prst="straightConnector1">
            <a:avLst/>
          </a:prstGeom>
          <a:ln>
            <a:solidFill>
              <a:srgbClr val="FFFF99"/>
            </a:solidFill>
            <a:headEnd type="arrow"/>
            <a:tailEnd type="arrow"/>
          </a:ln>
        </p:spPr>
        <p:style>
          <a:lnRef idx="3">
            <a:schemeClr val="accent3"/>
          </a:lnRef>
          <a:fillRef idx="0">
            <a:schemeClr val="accent3"/>
          </a:fillRef>
          <a:effectRef idx="2">
            <a:schemeClr val="accent3"/>
          </a:effectRef>
          <a:fontRef idx="minor">
            <a:schemeClr val="tx1"/>
          </a:fontRef>
        </p:style>
      </p:cxnSp>
      <p:cxnSp>
        <p:nvCxnSpPr>
          <p:cNvPr id="9" name="Прямая со стрелкой 8"/>
          <p:cNvCxnSpPr/>
          <p:nvPr/>
        </p:nvCxnSpPr>
        <p:spPr>
          <a:xfrm flipV="1">
            <a:off x="5486400" y="1752600"/>
            <a:ext cx="1524000" cy="704850"/>
          </a:xfrm>
          <a:prstGeom prst="straightConnector1">
            <a:avLst/>
          </a:prstGeom>
          <a:ln>
            <a:solidFill>
              <a:srgbClr val="FFFF99"/>
            </a:solidFill>
            <a:headEnd type="arrow"/>
            <a:tailEnd type="arrow"/>
          </a:ln>
        </p:spPr>
        <p:style>
          <a:lnRef idx="3">
            <a:schemeClr val="accent3"/>
          </a:lnRef>
          <a:fillRef idx="0">
            <a:schemeClr val="accent3"/>
          </a:fillRef>
          <a:effectRef idx="2">
            <a:schemeClr val="accent3"/>
          </a:effectRef>
          <a:fontRef idx="minor">
            <a:schemeClr val="tx1"/>
          </a:fontRef>
        </p:style>
      </p:cxnSp>
      <p:cxnSp>
        <p:nvCxnSpPr>
          <p:cNvPr id="11" name="Прямая со стрелкой 10"/>
          <p:cNvCxnSpPr/>
          <p:nvPr/>
        </p:nvCxnSpPr>
        <p:spPr>
          <a:xfrm flipH="1">
            <a:off x="1676400" y="3238500"/>
            <a:ext cx="1176338" cy="0"/>
          </a:xfrm>
          <a:prstGeom prst="straightConnector1">
            <a:avLst/>
          </a:prstGeom>
          <a:ln>
            <a:solidFill>
              <a:srgbClr val="FFFF99"/>
            </a:solidFill>
            <a:headEnd type="arrow"/>
            <a:tailEnd type="arrow"/>
          </a:ln>
        </p:spPr>
        <p:style>
          <a:lnRef idx="3">
            <a:schemeClr val="accent3"/>
          </a:lnRef>
          <a:fillRef idx="0">
            <a:schemeClr val="accent3"/>
          </a:fillRef>
          <a:effectRef idx="2">
            <a:schemeClr val="accent3"/>
          </a:effectRef>
          <a:fontRef idx="minor">
            <a:schemeClr val="tx1"/>
          </a:fontRef>
        </p:style>
      </p:cxnSp>
      <p:cxnSp>
        <p:nvCxnSpPr>
          <p:cNvPr id="13" name="Прямая со стрелкой 12"/>
          <p:cNvCxnSpPr/>
          <p:nvPr/>
        </p:nvCxnSpPr>
        <p:spPr>
          <a:xfrm>
            <a:off x="5943600" y="3238500"/>
            <a:ext cx="1524000" cy="0"/>
          </a:xfrm>
          <a:prstGeom prst="straightConnector1">
            <a:avLst/>
          </a:prstGeom>
          <a:ln>
            <a:solidFill>
              <a:srgbClr val="FFFF99"/>
            </a:solidFill>
            <a:headEnd type="arrow"/>
            <a:tailEnd type="arrow"/>
          </a:ln>
        </p:spPr>
        <p:style>
          <a:lnRef idx="3">
            <a:schemeClr val="accent3"/>
          </a:lnRef>
          <a:fillRef idx="0">
            <a:schemeClr val="accent3"/>
          </a:fillRef>
          <a:effectRef idx="2">
            <a:schemeClr val="accent3"/>
          </a:effectRef>
          <a:fontRef idx="minor">
            <a:schemeClr val="tx1"/>
          </a:fontRef>
        </p:style>
      </p:cxnSp>
      <p:cxnSp>
        <p:nvCxnSpPr>
          <p:cNvPr id="15" name="Прямая со стрелкой 14"/>
          <p:cNvCxnSpPr/>
          <p:nvPr/>
        </p:nvCxnSpPr>
        <p:spPr>
          <a:xfrm flipH="1">
            <a:off x="2263775" y="4038600"/>
            <a:ext cx="1077913" cy="914400"/>
          </a:xfrm>
          <a:prstGeom prst="straightConnector1">
            <a:avLst/>
          </a:prstGeom>
          <a:ln>
            <a:solidFill>
              <a:srgbClr val="FFFF99"/>
            </a:solidFill>
            <a:headEnd type="arrow"/>
            <a:tailEnd type="arrow"/>
          </a:ln>
        </p:spPr>
        <p:style>
          <a:lnRef idx="3">
            <a:schemeClr val="accent3"/>
          </a:lnRef>
          <a:fillRef idx="0">
            <a:schemeClr val="accent3"/>
          </a:fillRef>
          <a:effectRef idx="2">
            <a:schemeClr val="accent3"/>
          </a:effectRef>
          <a:fontRef idx="minor">
            <a:schemeClr val="tx1"/>
          </a:fontRef>
        </p:style>
      </p:cxnSp>
      <p:cxnSp>
        <p:nvCxnSpPr>
          <p:cNvPr id="17" name="Прямая со стрелкой 16"/>
          <p:cNvCxnSpPr/>
          <p:nvPr/>
        </p:nvCxnSpPr>
        <p:spPr>
          <a:xfrm>
            <a:off x="4419600" y="4343400"/>
            <a:ext cx="0" cy="1219200"/>
          </a:xfrm>
          <a:prstGeom prst="straightConnector1">
            <a:avLst/>
          </a:prstGeom>
          <a:ln>
            <a:solidFill>
              <a:srgbClr val="FFFF99"/>
            </a:solidFill>
            <a:headEnd type="arrow"/>
            <a:tailEnd type="arrow"/>
          </a:ln>
        </p:spPr>
        <p:style>
          <a:lnRef idx="3">
            <a:schemeClr val="accent3"/>
          </a:lnRef>
          <a:fillRef idx="0">
            <a:schemeClr val="accent3"/>
          </a:fillRef>
          <a:effectRef idx="2">
            <a:schemeClr val="accent3"/>
          </a:effectRef>
          <a:fontRef idx="minor">
            <a:schemeClr val="tx1"/>
          </a:fontRef>
        </p:style>
      </p:cxnSp>
      <p:cxnSp>
        <p:nvCxnSpPr>
          <p:cNvPr id="19" name="Прямая со стрелкой 18"/>
          <p:cNvCxnSpPr/>
          <p:nvPr/>
        </p:nvCxnSpPr>
        <p:spPr>
          <a:xfrm>
            <a:off x="5486400" y="4038600"/>
            <a:ext cx="1066800" cy="609600"/>
          </a:xfrm>
          <a:prstGeom prst="straightConnector1">
            <a:avLst/>
          </a:prstGeom>
          <a:ln>
            <a:solidFill>
              <a:srgbClr val="FFFF99"/>
            </a:solidFill>
            <a:headEnd type="arrow"/>
            <a:tailEnd type="arrow"/>
          </a:ln>
        </p:spPr>
        <p:style>
          <a:lnRef idx="3">
            <a:schemeClr val="accent3"/>
          </a:lnRef>
          <a:fillRef idx="0">
            <a:schemeClr val="accent3"/>
          </a:fillRef>
          <a:effectRef idx="2">
            <a:schemeClr val="accent3"/>
          </a:effectRef>
          <a:fontRef idx="minor">
            <a:schemeClr val="tx1"/>
          </a:fontRef>
        </p:style>
      </p:cxnSp>
      <p:pic>
        <p:nvPicPr>
          <p:cNvPr id="36877" name="Picture 19" descr="звезды"/>
          <p:cNvPicPr>
            <a:picLocks noChangeAspect="1" noChangeArrowheads="1" noCrop="1"/>
          </p:cNvPicPr>
          <p:nvPr/>
        </p:nvPicPr>
        <p:blipFill>
          <a:blip r:embed="rId3"/>
          <a:srcRect/>
          <a:stretch>
            <a:fillRect/>
          </a:stretch>
        </p:blipFill>
        <p:spPr bwMode="auto">
          <a:xfrm>
            <a:off x="917575" y="2878138"/>
            <a:ext cx="792163" cy="720725"/>
          </a:xfrm>
          <a:prstGeom prst="rect">
            <a:avLst/>
          </a:prstGeom>
          <a:noFill/>
          <a:ln w="9525">
            <a:noFill/>
            <a:miter lim="800000"/>
            <a:headEnd/>
            <a:tailEnd/>
          </a:ln>
        </p:spPr>
      </p:pic>
      <p:pic>
        <p:nvPicPr>
          <p:cNvPr id="36878" name="Picture 19" descr="звезды"/>
          <p:cNvPicPr>
            <a:picLocks noChangeAspect="1" noChangeArrowheads="1" noCrop="1"/>
          </p:cNvPicPr>
          <p:nvPr/>
        </p:nvPicPr>
        <p:blipFill>
          <a:blip r:embed="rId3"/>
          <a:srcRect/>
          <a:stretch>
            <a:fillRect/>
          </a:stretch>
        </p:blipFill>
        <p:spPr bwMode="auto">
          <a:xfrm>
            <a:off x="1603375" y="4924425"/>
            <a:ext cx="792163" cy="720725"/>
          </a:xfrm>
          <a:prstGeom prst="rect">
            <a:avLst/>
          </a:prstGeom>
          <a:noFill/>
          <a:ln w="9525">
            <a:noFill/>
            <a:miter lim="800000"/>
            <a:headEnd/>
            <a:tailEnd/>
          </a:ln>
        </p:spPr>
      </p:pic>
      <p:pic>
        <p:nvPicPr>
          <p:cNvPr id="36879" name="Picture 19" descr="звезды"/>
          <p:cNvPicPr>
            <a:picLocks noChangeAspect="1" noChangeArrowheads="1" noCrop="1"/>
          </p:cNvPicPr>
          <p:nvPr/>
        </p:nvPicPr>
        <p:blipFill>
          <a:blip r:embed="rId3"/>
          <a:srcRect/>
          <a:stretch>
            <a:fillRect/>
          </a:stretch>
        </p:blipFill>
        <p:spPr bwMode="auto">
          <a:xfrm>
            <a:off x="4024313" y="5578475"/>
            <a:ext cx="790575" cy="720725"/>
          </a:xfrm>
          <a:prstGeom prst="rect">
            <a:avLst/>
          </a:prstGeom>
          <a:noFill/>
          <a:ln w="9525">
            <a:noFill/>
            <a:miter lim="800000"/>
            <a:headEnd/>
            <a:tailEnd/>
          </a:ln>
        </p:spPr>
      </p:pic>
      <p:pic>
        <p:nvPicPr>
          <p:cNvPr id="36880" name="Picture 19" descr="звезды"/>
          <p:cNvPicPr>
            <a:picLocks noChangeAspect="1" noChangeArrowheads="1" noCrop="1"/>
          </p:cNvPicPr>
          <p:nvPr/>
        </p:nvPicPr>
        <p:blipFill>
          <a:blip r:embed="rId3"/>
          <a:srcRect/>
          <a:stretch>
            <a:fillRect/>
          </a:stretch>
        </p:blipFill>
        <p:spPr bwMode="auto">
          <a:xfrm>
            <a:off x="6310313" y="4495800"/>
            <a:ext cx="790575" cy="720725"/>
          </a:xfrm>
          <a:prstGeom prst="rect">
            <a:avLst/>
          </a:prstGeom>
          <a:noFill/>
          <a:ln w="9525">
            <a:noFill/>
            <a:miter lim="800000"/>
            <a:headEnd/>
            <a:tailEnd/>
          </a:ln>
        </p:spPr>
      </p:pic>
      <p:pic>
        <p:nvPicPr>
          <p:cNvPr id="36881" name="Picture 19" descr="звезды"/>
          <p:cNvPicPr>
            <a:picLocks noChangeAspect="1" noChangeArrowheads="1" noCrop="1"/>
          </p:cNvPicPr>
          <p:nvPr/>
        </p:nvPicPr>
        <p:blipFill>
          <a:blip r:embed="rId3"/>
          <a:srcRect/>
          <a:stretch>
            <a:fillRect/>
          </a:stretch>
        </p:blipFill>
        <p:spPr bwMode="auto">
          <a:xfrm>
            <a:off x="7426325" y="3048000"/>
            <a:ext cx="792163" cy="720725"/>
          </a:xfrm>
          <a:prstGeom prst="rect">
            <a:avLst/>
          </a:prstGeom>
          <a:noFill/>
          <a:ln w="9525">
            <a:noFill/>
            <a:miter lim="800000"/>
            <a:headEnd/>
            <a:tailEnd/>
          </a:ln>
        </p:spPr>
      </p:pic>
      <p:pic>
        <p:nvPicPr>
          <p:cNvPr id="36882" name="Picture 19" descr="звезды"/>
          <p:cNvPicPr>
            <a:picLocks noChangeAspect="1" noChangeArrowheads="1" noCrop="1"/>
          </p:cNvPicPr>
          <p:nvPr/>
        </p:nvPicPr>
        <p:blipFill>
          <a:blip r:embed="rId3"/>
          <a:srcRect/>
          <a:stretch>
            <a:fillRect/>
          </a:stretch>
        </p:blipFill>
        <p:spPr bwMode="auto">
          <a:xfrm>
            <a:off x="1603375" y="1316038"/>
            <a:ext cx="792163" cy="720725"/>
          </a:xfrm>
          <a:prstGeom prst="rect">
            <a:avLst/>
          </a:prstGeom>
          <a:noFill/>
          <a:ln w="9525">
            <a:noFill/>
            <a:miter lim="800000"/>
            <a:headEnd/>
            <a:tailEnd/>
          </a:ln>
        </p:spPr>
      </p:pic>
      <p:pic>
        <p:nvPicPr>
          <p:cNvPr id="36883" name="Picture 19" descr="звезды"/>
          <p:cNvPicPr>
            <a:picLocks noChangeAspect="1" noChangeArrowheads="1" noCrop="1"/>
          </p:cNvPicPr>
          <p:nvPr/>
        </p:nvPicPr>
        <p:blipFill>
          <a:blip r:embed="rId3"/>
          <a:srcRect/>
          <a:stretch>
            <a:fillRect/>
          </a:stretch>
        </p:blipFill>
        <p:spPr bwMode="auto">
          <a:xfrm>
            <a:off x="4013200" y="457200"/>
            <a:ext cx="792163" cy="720725"/>
          </a:xfrm>
          <a:prstGeom prst="rect">
            <a:avLst/>
          </a:prstGeom>
          <a:noFill/>
          <a:ln w="9525">
            <a:noFill/>
            <a:miter lim="800000"/>
            <a:headEnd/>
            <a:tailEnd/>
          </a:ln>
        </p:spPr>
      </p:pic>
      <p:pic>
        <p:nvPicPr>
          <p:cNvPr id="36884" name="Picture 19" descr="звезды"/>
          <p:cNvPicPr>
            <a:picLocks noChangeAspect="1" noChangeArrowheads="1" noCrop="1"/>
          </p:cNvPicPr>
          <p:nvPr/>
        </p:nvPicPr>
        <p:blipFill>
          <a:blip r:embed="rId3"/>
          <a:srcRect/>
          <a:stretch>
            <a:fillRect/>
          </a:stretch>
        </p:blipFill>
        <p:spPr bwMode="auto">
          <a:xfrm>
            <a:off x="6858000" y="1449388"/>
            <a:ext cx="792163" cy="720725"/>
          </a:xfrm>
          <a:prstGeom prst="rect">
            <a:avLst/>
          </a:prstGeom>
          <a:noFill/>
          <a:ln w="9525">
            <a:noFill/>
            <a:miter lim="800000"/>
            <a:headEnd/>
            <a:tailEnd/>
          </a:ln>
        </p:spPr>
      </p:pic>
      <p:sp>
        <p:nvSpPr>
          <p:cNvPr id="20" name="7-конечная звезда 19"/>
          <p:cNvSpPr/>
          <p:nvPr/>
        </p:nvSpPr>
        <p:spPr>
          <a:xfrm>
            <a:off x="2590800" y="2209800"/>
            <a:ext cx="3657600" cy="2362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 name="TextBox 20"/>
          <p:cNvSpPr txBox="1"/>
          <p:nvPr/>
        </p:nvSpPr>
        <p:spPr>
          <a:xfrm>
            <a:off x="3276600" y="3124200"/>
            <a:ext cx="27432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3600" b="1" i="1" dirty="0" smtClean="0">
                <a:ln w="11430"/>
                <a:solidFill>
                  <a:srgbClr val="FF3399"/>
                </a:solidFill>
                <a:effectLst>
                  <a:outerShdw blurRad="50800" dist="39000" dir="5460000" algn="tl">
                    <a:srgbClr val="000000">
                      <a:alpha val="38000"/>
                    </a:srgbClr>
                  </a:outerShdw>
                </a:effectLst>
                <a:latin typeface="Times New Roman" pitchFamily="18" charset="0"/>
                <a:cs typeface="Times New Roman" pitchFamily="18" charset="0"/>
              </a:rPr>
              <a:t>Түркістан</a:t>
            </a:r>
            <a:endParaRPr lang="ru-RU" sz="3600" b="1" i="1" dirty="0">
              <a:ln w="11430"/>
              <a:solidFill>
                <a:srgbClr val="FF3399"/>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3" name="TextBox 22"/>
          <p:cNvSpPr txBox="1"/>
          <p:nvPr/>
        </p:nvSpPr>
        <p:spPr>
          <a:xfrm>
            <a:off x="2143108" y="214290"/>
            <a:ext cx="5429288" cy="584775"/>
          </a:xfrm>
          <a:prstGeom prst="rect">
            <a:avLst/>
          </a:prstGeom>
          <a:noFill/>
        </p:spPr>
        <p:txBody>
          <a:bodyPr wrap="square" rtlCol="0">
            <a:spAutoFit/>
          </a:bodyPr>
          <a:lstStyle/>
          <a:p>
            <a:pPr>
              <a:defRPr/>
            </a:pPr>
            <a:r>
              <a:rPr lang="en-US" sz="3200" b="1" dirty="0" smtClean="0">
                <a:ln w="11430">
                  <a:solidFill>
                    <a:srgbClr val="0000FF"/>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a:t>
            </a:r>
            <a:r>
              <a:rPr lang="kk-KZ" sz="3200" b="1" dirty="0" smtClean="0">
                <a:ln w="11430">
                  <a:solidFill>
                    <a:srgbClr val="0000FF"/>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Қызығушылықты ояту</a:t>
            </a:r>
            <a:endParaRPr lang="kk-KZ" sz="3200" b="1" dirty="0">
              <a:ln w="11430">
                <a:solidFill>
                  <a:srgbClr val="0000FF"/>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Весенняя рапсодия.jpg"/>
          <p:cNvPicPr>
            <a:picLocks noChangeAspect="1"/>
          </p:cNvPicPr>
          <p:nvPr/>
        </p:nvPicPr>
        <p:blipFill>
          <a:blip r:embed="rId3"/>
          <a:stretch>
            <a:fillRect/>
          </a:stretch>
        </p:blipFill>
        <p:spPr>
          <a:xfrm>
            <a:off x="0" y="0"/>
            <a:ext cx="9144000" cy="6858000"/>
          </a:xfrm>
          <a:prstGeom prst="rect">
            <a:avLst/>
          </a:prstGeom>
        </p:spPr>
      </p:pic>
      <p:pic>
        <p:nvPicPr>
          <p:cNvPr id="5" name="Рисунок 4" descr="Изображение 324.jpg"/>
          <p:cNvPicPr>
            <a:picLocks noChangeAspect="1"/>
          </p:cNvPicPr>
          <p:nvPr/>
        </p:nvPicPr>
        <p:blipFill>
          <a:blip r:embed="rId4"/>
          <a:stretch>
            <a:fillRect/>
          </a:stretch>
        </p:blipFill>
        <p:spPr>
          <a:xfrm>
            <a:off x="0" y="0"/>
            <a:ext cx="9144000" cy="6858000"/>
          </a:xfrm>
          <a:prstGeom prst="rect">
            <a:avLst/>
          </a:prstGeom>
        </p:spPr>
      </p:pic>
      <p:pic>
        <p:nvPicPr>
          <p:cNvPr id="6" name="Рисунок 5" descr="thumb_12796142103_photo.jpg"/>
          <p:cNvPicPr>
            <a:picLocks noChangeAspect="1"/>
          </p:cNvPicPr>
          <p:nvPr/>
        </p:nvPicPr>
        <p:blipFill>
          <a:blip r:embed="rId5"/>
          <a:stretch>
            <a:fillRect/>
          </a:stretch>
        </p:blipFill>
        <p:spPr>
          <a:xfrm>
            <a:off x="3857625" y="2952750"/>
            <a:ext cx="1428750" cy="952500"/>
          </a:xfrm>
          <a:prstGeom prst="rect">
            <a:avLst/>
          </a:prstGeom>
        </p:spPr>
      </p:pic>
      <p:pic>
        <p:nvPicPr>
          <p:cNvPr id="7" name="Рисунок 6" descr="55.jpeg"/>
          <p:cNvPicPr>
            <a:picLocks noChangeAspect="1"/>
          </p:cNvPicPr>
          <p:nvPr/>
        </p:nvPicPr>
        <p:blipFill>
          <a:blip r:embed="rId6"/>
          <a:stretch>
            <a:fillRect/>
          </a:stretch>
        </p:blipFill>
        <p:spPr>
          <a:xfrm>
            <a:off x="0" y="0"/>
            <a:ext cx="9144000" cy="6858000"/>
          </a:xfrm>
          <a:prstGeom prst="rect">
            <a:avLst/>
          </a:prstGeom>
        </p:spPr>
      </p:pic>
      <p:pic>
        <p:nvPicPr>
          <p:cNvPr id="8" name="Рисунок 7" descr="ьрььрь.jpeg"/>
          <p:cNvPicPr>
            <a:picLocks noChangeAspect="1"/>
          </p:cNvPicPr>
          <p:nvPr/>
        </p:nvPicPr>
        <p:blipFill>
          <a:blip r:embed="rId7"/>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1142976" y="1643050"/>
            <a:ext cx="8001024"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ТҮРКІСТАН - ЕКІ ДҮНИЕ ЕСІГІ ҒОЙ,</a:t>
            </a:r>
          </a:p>
          <a:p>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ТҮРКІСТАН – ЕР ТҮРІКТІҢ БЕСІГІ ҒОЙ.</a:t>
            </a:r>
          </a:p>
          <a:p>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ТАМАША ТҮРКІСТАНДАЙ ЖЕРДЕ ТУҒАН</a:t>
            </a:r>
          </a:p>
          <a:p>
            <a:r>
              <a:rPr lang="ru-RU"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ТҮРІКТІҢ ТӘҢІРІ БЕРГЕН НӘСІБІ ҒОЙ.</a:t>
            </a:r>
          </a:p>
          <a:p>
            <a:pPr algn="ctr"/>
            <a:endParaRPr lang="ru-RU" sz="2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0" name="-.mp3">
            <a:hlinkClick r:id="" action="ppaction://media"/>
          </p:cNvPr>
          <p:cNvPicPr>
            <a:picLocks noRot="1" noChangeAspect="1"/>
          </p:cNvPicPr>
          <p:nvPr>
            <a:audioFile r:link="rId1"/>
          </p:nvPr>
        </p:nvPicPr>
        <p:blipFill>
          <a:blip r:embed="rId8"/>
          <a:stretch>
            <a:fillRect/>
          </a:stretch>
        </p:blipFill>
        <p:spPr>
          <a:xfrm>
            <a:off x="8501090" y="6215082"/>
            <a:ext cx="304800" cy="304800"/>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20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2000"/>
                                        <p:tgtEl>
                                          <p:spTgt spid="9">
                                            <p:txEl>
                                              <p:pRg st="3" end="3"/>
                                            </p:txEl>
                                          </p:spTgt>
                                        </p:tgtEl>
                                      </p:cBhvr>
                                    </p:animEffect>
                                  </p:childTnLst>
                                </p:cTn>
                              </p:par>
                            </p:childTnLst>
                          </p:cTn>
                        </p:par>
                        <p:par>
                          <p:cTn id="17" fill="hold">
                            <p:stCondLst>
                              <p:cond delay="2000"/>
                            </p:stCondLst>
                            <p:childTnLst>
                              <p:par>
                                <p:cTn id="18" presetID="1" presetClass="mediacall" presetSubtype="0" fill="hold" nodeType="afterEffect">
                                  <p:stCondLst>
                                    <p:cond delay="0"/>
                                  </p:stCondLst>
                                  <p:childTnLst>
                                    <p:cmd type="call" cmd="playFrom(0.0)">
                                      <p:cBhvr>
                                        <p:cTn id="19"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20"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0e13cca3bbe336e7d4e42a9b90d4a7ea.jpg"/>
          <p:cNvPicPr>
            <a:picLocks noGrp="1" noChangeAspect="1"/>
          </p:cNvPicPr>
          <p:nvPr>
            <p:ph idx="1"/>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2020660" y="714356"/>
            <a:ext cx="5102679" cy="830997"/>
          </a:xfrm>
          <a:prstGeom prst="rect">
            <a:avLst/>
          </a:prstGeom>
          <a:noFill/>
        </p:spPr>
        <p:txBody>
          <a:bodyPr wrap="square" lIns="91440" tIns="45720" rIns="91440" bIns="45720">
            <a:spAutoFit/>
          </a:bodyPr>
          <a:lstStyle/>
          <a:p>
            <a:pPr algn="ctr"/>
            <a:r>
              <a:rPr lang="kk-KZ" sz="4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Көне Түркістан</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advTm="3000">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2825a46ddfab56295cad6c85411e182.jpg"/>
          <p:cNvPicPr>
            <a:picLocks noGrp="1" noChangeAspect="1"/>
          </p:cNvPicPr>
          <p:nvPr>
            <p:ph idx="1"/>
          </p:nvPr>
        </p:nvPicPr>
        <p:blipFill>
          <a:blip r:embed="rId2"/>
          <a:stretch>
            <a:fillRect/>
          </a:stretch>
        </p:blipFill>
        <p:spPr>
          <a:xfrm>
            <a:off x="0" y="0"/>
            <a:ext cx="9144000" cy="6858000"/>
          </a:xfrm>
        </p:spPr>
      </p:pic>
      <p:pic>
        <p:nvPicPr>
          <p:cNvPr id="5" name="Рисунок 4" descr="8.jpeg"/>
          <p:cNvPicPr>
            <a:picLocks noChangeAspect="1"/>
          </p:cNvPicPr>
          <p:nvPr/>
        </p:nvPicPr>
        <p:blipFill>
          <a:blip r:embed="rId3"/>
          <a:stretch>
            <a:fillRect/>
          </a:stretch>
        </p:blipFill>
        <p:spPr>
          <a:xfrm>
            <a:off x="0" y="0"/>
            <a:ext cx="9144000" cy="6857999"/>
          </a:xfrm>
          <a:prstGeom prst="rect">
            <a:avLst/>
          </a:prstGeom>
        </p:spPr>
      </p:pic>
      <p:pic>
        <p:nvPicPr>
          <p:cNvPr id="6" name="Рисунок 5" descr="22.jpeg"/>
          <p:cNvPicPr>
            <a:picLocks noChangeAspect="1"/>
          </p:cNvPicPr>
          <p:nvPr/>
        </p:nvPicPr>
        <p:blipFill>
          <a:blip r:embed="rId4"/>
          <a:stretch>
            <a:fillRect/>
          </a:stretch>
        </p:blipFill>
        <p:spPr>
          <a:xfrm>
            <a:off x="0" y="1"/>
            <a:ext cx="9144000" cy="6857999"/>
          </a:xfrm>
          <a:prstGeom prst="rect">
            <a:avLst/>
          </a:prstGeom>
        </p:spPr>
      </p:pic>
      <p:sp>
        <p:nvSpPr>
          <p:cNvPr id="8" name="Прямоугольник 7"/>
          <p:cNvSpPr/>
          <p:nvPr/>
        </p:nvSpPr>
        <p:spPr>
          <a:xfrm>
            <a:off x="-487302" y="142852"/>
            <a:ext cx="10118604"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Түркістан қаласының </a:t>
            </a:r>
          </a:p>
          <a:p>
            <a:pPr algn="ctr"/>
            <a:r>
              <a:rPr lang="kk-KZ"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қорғаны</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Tm="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5565.jpeg"/>
          <p:cNvPicPr>
            <a:picLocks noGrp="1" noChangeAspect="1"/>
          </p:cNvPicPr>
          <p:nvPr>
            <p:ph idx="1"/>
          </p:nvPr>
        </p:nvPicPr>
        <p:blipFill>
          <a:blip r:embed="rId2"/>
          <a:stretch>
            <a:fillRect/>
          </a:stretch>
        </p:blipFill>
        <p:spPr>
          <a:xfrm>
            <a:off x="3228975" y="3010694"/>
            <a:ext cx="2686050" cy="1704975"/>
          </a:xfrm>
        </p:spPr>
      </p:pic>
      <p:pic>
        <p:nvPicPr>
          <p:cNvPr id="5" name="Рисунок 4" descr="ю№лб.jpe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28596" y="642918"/>
            <a:ext cx="7858180" cy="707886"/>
          </a:xfrm>
          <a:prstGeom prst="rect">
            <a:avLst/>
          </a:prstGeom>
          <a:noFill/>
        </p:spPr>
        <p:txBody>
          <a:bodyPr wrap="square" lIns="91440" tIns="45720" rIns="91440" bIns="45720">
            <a:spAutoFit/>
          </a:bodyPr>
          <a:lstStyle/>
          <a:p>
            <a:pPr algn="ctr"/>
            <a:r>
              <a:rPr lang="kk-KZ"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Қожа Ахмет Иассауи кесенесі</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advTm="3000">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211238224_izobrazhenie-065-1.jpg"/>
          <p:cNvPicPr>
            <a:picLocks noGrp="1" noChangeAspect="1"/>
          </p:cNvPicPr>
          <p:nvPr>
            <p:ph idx="1"/>
          </p:nvPr>
        </p:nvPicPr>
        <p:blipFill>
          <a:blip r:embed="rId2"/>
          <a:stretch>
            <a:fillRect/>
          </a:stretch>
        </p:blipFill>
        <p:spPr>
          <a:xfrm>
            <a:off x="1" y="0"/>
            <a:ext cx="9144000" cy="6858000"/>
          </a:xfrm>
        </p:spPr>
      </p:pic>
      <p:sp>
        <p:nvSpPr>
          <p:cNvPr id="5" name="TextBox 4"/>
          <p:cNvSpPr txBox="1"/>
          <p:nvPr/>
        </p:nvSpPr>
        <p:spPr>
          <a:xfrm>
            <a:off x="1857356" y="142852"/>
            <a:ext cx="5000660" cy="1384995"/>
          </a:xfrm>
          <a:prstGeom prst="rect">
            <a:avLst/>
          </a:prstGeom>
          <a:noFill/>
        </p:spPr>
        <p:txBody>
          <a:bodyPr wrap="square" rtlCol="0">
            <a:spAutoFit/>
          </a:bodyPr>
          <a:lstStyle/>
          <a:p>
            <a:r>
              <a:rPr lang="kk-KZ"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ені: 46,5  метр</a:t>
            </a:r>
          </a:p>
          <a:p>
            <a:r>
              <a:rPr lang="kk-KZ"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Кесененің</a:t>
            </a:r>
          </a:p>
          <a:p>
            <a:r>
              <a:rPr lang="kk-KZ"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ұзындығы: 65 метр</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slow" advTm="3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151</TotalTime>
  <Words>399</Words>
  <PresentationFormat>Экран (4:3)</PresentationFormat>
  <Paragraphs>72</Paragraphs>
  <Slides>17</Slides>
  <Notes>3</Notes>
  <HiddenSlides>0</HiddenSlides>
  <MMClips>1</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Сабақтың тақырыбы: Қасиетті Түркістан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Үйге тапсырма: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Сабақтың тақырыбы: Қасиетті Түркістан </dc:title>
  <cp:lastModifiedBy>User1</cp:lastModifiedBy>
  <cp:revision>22</cp:revision>
  <dcterms:modified xsi:type="dcterms:W3CDTF">2011-12-04T18:38:05Z</dcterms:modified>
</cp:coreProperties>
</file>