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9" r:id="rId2"/>
    <p:sldId id="256" r:id="rId3"/>
    <p:sldId id="275" r:id="rId4"/>
    <p:sldId id="276" r:id="rId5"/>
    <p:sldId id="278" r:id="rId6"/>
    <p:sldId id="281" r:id="rId7"/>
    <p:sldId id="258" r:id="rId8"/>
    <p:sldId id="277" r:id="rId9"/>
    <p:sldId id="263" r:id="rId10"/>
    <p:sldId id="295" r:id="rId11"/>
    <p:sldId id="291" r:id="rId12"/>
    <p:sldId id="285" r:id="rId13"/>
    <p:sldId id="286" r:id="rId14"/>
    <p:sldId id="287" r:id="rId15"/>
    <p:sldId id="288" r:id="rId16"/>
    <p:sldId id="289" r:id="rId17"/>
    <p:sldId id="294" r:id="rId18"/>
    <p:sldId id="29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лимова" initials="В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D6905"/>
    <a:srgbClr val="0000FF"/>
    <a:srgbClr val="FF00FF"/>
    <a:srgbClr val="FF99CC"/>
    <a:srgbClr val="AB6825"/>
    <a:srgbClr val="E6A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5" autoAdjust="0"/>
    <p:restoredTop sz="86513" autoAdjust="0"/>
  </p:normalViewPr>
  <p:slideViewPr>
    <p:cSldViewPr>
      <p:cViewPr>
        <p:scale>
          <a:sx n="48" d="100"/>
          <a:sy n="48" d="100"/>
        </p:scale>
        <p:origin x="-2472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2-01T01:52:25.928" idx="1">
    <p:pos x="576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256FC6-C121-402A-9589-48D5F8A50B48}" type="datetimeFigureOut">
              <a:rPr lang="ru-RU"/>
              <a:pPr>
                <a:defRPr/>
              </a:pPr>
              <a:t>30.10.2013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99389C-A3D6-419F-9EB4-92982F3CE3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894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9389C-A3D6-419F-9EB4-92982F3CE30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3592A-A185-46B5-94E3-7F61341167E0}" type="datetimeFigureOut">
              <a:rPr lang="ru-RU"/>
              <a:pPr>
                <a:defRPr/>
              </a:pPr>
              <a:t>30.10.2013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2541E-17C5-4B95-8E2A-66C1B56496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EE3A-34EA-4C55-8A7E-A0CB18566A5F}" type="datetimeFigureOut">
              <a:rPr lang="ru-RU"/>
              <a:pPr>
                <a:defRPr/>
              </a:pPr>
              <a:t>30.10.2013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4768-FC9D-4C26-9FC9-57C05B72C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8430-E788-4C02-9570-2FD67017CC9A}" type="datetimeFigureOut">
              <a:rPr lang="ru-RU"/>
              <a:pPr>
                <a:defRPr/>
              </a:pPr>
              <a:t>30.10.2013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14334-AF41-4D18-8E0A-F8A7FC5FAA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406F-714E-4D22-AACE-1C62FA5CA031}" type="datetimeFigureOut">
              <a:rPr lang="ru-RU"/>
              <a:pPr>
                <a:defRPr/>
              </a:pPr>
              <a:t>30.10.2013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FED8D-B1FD-4FBC-A7DF-FC97131AA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E9F3-786A-4BE4-8C62-4AC9BE1EFA35}" type="datetimeFigureOut">
              <a:rPr lang="ru-RU"/>
              <a:pPr>
                <a:defRPr/>
              </a:pPr>
              <a:t>30.10.2013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4729B-4B94-4790-A6DD-0DE73A7E3B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3161-03AC-4B36-AF9B-CC2020A74F5C}" type="datetimeFigureOut">
              <a:rPr lang="ru-RU"/>
              <a:pPr>
                <a:defRPr/>
              </a:pPr>
              <a:t>30.10.2013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1DB4-CF1D-4960-A32B-FBDA5C1F55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931E-3F4B-4D9F-850A-762608A1012B}" type="datetimeFigureOut">
              <a:rPr lang="ru-RU"/>
              <a:pPr>
                <a:defRPr/>
              </a:pPr>
              <a:t>30.10.2013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C79C5-0A05-46A3-9763-E935D915C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02205-9580-4026-9FF8-2C33AC41BF4A}" type="datetimeFigureOut">
              <a:rPr lang="ru-RU"/>
              <a:pPr>
                <a:defRPr/>
              </a:pPr>
              <a:t>30.10.2013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0BB8-140E-47FB-9B62-1ADE5EFE4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824A-F6EE-4622-B3A9-5FB71D0AD1AE}" type="datetimeFigureOut">
              <a:rPr lang="ru-RU"/>
              <a:pPr>
                <a:defRPr/>
              </a:pPr>
              <a:t>30.10.2013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D9FD-61D5-4CCE-973C-D6AE3B2A6D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606B-C468-489F-B8D7-3216222691A5}" type="datetimeFigureOut">
              <a:rPr lang="ru-RU"/>
              <a:pPr>
                <a:defRPr/>
              </a:pPr>
              <a:t>30.10.2013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D8DE4-2993-4222-A617-0D28AD4099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D7DC-AC4C-4202-A3CC-27C10D6202C5}" type="datetimeFigureOut">
              <a:rPr lang="ru-RU"/>
              <a:pPr>
                <a:defRPr/>
              </a:pPr>
              <a:t>30.10.2013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3176-3EDF-4213-B7D6-8199E1DFC3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90ACDA-48BF-4614-8E5F-9B9D04F05DB3}" type="datetimeFigureOut">
              <a:rPr lang="ru-RU"/>
              <a:pPr>
                <a:defRPr/>
              </a:pPr>
              <a:t>30.10.2013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13173-C762-4DBD-8BB0-EDA4421805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8" r:id="rId4"/>
    <p:sldLayoutId id="2147483824" r:id="rId5"/>
    <p:sldLayoutId id="2147483819" r:id="rId6"/>
    <p:sldLayoutId id="2147483825" r:id="rId7"/>
    <p:sldLayoutId id="2147483826" r:id="rId8"/>
    <p:sldLayoutId id="2147483827" r:id="rId9"/>
    <p:sldLayoutId id="2147483820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G:\&#1059;&#1088;&#1086;&#1082;%20&#1087;&#1086;%20&#1060;&#1077;&#1090;&#1091;\&#1053;&#1077;%20&#1079;&#1072;&#1088;&#1077;%20&#1090;&#1099;%20&#1077;&#1105;...(&#1075;&#1080;&#1090;&#1072;&#1088;&#1072;).mp3" TargetMode="External"/><Relationship Id="rId1" Type="http://schemas.openxmlformats.org/officeDocument/2006/relationships/audio" Target="file:///C:\Documents%20and%20Settings\OEM\&#1056;&#1072;&#1073;&#1086;&#1095;&#1080;&#1081;%20&#1089;&#1090;&#1086;&#1083;\&#1091;&#1088;&#1086;&#1082;\vasyaplatit.ru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9;&#1088;&#1086;&#1082;%20&#1087;&#1086;%20&#1060;&#1077;&#1090;&#1091;\&#1053;&#1077;%20&#1079;&#1072;&#1088;&#1077;%20&#1090;&#1099;%20&#1077;&#1105;...(&#1075;&#1080;&#1090;&#1072;&#1088;&#1072;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9;&#1088;&#1086;&#1082;%20&#1087;&#1086;%20&#1060;&#1077;&#1090;&#1091;\&#1053;&#1072;%20&#1079;&#1072;&#1088;&#1077;%20&#1090;&#1099;%20&#1077;&#1077;...(&#1087;&#1077;&#1089;&#1085;&#1103;)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9;&#1088;&#1086;&#1082;%20&#1087;&#1086;%20&#1060;&#1077;&#1090;&#1091;\&#1053;&#1077;%20&#1079;&#1072;&#1088;&#1077;%20&#1090;&#1099;%20&#1077;&#1105;...(&#1075;&#1080;&#1090;&#1072;&#1088;&#1072;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E:\Ира\58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3291125" y="22991763"/>
            <a:ext cx="72771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E:\Ира\586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vasyaplatit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214563" y="13358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-1428750" y="5000625"/>
            <a:ext cx="1193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57166"/>
            <a:ext cx="704218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«Целый мир от красоты»</a:t>
            </a:r>
          </a:p>
        </p:txBody>
      </p:sp>
      <p:pic>
        <p:nvPicPr>
          <p:cNvPr id="9" name="Не заре ты её...(гитара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244408" y="6021288"/>
            <a:ext cx="203200" cy="2032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8942" y="3244334"/>
            <a:ext cx="5946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Любовь и красота в лирике А.А. Фета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72408" y="4170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n w="1905"/>
                <a:solidFill>
                  <a:srgbClr val="AB682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В моей руке – какое чудо!</a:t>
            </a:r>
          </a:p>
          <a:p>
            <a:pPr algn="r">
              <a:defRPr/>
            </a:pPr>
            <a:r>
              <a:rPr lang="ru-RU" b="1" dirty="0">
                <a:ln w="1905"/>
                <a:solidFill>
                  <a:srgbClr val="AB682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Твоя рука.</a:t>
            </a:r>
          </a:p>
          <a:p>
            <a:pPr algn="r">
              <a:defRPr/>
            </a:pPr>
            <a:r>
              <a:rPr lang="ru-RU" b="1" dirty="0">
                <a:ln w="1905"/>
                <a:solidFill>
                  <a:srgbClr val="AB682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				</a:t>
            </a:r>
            <a:r>
              <a:rPr lang="ru-RU" b="1" dirty="0" err="1">
                <a:ln w="1905"/>
                <a:solidFill>
                  <a:srgbClr val="AB682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А.А.Фет</a:t>
            </a:r>
            <a:endParaRPr lang="ru-RU" b="1" dirty="0">
              <a:ln w="1905"/>
              <a:solidFill>
                <a:srgbClr val="AB682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8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5" y="785794"/>
            <a:ext cx="785818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Импрессионизм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</a:p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направление в искусстве,</a:t>
            </a:r>
          </a:p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которого характерна  </a:t>
            </a:r>
            <a:r>
              <a:rPr lang="ru-RU" sz="40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передача</a:t>
            </a:r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настроений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психологических нюансов, стремление запечатлеть мир в его подвижности, изменчивости.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2068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643998" cy="618630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Под новизной я разумею не новые  предметы, а новое их освещение волшебным фонарём искусства.</a:t>
            </a:r>
          </a:p>
          <a:p>
            <a:pPr algn="r">
              <a:defRPr/>
            </a:pP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    </a:t>
            </a:r>
          </a:p>
          <a:p>
            <a:pPr algn="r"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А.Фет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OEM\Рабочий стол\Фет- хозяин Степанов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4105275" cy="585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43438" y="3786190"/>
            <a:ext cx="450056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Хозяин Степановки.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072074"/>
            <a:ext cx="321471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А.А. Фет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OEM\Рабочий стол\С.А. Толст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4333875" cy="55006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714876" y="571480"/>
            <a:ext cx="414340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«… своей вечно живой  и вечно поющей лирикой он всегда пробуждает во мне поэтические и несвоевременно молодые мысли»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072206"/>
            <a:ext cx="492922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С.А. Толстая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OEM\Рабочий стол\Фет  в старо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04"/>
            <a:ext cx="4286278" cy="5888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" y="642918"/>
            <a:ext cx="442912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«Ещё люблю, ещё томлюсь перед всемирной красотою»</a:t>
            </a:r>
          </a:p>
          <a:p>
            <a:pPr algn="ctr">
              <a:defRPr/>
            </a:pP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А.А. Фет</a:t>
            </a:r>
          </a:p>
          <a:p>
            <a:pPr algn="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	1890</a:t>
            </a:r>
          </a:p>
          <a:p>
            <a:pPr algn="ctr">
              <a:defRPr/>
            </a:pP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5" name="Не заре ты её...(гитар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28662" y="6143644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algn="ctr">
              <a:buFontTx/>
              <a:buAutoNum type="arabicPeriod"/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Основные темы лирики  А.Фета</a:t>
            </a:r>
          </a:p>
          <a:p>
            <a:pPr marL="742950" indent="-742950" algn="ctr">
              <a:defRPr/>
            </a:pPr>
            <a:r>
              <a:rPr lang="ru-RU" sz="44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lang="ru-RU" sz="4400" b="1" i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–любовь и красота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643182"/>
            <a:ext cx="8286809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2.  А. Фет – </a:t>
            </a:r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сторонник «чистого искусства»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785850" y="4214818"/>
            <a:ext cx="935834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3. Поэзия   А.Фета   близка   к   импрессионизму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57214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4. Лирика А.Фета очень музыкальна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8938" y="214313"/>
            <a:ext cx="2571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Выводы: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Рисунок 3" descr="b35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871537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285875" y="6072188"/>
            <a:ext cx="6713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A50021"/>
                </a:solidFill>
              </a:rPr>
              <a:t>«на заре она сладко так спит…»</a:t>
            </a:r>
          </a:p>
        </p:txBody>
      </p:sp>
      <p:pic>
        <p:nvPicPr>
          <p:cNvPr id="6" name="На заре ты ее...(песн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28596" y="6429396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df9413c10db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0" y="4286256"/>
            <a:ext cx="45005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Здесь на цветок я легкий опустилась</a:t>
            </a:r>
          </a:p>
          <a:p>
            <a:pPr algn="ctr"/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 вот – дышу.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 descr="309cb048f454.gif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0" y="4429125"/>
            <a:ext cx="89296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B0F0"/>
                </a:solidFill>
              </a:rPr>
              <a:t>Надолго ли, без цели, без усилья,</a:t>
            </a:r>
          </a:p>
          <a:p>
            <a:pPr algn="ctr"/>
            <a:r>
              <a:rPr lang="ru-RU" sz="3200" b="1">
                <a:solidFill>
                  <a:srgbClr val="00B0F0"/>
                </a:solidFill>
              </a:rPr>
              <a:t> Дышать хочу?</a:t>
            </a:r>
          </a:p>
          <a:p>
            <a:pPr algn="ctr"/>
            <a:r>
              <a:rPr lang="ru-RU" sz="3200" b="1">
                <a:solidFill>
                  <a:srgbClr val="00B0F0"/>
                </a:solidFill>
              </a:rPr>
              <a:t>Вот-вот сейчас, сверкнув, раскину крылья</a:t>
            </a:r>
          </a:p>
          <a:p>
            <a:pPr algn="ctr"/>
            <a:r>
              <a:rPr lang="ru-RU" sz="3200" b="1">
                <a:solidFill>
                  <a:srgbClr val="00B0F0"/>
                </a:solidFill>
              </a:rPr>
              <a:t>И улечу.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OEM\Рабочий стол\Презентации\Фет портрет работы Реп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97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628" y="1714488"/>
            <a:ext cx="414337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Портрет работы 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n-lt"/>
              </a:rPr>
              <a:t>И.Е. Репина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934670"/>
            <a:ext cx="31509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А. А. Фет.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929066"/>
            <a:ext cx="636315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</a:rPr>
              <a:t>Школа демократической поэзии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500042"/>
            <a:ext cx="514353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1430"/>
                <a:solidFill>
                  <a:srgbClr val="8D69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Школа «чистой поэзии»</a:t>
            </a:r>
          </a:p>
        </p:txBody>
      </p:sp>
      <p:pic>
        <p:nvPicPr>
          <p:cNvPr id="15364" name="Рисунок 4" descr="название.jpg"/>
          <p:cNvPicPr>
            <a:picLocks noChangeAspect="1"/>
          </p:cNvPicPr>
          <p:nvPr/>
        </p:nvPicPr>
        <p:blipFill>
          <a:blip r:embed="rId3" cstate="print">
            <a:lum bright="-10000" contrast="-30000"/>
          </a:blip>
          <a:srcRect/>
          <a:stretch>
            <a:fillRect/>
          </a:stretch>
        </p:blipFill>
        <p:spPr bwMode="auto">
          <a:xfrm>
            <a:off x="6215063" y="2928938"/>
            <a:ext cx="258127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Фет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l="2777" t="12500"/>
          <a:stretch>
            <a:fillRect/>
          </a:stretch>
        </p:blipFill>
        <p:spPr bwMode="auto">
          <a:xfrm>
            <a:off x="500063" y="285750"/>
            <a:ext cx="27162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429816" cy="79749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46571"/>
                <a:gridCol w="5083245"/>
              </a:tblGrid>
              <a:tr h="14287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Школа «чистой поэзии»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-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А. А. Фет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Школа демократической поэзии   </a:t>
                      </a:r>
                    </a:p>
                    <a:p>
                      <a:pPr algn="ctr"/>
                      <a:r>
                        <a:rPr lang="ru-RU" sz="2800" dirty="0" smtClean="0"/>
                        <a:t>  -  Н.А. Некрасов</a:t>
                      </a:r>
                      <a:endParaRPr lang="ru-RU" sz="2800" dirty="0"/>
                    </a:p>
                  </a:txBody>
                  <a:tcPr/>
                </a:tc>
              </a:tr>
              <a:tr h="46902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 поэзия сердца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 поэзия разума</a:t>
                      </a:r>
                      <a:endParaRPr lang="ru-RU" sz="2400" b="1" dirty="0"/>
                    </a:p>
                  </a:txBody>
                  <a:tcPr/>
                </a:tc>
              </a:tr>
              <a:tr h="1241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- развивает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романтическую традицию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="1" dirty="0" smtClean="0"/>
                        <a:t> развивает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реалистическую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традицию</a:t>
                      </a:r>
                      <a:endParaRPr lang="ru-RU" sz="2400" b="1" dirty="0"/>
                    </a:p>
                  </a:txBody>
                  <a:tcPr/>
                </a:tc>
              </a:tr>
              <a:tr h="1241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- </a:t>
                      </a:r>
                      <a:r>
                        <a:rPr lang="ru-RU" sz="2400" b="1" dirty="0" err="1" smtClean="0"/>
                        <a:t>эстетизация</a:t>
                      </a:r>
                      <a:r>
                        <a:rPr lang="ru-RU" sz="2400" b="1" dirty="0" smtClean="0"/>
                        <a:t> действительности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 действительность в противоречиях</a:t>
                      </a:r>
                      <a:r>
                        <a:rPr lang="ru-RU" sz="2400" b="1" baseline="0" dirty="0" smtClean="0"/>
                        <a:t> и контрастах</a:t>
                      </a:r>
                      <a:endParaRPr lang="ru-RU" sz="2400" b="1" dirty="0"/>
                    </a:p>
                  </a:txBody>
                  <a:tcPr/>
                </a:tc>
              </a:tr>
              <a:tr h="85528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 литературный язык, приподнятая лексика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 элементы разговорного стиля </a:t>
                      </a:r>
                      <a:endParaRPr lang="ru-RU" sz="2400" b="1" dirty="0"/>
                    </a:p>
                  </a:txBody>
                  <a:tcPr/>
                </a:tc>
              </a:tr>
              <a:tr h="85528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 созерцательность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 активная жизненная позиция</a:t>
                      </a:r>
                      <a:endParaRPr lang="ru-RU" sz="2400" b="1" dirty="0"/>
                    </a:p>
                  </a:txBody>
                  <a:tcPr/>
                </a:tc>
              </a:tr>
              <a:tr h="102829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 вечные темы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 социальная, проблематика, гражданственность</a:t>
                      </a:r>
                      <a:endParaRPr lang="ru-RU" sz="2400" b="1" dirty="0"/>
                    </a:p>
                  </a:txBody>
                  <a:tcPr/>
                </a:tc>
              </a:tr>
              <a:tr h="85528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 интерес</a:t>
                      </a:r>
                      <a:r>
                        <a:rPr lang="ru-RU" sz="2400" b="1" baseline="0" dirty="0" smtClean="0"/>
                        <a:t> к вопросам художественной формы</a:t>
                      </a:r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 приоритет содержания над формой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10136"/>
            <a:ext cx="7643866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i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Чистое искусство 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– это искусство, не отражающее политических, философских, религиозных разногласий, а воспевающее вечные ценности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 - 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любовь, красоту мира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OEM\Рабочий стол\русские литерато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3519487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5000660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«И откуда  у этого добродушного толстого офицера взялась такая непонятная </a:t>
            </a:r>
            <a:r>
              <a:rPr lang="ru-RU" sz="4000" b="1" i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лирическая дерзость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– свойство великих поэтов?»</a:t>
            </a:r>
          </a:p>
          <a:p>
            <a:pPr algn="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Л.Н. Толстой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Documents and Settings\OEM\Рабочий стол\Презентации\Фет в костюме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428625" y="357188"/>
            <a:ext cx="4429125" cy="62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72066" y="2857496"/>
            <a:ext cx="4071934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А.А.фет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в мундире офицера</a:t>
            </a:r>
          </a:p>
        </p:txBody>
      </p:sp>
      <p:pic>
        <p:nvPicPr>
          <p:cNvPr id="5" name="Не заре ты её...(гитар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8148" y="6286520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OEM\Рабочий стол\Импрессионизм\mone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5286380" cy="144655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Импрессионизм- «впечатление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»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6150114"/>
            <a:ext cx="3929090" cy="707886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Клод  </a:t>
            </a:r>
            <a:r>
              <a:rPr lang="ru-RU" sz="4000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моне</a:t>
            </a:r>
            <a:endParaRPr lang="ru-RU" sz="40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OEM\Рабочий стол\Импрессионизм\after_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84296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00076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А.М. Герасимов </a:t>
            </a:r>
            <a:r>
              <a:rPr lang="ru-RU" sz="4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ru-RU" sz="40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«</a:t>
            </a:r>
            <a:r>
              <a:rPr lang="ru-RU" sz="40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Мокрая терраса»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1435</TotalTime>
  <Words>366</Words>
  <Application>Microsoft Office PowerPoint</Application>
  <PresentationFormat>Экран (4:3)</PresentationFormat>
  <Paragraphs>90</Paragraphs>
  <Slides>18</Slides>
  <Notes>18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Климова Ирина А.</cp:lastModifiedBy>
  <cp:revision>106</cp:revision>
  <dcterms:created xsi:type="dcterms:W3CDTF">2009-01-12T09:53:28Z</dcterms:created>
  <dcterms:modified xsi:type="dcterms:W3CDTF">2013-10-30T10:57:11Z</dcterms:modified>
</cp:coreProperties>
</file>