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97" r:id="rId4"/>
    <p:sldId id="270" r:id="rId5"/>
    <p:sldId id="272" r:id="rId6"/>
    <p:sldId id="273" r:id="rId7"/>
    <p:sldId id="282" r:id="rId8"/>
    <p:sldId id="283" r:id="rId9"/>
    <p:sldId id="284" r:id="rId10"/>
    <p:sldId id="285" r:id="rId11"/>
    <p:sldId id="299" r:id="rId12"/>
    <p:sldId id="301" r:id="rId13"/>
    <p:sldId id="302" r:id="rId14"/>
    <p:sldId id="303" r:id="rId15"/>
    <p:sldId id="30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4" r:id="rId25"/>
    <p:sldId id="278" r:id="rId26"/>
    <p:sldId id="279" r:id="rId27"/>
    <p:sldId id="280" r:id="rId28"/>
    <p:sldId id="281" r:id="rId29"/>
    <p:sldId id="275" r:id="rId30"/>
    <p:sldId id="276" r:id="rId31"/>
    <p:sldId id="277" r:id="rId32"/>
    <p:sldId id="294" r:id="rId33"/>
    <p:sldId id="295" r:id="rId34"/>
    <p:sldId id="296" r:id="rId35"/>
    <p:sldId id="26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random-091126122448-phpapp01/95/slide-1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82" y="0"/>
            <a:ext cx="92392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random-091126122448-phpapp01/95/slide-22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A110012"/>
          <p:cNvPicPr>
            <a:picLocks noChangeAspect="1" noChangeArrowheads="1"/>
          </p:cNvPicPr>
          <p:nvPr/>
        </p:nvPicPr>
        <p:blipFill>
          <a:blip r:embed="rId2" cstate="print"/>
          <a:srcRect l="3275" t="2"/>
          <a:stretch>
            <a:fillRect/>
          </a:stretch>
        </p:blipFill>
        <p:spPr bwMode="auto">
          <a:xfrm>
            <a:off x="0" y="1295400"/>
            <a:ext cx="9144000" cy="7089775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Чтобы мой ребенок был успешным</a:t>
            </a:r>
          </a:p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в школе ему необходимо…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38200" y="152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школьной готовности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33799" name="Picture 7" descr="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52596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Интеллектуальная </a:t>
            </a:r>
            <a:r>
              <a:rPr lang="ru-RU" sz="36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зрелость</a:t>
            </a:r>
            <a:endParaRPr lang="ru-RU" sz="36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Эмоциональная зрелость</a:t>
            </a:r>
          </a:p>
          <a:p>
            <a:pPr algn="ctr">
              <a:lnSpc>
                <a:spcPct val="110000"/>
              </a:lnSpc>
            </a:pPr>
            <a:r>
              <a:rPr lang="ru-RU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Социальная зрелость</a:t>
            </a:r>
          </a:p>
        </p:txBody>
      </p:sp>
      <p:pic>
        <p:nvPicPr>
          <p:cNvPr id="33805" name="Picture 13" descr="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2965034" cy="24955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1524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Ребенок к концу  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1-ой четверти должен: 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25609" name="Picture 9" descr="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</p:spPr>
      </p:pic>
      <p:pic>
        <p:nvPicPr>
          <p:cNvPr id="25610" name="Picture 10" descr="1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066800" cy="10668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Знать понятия: речь, предложение, слово, слог, ударение, звуки речи.</a:t>
            </a:r>
          </a:p>
          <a:p>
            <a:pPr>
              <a:lnSpc>
                <a:spcPct val="95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Уметь вычленять звуки в словах, определять их последовательность.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Правильно называть звуки в слове и характеризовать их.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Различать гласные и согласные звуки и буквы.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Определять место ударения в слове.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Уметь читать слоги.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Уметь писать  изученные строчные и заглавные буквы, их  соединения и слова.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CC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95400" y="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Ребенок к концу  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1-ой четверти должен: 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28681" name="Picture 9" descr="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</p:spPr>
      </p:pic>
      <p:pic>
        <p:nvPicPr>
          <p:cNvPr id="28682" name="Picture 10" descr="1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1500198" cy="1500198"/>
          </a:xfrm>
          <a:prstGeom prst="rect">
            <a:avLst/>
          </a:prstGeom>
          <a:noFill/>
        </p:spPr>
      </p:pic>
      <p:sp>
        <p:nvSpPr>
          <p:cNvPr id="286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Иметь пространственные и временные представления.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Вести счет предметов до 10 и сравнивать.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Вести счет до 10 в прямом и обратном порядке.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Уметь читать письменные и печатные цифры, правильно их писать.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Соотносить число предметов и цифру.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Усвоить состав чисел: 2,3,4,5.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Читать простейшие математические записи.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Знать и различать геометрические фигуры: круг, треугольник, квадрат.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3810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85852" y="1905000"/>
            <a:ext cx="6286544" cy="22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КАК ПОДГОТОВИТЬ РЕБЕНКА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К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ШКОЛЕ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См.БУКЛЕТ «Скоро в школу»</a:t>
            </a:r>
            <a:endParaRPr lang="ru-RU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 для родителей</a:t>
            </a:r>
          </a:p>
        </p:txBody>
      </p:sp>
      <p:pic>
        <p:nvPicPr>
          <p:cNvPr id="27658" name="Picture 10" descr="1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2571768" cy="2571768"/>
          </a:xfrm>
          <a:prstGeom prst="rect">
            <a:avLst/>
          </a:prstGeom>
          <a:noFill/>
        </p:spPr>
      </p:pic>
      <p:pic>
        <p:nvPicPr>
          <p:cNvPr id="27659" name="Picture 11" descr="1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256"/>
            <a:ext cx="2252656" cy="2252656"/>
          </a:xfrm>
          <a:prstGeom prst="rect">
            <a:avLst/>
          </a:prstGeom>
          <a:noFill/>
        </p:spPr>
      </p:pic>
      <p:pic>
        <p:nvPicPr>
          <p:cNvPr id="27660" name="Picture 12" descr="1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6564" y="1643050"/>
            <a:ext cx="2257436" cy="22574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850" y="357166"/>
            <a:ext cx="7862150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i="1" dirty="0" smtClean="0"/>
              <a:t>Примерный набор принадлежностей для первоклассника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Обложки для книг.</a:t>
            </a:r>
          </a:p>
          <a:p>
            <a:pPr lvl="0"/>
            <a:r>
              <a:rPr lang="ru-RU" dirty="0" smtClean="0"/>
              <a:t>Обложки для тетрадей.</a:t>
            </a:r>
          </a:p>
          <a:p>
            <a:pPr lvl="0"/>
            <a:r>
              <a:rPr lang="ru-RU" dirty="0" smtClean="0"/>
              <a:t>Тетради в клетку – 10 шт. (12 листов)</a:t>
            </a:r>
          </a:p>
          <a:p>
            <a:pPr lvl="0"/>
            <a:r>
              <a:rPr lang="ru-RU" dirty="0" smtClean="0"/>
              <a:t>Тетради в узкую линейку - 10 шт. (12 листов)</a:t>
            </a:r>
          </a:p>
          <a:p>
            <a:pPr lvl="0"/>
            <a:r>
              <a:rPr lang="ru-RU" dirty="0" smtClean="0"/>
              <a:t>Веер букв. Веер цифр. Набор геометрических фигур.</a:t>
            </a:r>
          </a:p>
          <a:p>
            <a:pPr lvl="0"/>
            <a:r>
              <a:rPr lang="ru-RU" dirty="0" smtClean="0"/>
              <a:t>Счетные палочки.</a:t>
            </a:r>
          </a:p>
          <a:p>
            <a:pPr lvl="0"/>
            <a:r>
              <a:rPr lang="ru-RU" dirty="0" smtClean="0"/>
              <a:t>Линейка.</a:t>
            </a:r>
          </a:p>
          <a:p>
            <a:pPr lvl="0"/>
            <a:r>
              <a:rPr lang="ru-RU" dirty="0" smtClean="0"/>
              <a:t>Ручки (синяя, зеленая).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6435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Простые карандаши.</a:t>
            </a:r>
          </a:p>
          <a:p>
            <a:pPr lvl="0"/>
            <a:r>
              <a:rPr lang="ru-RU" dirty="0" smtClean="0"/>
              <a:t>Закладки для книг.</a:t>
            </a:r>
          </a:p>
          <a:p>
            <a:pPr lvl="0"/>
            <a:r>
              <a:rPr lang="ru-RU" dirty="0" smtClean="0"/>
              <a:t>Цветная бумага.</a:t>
            </a:r>
          </a:p>
          <a:p>
            <a:pPr lvl="0"/>
            <a:r>
              <a:rPr lang="ru-RU" dirty="0" smtClean="0"/>
              <a:t>Цветной картон.</a:t>
            </a:r>
          </a:p>
          <a:p>
            <a:pPr lvl="0"/>
            <a:r>
              <a:rPr lang="ru-RU" dirty="0" smtClean="0"/>
              <a:t>Белая бумага.</a:t>
            </a:r>
          </a:p>
          <a:p>
            <a:pPr lvl="0"/>
            <a:r>
              <a:rPr lang="ru-RU" dirty="0" smtClean="0"/>
              <a:t>Ножницы.</a:t>
            </a:r>
          </a:p>
          <a:p>
            <a:pPr lvl="0"/>
            <a:r>
              <a:rPr lang="ru-RU" dirty="0" smtClean="0"/>
              <a:t>Для рисования – «папка для черчения» А-4, кисти (натуральные - белка) №2, 4, 6, щетина №6.</a:t>
            </a:r>
          </a:p>
          <a:p>
            <a:pPr lvl="0"/>
            <a:r>
              <a:rPr lang="ru-RU" dirty="0" smtClean="0"/>
              <a:t>Стаканчик «непроливайка».</a:t>
            </a:r>
          </a:p>
          <a:p>
            <a:pPr lvl="0"/>
            <a:r>
              <a:rPr lang="ru-RU" dirty="0" smtClean="0"/>
              <a:t>Клей – карандаш.</a:t>
            </a:r>
          </a:p>
          <a:p>
            <a:pPr lvl="0"/>
            <a:r>
              <a:rPr lang="ru-RU" dirty="0" smtClean="0"/>
              <a:t>Пластилин, дощечка.</a:t>
            </a:r>
          </a:p>
          <a:p>
            <a:pPr lvl="0"/>
            <a:r>
              <a:rPr lang="ru-RU" dirty="0" smtClean="0"/>
              <a:t>Цветные карандаши.</a:t>
            </a:r>
          </a:p>
          <a:p>
            <a:pPr lvl="0"/>
            <a:r>
              <a:rPr lang="ru-RU" dirty="0" smtClean="0"/>
              <a:t>Спортивная форма и спортивная обувь.</a:t>
            </a:r>
          </a:p>
          <a:p>
            <a:pPr lvl="0"/>
            <a:r>
              <a:rPr lang="ru-RU" dirty="0" smtClean="0"/>
              <a:t>Сменная обувь.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8005026" cy="8572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i="1" dirty="0" smtClean="0"/>
              <a:t>Примерный набор принадлежностей для первоклассника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646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Требования к школьной форме и деловому стилю одежды с 01.09.2013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41020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В соответствии с Федеральным законом №273-ФЗ РФ «Об образовании»; письма  Министерства образования РФ от 28 марта 2013 г № ДЛ-65/08 «Об установлении требований к одежде обучающихся», Конвенцией о правах ребенка ст. 13-15,  Уставом школы, письма </a:t>
            </a:r>
            <a:r>
              <a:rPr lang="ru-RU" sz="3400" dirty="0" err="1" smtClean="0"/>
              <a:t>Роспотребнадзора</a:t>
            </a:r>
            <a:r>
              <a:rPr lang="ru-RU" sz="3400" dirty="0" smtClean="0"/>
              <a:t> от 09.11.2012 №01/12662-12-23,  с 1 сентября 2013 в ГБОУ №14  Невского района Санкт- Петербурга </a:t>
            </a:r>
            <a:r>
              <a:rPr lang="ru-RU" sz="3400" b="1" u="sng" dirty="0" smtClean="0">
                <a:solidFill>
                  <a:srgbClr val="FF0000"/>
                </a:solidFill>
              </a:rPr>
              <a:t>вводится школьная форма (требования к одежде обучающихся)</a:t>
            </a:r>
            <a:r>
              <a:rPr lang="ru-RU" sz="3400" dirty="0" smtClean="0"/>
              <a:t>  с целью:</a:t>
            </a:r>
          </a:p>
          <a:p>
            <a:r>
              <a:rPr lang="ru-RU" sz="3400" dirty="0" smtClean="0"/>
              <a:t>установления  требований   к  деловому  стилю  одежды обучающихся, создания рабочей атмосферы во время учебного процесса;</a:t>
            </a:r>
          </a:p>
          <a:p>
            <a:r>
              <a:rPr lang="ru-RU" sz="3400" dirty="0" smtClean="0"/>
              <a:t>соблюдения санитарно-гигиенических норм, утвержденных </a:t>
            </a:r>
            <a:r>
              <a:rPr lang="ru-RU" sz="3400" dirty="0" err="1" smtClean="0"/>
              <a:t>СанПиН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> воспитания у обучающихся  эстетического вкуса, культуры  одежды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Требования к школьной форме и деловому стилю одежды с 01.09.2013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Стиль одежды - деловой, классический, современный строгий.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Аккуратность и опрятность:</a:t>
            </a:r>
          </a:p>
          <a:p>
            <a:pPr lvl="0"/>
            <a:r>
              <a:rPr lang="ru-RU" dirty="0" smtClean="0"/>
              <a:t>одежда должна быть обязательно чистой, свежей, выглаженной;</a:t>
            </a:r>
          </a:p>
          <a:p>
            <a:pPr lvl="0"/>
            <a:r>
              <a:rPr lang="ru-RU" dirty="0" smtClean="0"/>
              <a:t>сменная обувь должна быть чистой;</a:t>
            </a:r>
          </a:p>
          <a:p>
            <a:r>
              <a:rPr lang="ru-RU" dirty="0" smtClean="0"/>
              <a:t>внешний вид должен соответствовать общепринятым в обществе нормам делового стиля и исключать вызывающие детали (волосы, лицо и руки должны быть чистыми и ухоженными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Ваш ребенок- </a:t>
            </a:r>
            <a:br>
              <a:rPr lang="ru-RU" b="1" i="1" dirty="0" smtClean="0"/>
            </a:br>
            <a:r>
              <a:rPr lang="ru-RU" b="1" i="1" dirty="0" smtClean="0"/>
              <a:t>будущий первоклассник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371996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«Гражданам Российской Федерации гарантируется возможность получения образования независимо от пола, расы, национальности, языка, происхождения, места жительства, отношения к религии; убеждений, принадлежности к общественным организациям (объединениям), возраста, состояния здоровья, социального, имущественного и должностного положения, наличия судимости» (Закон Российской Федерации «Об образовании», ст.5)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Требования к школьной форме и деловому стилю одежды с 01.09.2013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Сдержанность:</a:t>
            </a:r>
          </a:p>
          <a:p>
            <a:pPr lvl="0"/>
            <a:r>
              <a:rPr lang="ru-RU" dirty="0" smtClean="0"/>
              <a:t>одно из главных правил делового человека при выборе одежды, обуви, при использовании парфюмерных и косметических средств – сдержанность и умеренность;</a:t>
            </a:r>
          </a:p>
          <a:p>
            <a:pPr lvl="0"/>
            <a:r>
              <a:rPr lang="ru-RU" dirty="0" smtClean="0"/>
              <a:t>основной стандарт одежды для всех - деловой стиль.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Школьная форма подразделяется на </a:t>
            </a:r>
            <a:r>
              <a:rPr lang="ru-RU" b="1" dirty="0" smtClean="0"/>
              <a:t>парадную, повседневную и спортивную.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Для учащихся 1-4-х классов </a:t>
            </a:r>
            <a:r>
              <a:rPr lang="ru-RU" b="1" u="sng" dirty="0" smtClean="0">
                <a:solidFill>
                  <a:srgbClr val="FF0000"/>
                </a:solidFill>
              </a:rPr>
              <a:t>(парадная форма):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Мальчики</a:t>
            </a:r>
            <a:r>
              <a:rPr lang="ru-RU" dirty="0" smtClean="0"/>
              <a:t> - белая мужская (мальчиковая) сорочка,  пиджак и классические брюки темного цвета, туфли, галстук или бабочка.</a:t>
            </a:r>
          </a:p>
          <a:p>
            <a:pPr lvl="0"/>
            <a:r>
              <a:rPr lang="ru-RU" b="1" dirty="0" smtClean="0"/>
              <a:t>Девочки</a:t>
            </a:r>
            <a:r>
              <a:rPr lang="ru-RU" dirty="0" smtClean="0"/>
              <a:t> - белая блуза, юбка  или сарафан темного цвета (можно с отделкой  в произвольной форме), разрешается ношение</a:t>
            </a:r>
            <a:r>
              <a:rPr lang="ru-RU" b="1" dirty="0" smtClean="0"/>
              <a:t> </a:t>
            </a:r>
            <a:r>
              <a:rPr lang="ru-RU" dirty="0" smtClean="0"/>
              <a:t>  брюк классического покроя    темного цвета,   туфли, белые банты.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Для учащихся 1-4-х классов </a:t>
            </a:r>
            <a:r>
              <a:rPr lang="ru-RU" b="1" u="sng" dirty="0" smtClean="0">
                <a:solidFill>
                  <a:srgbClr val="FF0000"/>
                </a:solidFill>
              </a:rPr>
              <a:t>(повседневная форма):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Мальчики</a:t>
            </a:r>
            <a:r>
              <a:rPr lang="ru-RU" dirty="0" smtClean="0"/>
              <a:t> – пиджак,  мужская сорочка (рубашка) или трикотажная водолазка светлого однотонного цвета,  брюки классические  темного цвета;  туфли, аккуратная стрижка.     </a:t>
            </a:r>
          </a:p>
          <a:p>
            <a:pPr lvl="0"/>
            <a:r>
              <a:rPr lang="ru-RU" b="1" dirty="0" smtClean="0"/>
              <a:t>Девочки</a:t>
            </a:r>
            <a:r>
              <a:rPr lang="ru-RU" dirty="0" smtClean="0"/>
              <a:t> – блуза или трикотажная водолазка  однотонного светлого цвета; юбка или сарафан, пиджак темного цвета (можно с отделкой  в произвольной форме), разрешается ношение</a:t>
            </a:r>
            <a:r>
              <a:rPr lang="ru-RU" b="1" dirty="0" smtClean="0"/>
              <a:t> </a:t>
            </a:r>
            <a:r>
              <a:rPr lang="ru-RU" dirty="0" smtClean="0"/>
              <a:t>  брюк классического покроя    темного цвета,  туфли; аккуратная прическа.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требования к форме </a:t>
            </a:r>
            <a:br>
              <a:rPr lang="ru-RU" b="1" dirty="0" smtClean="0"/>
            </a:br>
            <a:r>
              <a:rPr lang="ru-RU" b="1" dirty="0" smtClean="0"/>
              <a:t>и внешнему виду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 smtClean="0"/>
              <a:t>Спортивные костюмы надеваются только для уроков физической культуры и на время проведения спортивных праздников, соревнований.</a:t>
            </a:r>
            <a:endParaRPr lang="ru-RU" dirty="0" smtClean="0"/>
          </a:p>
          <a:p>
            <a:r>
              <a:rPr lang="ru-RU" dirty="0" smtClean="0"/>
              <a:t>Джинсовые брюки и юбки- категорически запрещены</a:t>
            </a:r>
          </a:p>
          <a:p>
            <a:r>
              <a:rPr lang="ru-RU" dirty="0" smtClean="0"/>
              <a:t>Без школьной формы школьники на занятия не допускаются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i="1" dirty="0" smtClean="0"/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программу первого класса входят восемь предметных областей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Русский язык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Литературное чтение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Математика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Окружающий мир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Физическая культура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Изобразительное искусство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Технология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Музыка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Используемый УМК-   </a:t>
            </a:r>
            <a:br>
              <a:rPr lang="ru-RU" b="1" i="1" dirty="0" smtClean="0"/>
            </a:br>
            <a:r>
              <a:rPr lang="ru-RU" b="1" i="1" dirty="0" smtClean="0"/>
              <a:t>«Школа России»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Учебно-методический комплект (УМК) – это совокупность учебно-методических материалов и программно-технических средств, способствующих эффективному освоению учащимися учебного материала, входящего в программу предметного курса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Используемый УМК-   </a:t>
            </a:r>
            <a:br>
              <a:rPr lang="ru-RU" b="1" i="1" dirty="0" smtClean="0"/>
            </a:br>
            <a:r>
              <a:rPr lang="ru-RU" b="1" i="1" dirty="0" smtClean="0"/>
              <a:t>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УМК</a:t>
            </a:r>
            <a:r>
              <a:rPr lang="ru-RU" b="1" dirty="0" smtClean="0"/>
              <a:t> «Школа России»</a:t>
            </a:r>
            <a:r>
              <a:rPr lang="ru-RU" dirty="0" smtClean="0"/>
              <a:t> для 1 класса включает в себя завершенные предметные линии учебников по следующим основным предметам начального общего образования: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Русский язык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Азбука. </a:t>
            </a:r>
            <a:r>
              <a:rPr lang="ru-RU" i="1" dirty="0" smtClean="0"/>
              <a:t>Авторы:</a:t>
            </a:r>
            <a:r>
              <a:rPr lang="ru-RU" dirty="0" smtClean="0"/>
              <a:t> Горецкий В.Г., Кирюшкин В.А., Виноградская Л.А. и др. </a:t>
            </a:r>
            <a:br>
              <a:rPr lang="ru-RU" dirty="0" smtClean="0"/>
            </a:br>
            <a:r>
              <a:rPr lang="ru-RU" dirty="0" smtClean="0"/>
              <a:t>Русский язык. </a:t>
            </a:r>
            <a:r>
              <a:rPr lang="ru-RU" i="1" dirty="0" smtClean="0"/>
              <a:t>Авторы:</a:t>
            </a:r>
            <a:r>
              <a:rPr lang="ru-RU" dirty="0" smtClean="0"/>
              <a:t> </a:t>
            </a:r>
            <a:r>
              <a:rPr lang="ru-RU" dirty="0" err="1" smtClean="0"/>
              <a:t>Канакина</a:t>
            </a:r>
            <a:r>
              <a:rPr lang="ru-RU" dirty="0" smtClean="0"/>
              <a:t> В.П., Горецкий В.Г.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Литературное чтение.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Климанова Л.Ф., Горецкий В.Г., Голованова М.В. и др.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Используемый УМК-   </a:t>
            </a:r>
            <a:br>
              <a:rPr lang="ru-RU" b="1" i="1" dirty="0" smtClean="0"/>
            </a:br>
            <a:r>
              <a:rPr lang="ru-RU" b="1" i="1" dirty="0" smtClean="0"/>
              <a:t>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 Математика.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Моро М.И., Степанова С.В., Волкова С.И.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Окружающий мир</a:t>
            </a:r>
            <a:r>
              <a:rPr lang="ru-RU" dirty="0" smtClean="0"/>
              <a:t>. </a:t>
            </a:r>
            <a:r>
              <a:rPr lang="ru-RU" i="1" dirty="0" smtClean="0"/>
              <a:t>Автор: </a:t>
            </a:r>
            <a:r>
              <a:rPr lang="ru-RU" dirty="0" smtClean="0"/>
              <a:t>Плешаков А.А.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Технология.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</a:t>
            </a:r>
            <a:r>
              <a:rPr lang="ru-RU" dirty="0" err="1" smtClean="0"/>
              <a:t>Роговцева</a:t>
            </a:r>
            <a:r>
              <a:rPr lang="ru-RU" dirty="0" smtClean="0"/>
              <a:t> Н.И., Богданова Н.В., </a:t>
            </a:r>
            <a:r>
              <a:rPr lang="ru-RU" dirty="0" err="1" smtClean="0"/>
              <a:t>Фрейтаг</a:t>
            </a:r>
            <a:r>
              <a:rPr lang="ru-RU" dirty="0" smtClean="0"/>
              <a:t> И.П., Добромыслова Н.В., Шипилова Н.В.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Музыка.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Критская Е.Д., Сергеева Г.П., </a:t>
            </a:r>
            <a:r>
              <a:rPr lang="ru-RU" dirty="0" err="1" smtClean="0"/>
              <a:t>Шмагина</a:t>
            </a:r>
            <a:r>
              <a:rPr lang="ru-RU" dirty="0" smtClean="0"/>
              <a:t> Т.С.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Изобразительное искусство.</a:t>
            </a:r>
            <a:r>
              <a:rPr lang="ru-RU" dirty="0" smtClean="0"/>
              <a:t> </a:t>
            </a:r>
            <a:r>
              <a:rPr lang="ru-RU" i="1" dirty="0" err="1" smtClean="0"/>
              <a:t>Авторы:</a:t>
            </a:r>
            <a:r>
              <a:rPr lang="ru-RU" dirty="0" err="1" smtClean="0"/>
              <a:t>Неменская</a:t>
            </a:r>
            <a:r>
              <a:rPr lang="ru-RU" dirty="0" smtClean="0"/>
              <a:t> </a:t>
            </a:r>
            <a:r>
              <a:rPr lang="ru-RU" dirty="0" err="1" smtClean="0"/>
              <a:t>Л.А.,Коротеева</a:t>
            </a:r>
            <a:r>
              <a:rPr lang="ru-RU" dirty="0" smtClean="0"/>
              <a:t> </a:t>
            </a:r>
            <a:r>
              <a:rPr lang="ru-RU" dirty="0" err="1" smtClean="0"/>
              <a:t>Е.И.,Горяева</a:t>
            </a:r>
            <a:r>
              <a:rPr lang="ru-RU" dirty="0" smtClean="0"/>
              <a:t> Н.А.(под </a:t>
            </a:r>
            <a:r>
              <a:rPr lang="ru-RU" dirty="0" err="1" smtClean="0"/>
              <a:t>ред.Неменского</a:t>
            </a:r>
            <a:r>
              <a:rPr lang="ru-RU" dirty="0" smtClean="0"/>
              <a:t> Б.М.).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Физическая культура.</a:t>
            </a:r>
            <a:r>
              <a:rPr lang="ru-RU" dirty="0" smtClean="0"/>
              <a:t> </a:t>
            </a:r>
            <a:r>
              <a:rPr lang="ru-RU" i="1" dirty="0" smtClean="0"/>
              <a:t>Автор:</a:t>
            </a:r>
            <a:r>
              <a:rPr lang="ru-RU" dirty="0" smtClean="0"/>
              <a:t> Лях В.И.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Используемый УМК-   </a:t>
            </a:r>
            <a:br>
              <a:rPr lang="ru-RU" b="1" i="1" dirty="0" smtClean="0"/>
            </a:br>
            <a:r>
              <a:rPr lang="ru-RU" b="1" i="1" dirty="0" smtClean="0"/>
              <a:t>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250033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5400" i="1" dirty="0" smtClean="0">
                <a:solidFill>
                  <a:srgbClr val="FF0000"/>
                </a:solidFill>
              </a:rPr>
              <a:t>Все учащиеся </a:t>
            </a:r>
          </a:p>
          <a:p>
            <a:pPr lvl="0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  1 классов- обеспечены учебниками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Особенности обучения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первоклассников проводятся только в первую смену. Время их начала – 9.00 Продолжительность урока - 35 минут с обязательным проведением двух физкультминуток по 1,5-2 минуты каждая. Их рекомендуется проводить на 10-й и 20-й минутах урока (за исключением уроков физкультуры и т.п.).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 В ГБОУ №14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План приема: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2 класса,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50 человек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На   21.05.2013г.- зарегистрировано </a:t>
            </a:r>
          </a:p>
          <a:p>
            <a:pPr algn="ctr">
              <a:buNone/>
            </a:pPr>
            <a:r>
              <a:rPr lang="ru-RU" sz="4000" dirty="0" smtClean="0"/>
              <a:t>39  заявлений родителей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Режим  2013-2014 </a:t>
            </a:r>
            <a:br>
              <a:rPr lang="ru-RU" b="1" i="1" dirty="0" smtClean="0"/>
            </a:br>
            <a:r>
              <a:rPr lang="ru-RU" b="1" i="1" dirty="0" smtClean="0"/>
              <a:t>учебного  года: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i="1" dirty="0" smtClean="0"/>
              <a:t>- Комитет по образованию информирует, что учебные занятия в 2013-2014 учебном году </a:t>
            </a:r>
            <a:r>
              <a:rPr lang="ru-RU" b="1" i="1" dirty="0" smtClean="0">
                <a:solidFill>
                  <a:srgbClr val="FF0000"/>
                </a:solidFill>
              </a:rPr>
              <a:t>начинаются </a:t>
            </a:r>
          </a:p>
          <a:p>
            <a:pPr lvl="0">
              <a:buNone/>
            </a:pPr>
            <a:r>
              <a:rPr lang="ru-RU" i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2 сентября 2013 года и заканчиваются 24 мая 2014 года</a:t>
            </a:r>
            <a:r>
              <a:rPr lang="ru-RU" i="1" dirty="0" smtClean="0"/>
              <a:t> - в 1 классах; </a:t>
            </a:r>
          </a:p>
          <a:p>
            <a:pPr lvl="0">
              <a:buNone/>
            </a:pPr>
            <a:endParaRPr lang="ru-RU" i="1" dirty="0" smtClean="0"/>
          </a:p>
          <a:p>
            <a:r>
              <a:rPr lang="ru-RU" i="1" dirty="0" smtClean="0"/>
              <a:t>- Продолжительность учебного года: 1-й класс - 33 учебные недели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Режим  2013-2014 </a:t>
            </a:r>
            <a:br>
              <a:rPr lang="ru-RU" b="1" i="1" dirty="0" smtClean="0"/>
            </a:br>
            <a:r>
              <a:rPr lang="ru-RU" b="1" i="1" dirty="0" smtClean="0"/>
              <a:t>учебного  года: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5214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Комитет по образованию устанавливает следующие сроки проведения школьных каникул: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осенние каникулы</a:t>
            </a:r>
            <a:r>
              <a:rPr lang="ru-RU" b="1" dirty="0" smtClean="0"/>
              <a:t> </a:t>
            </a:r>
            <a:r>
              <a:rPr lang="ru-RU" dirty="0" smtClean="0"/>
              <a:t>- с 2 по 10 ноября 2013 года;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зимние каникулы</a:t>
            </a:r>
            <a:r>
              <a:rPr lang="ru-RU" b="1" dirty="0" smtClean="0"/>
              <a:t> </a:t>
            </a:r>
            <a:r>
              <a:rPr lang="ru-RU" dirty="0" smtClean="0"/>
              <a:t>- с 28 декабря 2013 года по 8 января 2014 года;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весенние каникулы</a:t>
            </a:r>
            <a:r>
              <a:rPr lang="ru-RU" b="1" dirty="0" smtClean="0"/>
              <a:t> </a:t>
            </a:r>
            <a:r>
              <a:rPr lang="ru-RU" dirty="0" smtClean="0"/>
              <a:t>- с 23 по 31 марта 2014 года.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Дополнительные каникулы для первоклассников</a:t>
            </a:r>
            <a:r>
              <a:rPr lang="ru-RU" dirty="0" smtClean="0"/>
              <a:t> - с 10 по 16 февраля 2014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ПАМЯТКА РОДИТЕЛЯМ: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578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Проверить, сданы ли Вами в школу следующие документы:</a:t>
            </a:r>
          </a:p>
          <a:p>
            <a:pPr>
              <a:buNone/>
            </a:pPr>
            <a:r>
              <a:rPr lang="ru-RU" b="1" u="sng" dirty="0" smtClean="0"/>
              <a:t>- медицина:</a:t>
            </a:r>
            <a:endParaRPr lang="ru-RU" dirty="0" smtClean="0"/>
          </a:p>
          <a:p>
            <a:pPr lvl="0"/>
            <a:r>
              <a:rPr lang="ru-RU" dirty="0" smtClean="0"/>
              <a:t>медицинская карточка ребенка ( форма 26) с обзором врачей: хирург, окулист, ЛОР, невролог, логопед, стоматолог, эндокринолог, педиатр;</a:t>
            </a:r>
          </a:p>
          <a:p>
            <a:pPr lvl="0"/>
            <a:r>
              <a:rPr lang="ru-RU" dirty="0" smtClean="0"/>
              <a:t>Сертификат о прививках (вложен в медицинскую кару ребенка)</a:t>
            </a:r>
          </a:p>
          <a:p>
            <a:pPr lvl="0"/>
            <a:r>
              <a:rPr lang="ru-RU" dirty="0" smtClean="0"/>
              <a:t>карточка прививок ребенка (форма 063);</a:t>
            </a:r>
          </a:p>
          <a:p>
            <a:pPr lvl="0"/>
            <a:r>
              <a:rPr lang="ru-RU" dirty="0" smtClean="0"/>
              <a:t>Копия страхового медицинского полиса ребенка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ПАМЯТКА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- договор на обучение</a:t>
            </a:r>
            <a:r>
              <a:rPr lang="ru-RU" dirty="0" smtClean="0"/>
              <a:t> (заполненный, в 2 экз.)</a:t>
            </a:r>
          </a:p>
          <a:p>
            <a:r>
              <a:rPr lang="ru-RU" b="1" u="sng" dirty="0" smtClean="0"/>
              <a:t>- заявление на питание </a:t>
            </a:r>
            <a:endParaRPr lang="ru-RU" dirty="0" smtClean="0"/>
          </a:p>
          <a:p>
            <a:r>
              <a:rPr lang="ru-RU" b="1" u="sng" dirty="0" smtClean="0"/>
              <a:t>-заявление  в  ГПД </a:t>
            </a:r>
            <a:endParaRPr lang="ru-RU" dirty="0" smtClean="0"/>
          </a:p>
          <a:p>
            <a:r>
              <a:rPr lang="ru-RU" b="1" u="sng" dirty="0" smtClean="0"/>
              <a:t>- копия </a:t>
            </a:r>
            <a:r>
              <a:rPr lang="ru-RU" b="1" u="sng" dirty="0" err="1" smtClean="0"/>
              <a:t>СНИЛс</a:t>
            </a:r>
            <a:endParaRPr lang="ru-RU" dirty="0" smtClean="0"/>
          </a:p>
          <a:p>
            <a:pPr lvl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Сдать недостающие документы можно</a:t>
            </a:r>
            <a:r>
              <a:rPr lang="ru-RU" b="1" dirty="0" smtClean="0">
                <a:solidFill>
                  <a:srgbClr val="FF0000"/>
                </a:solidFill>
              </a:rPr>
              <a:t>:  по рабочим дням  (до 10 июня 2013г.)  10.00- 14.00 час  (канцелярия школы или </a:t>
            </a:r>
            <a:r>
              <a:rPr lang="ru-RU" b="1" dirty="0" err="1" smtClean="0">
                <a:solidFill>
                  <a:srgbClr val="FF0000"/>
                </a:solidFill>
              </a:rPr>
              <a:t>каб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зам.дир.УВР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ПАМЯТКА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2862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u="sng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Медицинский осмотр: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с 26.08.2013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(по отдельному графику).</a:t>
            </a:r>
            <a:endParaRPr lang="ru-RU" sz="54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Для ваших детей созданы оптимальные условия обучения: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10000"/>
          </a:bodyPr>
          <a:lstStyle/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Группы продленного дня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Спортивный зал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Пришкольная спортивная площадка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Оборудованная столовая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Библиотека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Два компьютерных класса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Актовый зал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Интерактивное оборудование в кабинетах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Оборудованный медицинский кабинет</a:t>
            </a:r>
          </a:p>
          <a:p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</a:rPr>
              <a:t>ОДОД и спортивный клуб «Крылья»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Особенности обучения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Обучение в первом классе </a:t>
            </a:r>
            <a:r>
              <a:rPr lang="ru-RU" i="1" dirty="0" smtClean="0"/>
              <a:t>осуществляется с соблюдением следующих дополнительных требований:</a:t>
            </a:r>
            <a:endParaRPr lang="ru-RU" dirty="0" smtClean="0"/>
          </a:p>
          <a:p>
            <a:r>
              <a:rPr lang="ru-RU" i="1" dirty="0" smtClean="0"/>
              <a:t>- учебные занятия проводятся по 5-дневной учебной неделе и только в первую смену;</a:t>
            </a:r>
            <a:endParaRPr lang="ru-RU" dirty="0" smtClean="0"/>
          </a:p>
          <a:p>
            <a:r>
              <a:rPr lang="ru-RU" i="1" dirty="0" smtClean="0"/>
              <a:t>- использование «ступенчатого» режима обучения в первом полугодии (в сентябре, октябре – по 3 урока в день по 35 минут каждый, в ноябре-декабре – по 4 урока по 35 минут каждый; январь-май – по 4 урока по 45 минут каждый);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/>
          <a:lstStyle/>
          <a:p>
            <a:pPr algn="ctr"/>
            <a:r>
              <a:rPr lang="ru-RU" b="1" i="1" dirty="0" smtClean="0"/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/>
          <a:lstStyle/>
          <a:p>
            <a:r>
              <a:rPr lang="ru-RU" i="1" dirty="0" smtClean="0"/>
              <a:t>- обучение проводится без балльного оценивания знаний учащихся и домашних заданий;</a:t>
            </a:r>
            <a:endParaRPr lang="ru-RU" dirty="0" smtClean="0"/>
          </a:p>
          <a:p>
            <a:r>
              <a:rPr lang="ru-RU" i="1" dirty="0" smtClean="0"/>
              <a:t>- дополнительные недельные каникулы в середине третьей четверти </a:t>
            </a:r>
            <a:br>
              <a:rPr lang="ru-RU" i="1" dirty="0" smtClean="0"/>
            </a:br>
            <a:r>
              <a:rPr lang="ru-RU" i="1" dirty="0" smtClean="0"/>
              <a:t>при традиционном режиме обучения.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/>
          <a:lstStyle/>
          <a:p>
            <a:pPr algn="ctr"/>
            <a:r>
              <a:rPr lang="ru-RU" b="1" i="1" dirty="0" smtClean="0"/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Обучающиеся первого класса начальной школы на второй год не оставляются.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age.slidesharecdn.com/random-091126122448-phpapp01/95/slide-19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3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random-091126122448-phpapp01/95/slide-20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random-091126122448-phpapp01/95/slide-21-728.jpg?125926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1234</Words>
  <PresentationFormat>Экран (4:3)</PresentationFormat>
  <Paragraphs>154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Слайд 1</vt:lpstr>
      <vt:lpstr>Ваш ребенок-  будущий первоклассник</vt:lpstr>
      <vt:lpstr>ПРИЕМ В ГБОУ №14</vt:lpstr>
      <vt:lpstr>Особенности обучения</vt:lpstr>
      <vt:lpstr>Особенности обучения</vt:lpstr>
      <vt:lpstr>Особенности обучения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Примерный набор принадлежностей для первоклассника </vt:lpstr>
      <vt:lpstr>Примерный набор принадлежностей для первоклассника </vt:lpstr>
      <vt:lpstr>Требования к школьной форме и деловому стилю одежды с 01.09.2013</vt:lpstr>
      <vt:lpstr>Требования к школьной форме и деловому стилю одежды с 01.09.2013</vt:lpstr>
      <vt:lpstr>Требования к школьной форме и деловому стилю одежды с 01.09.2013</vt:lpstr>
      <vt:lpstr>Для учащихся 1-4-х классов (парадная форма): </vt:lpstr>
      <vt:lpstr>Для учащихся 1-4-х классов (повседневная форма):</vt:lpstr>
      <vt:lpstr>Основные требования к форме  и внешнему виду</vt:lpstr>
      <vt:lpstr>Особенности обучения</vt:lpstr>
      <vt:lpstr>Используемый УМК-    «Школа России»</vt:lpstr>
      <vt:lpstr>Используемый УМК-    «Школа России»</vt:lpstr>
      <vt:lpstr>Используемый УМК-    «Школа России»</vt:lpstr>
      <vt:lpstr>Используемый УМК-    «Школа России»</vt:lpstr>
      <vt:lpstr>Особенности обучения</vt:lpstr>
      <vt:lpstr>Режим  2013-2014  учебного  года:</vt:lpstr>
      <vt:lpstr>Режим  2013-2014  учебного  года:</vt:lpstr>
      <vt:lpstr>ПАМЯТКА РОДИТЕЛЯМ: </vt:lpstr>
      <vt:lpstr>ПАМЯТКА РОДИТЕЛЯМ</vt:lpstr>
      <vt:lpstr>ПАМЯТКА РОДИТЕЛЯМ</vt:lpstr>
      <vt:lpstr>Для ваших детей созданы оптимальные условия обучения: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14</cp:revision>
  <dcterms:modified xsi:type="dcterms:W3CDTF">2013-05-20T19:16:37Z</dcterms:modified>
</cp:coreProperties>
</file>