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2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4CCC-EB13-4CC2-82C4-283F41C03012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FAD-DAE7-49EE-BCB3-E10420360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3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4CCC-EB13-4CC2-82C4-283F41C03012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FAD-DAE7-49EE-BCB3-E10420360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9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4CCC-EB13-4CC2-82C4-283F41C03012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FAD-DAE7-49EE-BCB3-E10420360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7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4CCC-EB13-4CC2-82C4-283F41C03012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FAD-DAE7-49EE-BCB3-E10420360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9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4CCC-EB13-4CC2-82C4-283F41C03012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FAD-DAE7-49EE-BCB3-E10420360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5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4CCC-EB13-4CC2-82C4-283F41C03012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FAD-DAE7-49EE-BCB3-E10420360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2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4CCC-EB13-4CC2-82C4-283F41C03012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FAD-DAE7-49EE-BCB3-E10420360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4CCC-EB13-4CC2-82C4-283F41C03012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FAD-DAE7-49EE-BCB3-E10420360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13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4CCC-EB13-4CC2-82C4-283F41C03012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FAD-DAE7-49EE-BCB3-E10420360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2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4CCC-EB13-4CC2-82C4-283F41C03012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FAD-DAE7-49EE-BCB3-E10420360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1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4CCC-EB13-4CC2-82C4-283F41C03012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70FAD-DAE7-49EE-BCB3-E10420360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1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74CCC-EB13-4CC2-82C4-283F41C03012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70FAD-DAE7-49EE-BCB3-E104203601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7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136904" cy="1470025"/>
          </a:xfrm>
        </p:spPr>
        <p:txBody>
          <a:bodyPr>
            <a:noAutofit/>
          </a:bodyPr>
          <a:lstStyle/>
          <a:p>
            <a:endParaRPr lang="ru-RU" sz="4800" i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Классная работа</a:t>
            </a:r>
            <a:endParaRPr lang="ru-RU" sz="4400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3968" y="4293096"/>
            <a:ext cx="4032448" cy="18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Добрый день! - тебе сказали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Добрый день! - ответил ты,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две ниточки связали.</a:t>
            </a:r>
            <a:b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Теплоты и доброты.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437112"/>
            <a:ext cx="2952328" cy="165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Выполнила: </a:t>
            </a:r>
            <a:r>
              <a:rPr lang="ru-RU" dirty="0" err="1"/>
              <a:t>Мухаева</a:t>
            </a:r>
            <a:r>
              <a:rPr lang="ru-RU"/>
              <a:t> И.Р., учитель русского языка и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80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977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700808"/>
            <a:ext cx="5400600" cy="26642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осень – прекрасная пора. Идем по тропинке в лесу. Как разбушевался листопад! Листья покрыли все кругом.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32656"/>
            <a:ext cx="5400600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Georgia" panose="02040502050405020303" pitchFamily="18" charset="0"/>
              </a:rPr>
              <a:t>Работа с текстом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Мухаевы\Desktop\5 класс подлежащее\49752276_4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05" y="345588"/>
            <a:ext cx="2569895" cy="409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ухаевы\Desktop\5 класс подлежащее\41e81355d6f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81128"/>
            <a:ext cx="525147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179512" y="2852936"/>
            <a:ext cx="144016" cy="675506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992888" cy="42484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l"/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1-я группа отправляется в лес. Ваша задача написать мини-сочинение или сочинение-миниатюру на тему “Осень в лесу”. В помощь вам я предлагаю пейзажи осенней 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природы.</a:t>
            </a:r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lvl="0" algn="l"/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2-я 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группа отправится в осенний парк и опишет, как преобразились деревья в парке с приходом осени. 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 помощь вам я предлагаю пейзажи осенней природы.</a:t>
            </a:r>
          </a:p>
          <a:p>
            <a:pPr lvl="0" algn="l"/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3-я 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>группа составит несколько предложений или небольшой текст (3-4 предложения) на тему “Осенний день”, выбрав и употребив слова и словосочетания, записанные на доске.</a:t>
            </a:r>
          </a:p>
          <a:p>
            <a:pPr marL="514350" indent="-514350" algn="l">
              <a:buFont typeface="+mj-lt"/>
              <a:buAutoNum type="arabicPeriod"/>
            </a:pPr>
            <a:endParaRPr lang="ru-RU" sz="1800" dirty="0"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92696"/>
            <a:ext cx="813690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Творческая командировка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2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260648"/>
            <a:ext cx="6048672" cy="17086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Прекрасна ты, осенняя пора!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Задумчивой природы увяданье.</a:t>
            </a:r>
            <a:endParaRPr lang="ru-RU" sz="24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3573016"/>
            <a:ext cx="5832648" cy="30963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Красив, наряден русский лес ранней осенью. Кругом желтые березы . ярким костром горят рябины. Словно груды малахита, зеленеют красавцы дубки. Веселым многоцветьем радуют клены, осины. Разноцветным ковром расстилаются под деревьями опавшие листья.</a:t>
            </a:r>
          </a:p>
        </p:txBody>
      </p:sp>
      <p:pic>
        <p:nvPicPr>
          <p:cNvPr id="4098" name="Picture 2" descr="C:\Users\Мухаевы\Desktop\5 класс подлежащее\www.PicsDesktop.com_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595" y="260648"/>
            <a:ext cx="2278253" cy="170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ухаевы\Desktop\5 класс подлежащее\solnechniy_osenniy_den_1_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" y="3573016"/>
            <a:ext cx="307234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76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04448" y="836712"/>
            <a:ext cx="141784" cy="1470025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7056784" cy="35283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Написать мини-сочинение (3-5 предложений) «Листопад»;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Упражнение 155 (выделить основы предложений, орфограммы графически обозначить).</a:t>
            </a:r>
            <a:endParaRPr lang="ru-RU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352038"/>
            <a:ext cx="5760640" cy="7727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212976"/>
            <a:ext cx="213792" cy="1470025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356992"/>
            <a:ext cx="7920880" cy="266429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наступил, уж, октябрь,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отряхает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роща, уж, с ветвей, нагих, своих, листы, последние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556792"/>
            <a:ext cx="8136904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вами слова из стихотворения 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С. Пушкина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Составьте с ними стихотворную фразу и запишите её. </a:t>
            </a:r>
          </a:p>
        </p:txBody>
      </p:sp>
    </p:spTree>
    <p:extLst>
      <p:ext uri="{BB962C8B-B14F-4D97-AF65-F5344CB8AC3E}">
        <p14:creationId xmlns:p14="http://schemas.microsoft.com/office/powerpoint/2010/main" val="159840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285800" cy="1470025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4680520" cy="309634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 уж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 – уж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роща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отряхает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листы с нагих своих ветвей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С. Пушкин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ухаевы\Desktop\5 класс подлежащее\63364675_bb98dcf8acdb3bc86e79ea7261dbfa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345638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7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9776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2008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1675803"/>
            <a:ext cx="6480720" cy="9361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 схему и объясните, что она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обозначает.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068960"/>
            <a:ext cx="6480720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 smtClean="0">
              <a:latin typeface="Georgia" panose="02040502050405020303" pitchFamily="18" charset="0"/>
            </a:endParaRPr>
          </a:p>
          <a:p>
            <a:pPr algn="ctr"/>
            <a:r>
              <a:rPr lang="ru-RU" sz="3600" dirty="0" smtClean="0">
                <a:latin typeface="Georgia" panose="02040502050405020303" pitchFamily="18" charset="0"/>
              </a:rPr>
              <a:t>Звук </a:t>
            </a:r>
            <a:r>
              <a:rPr lang="ru-RU" sz="3600" dirty="0">
                <a:latin typeface="Georgia" panose="02040502050405020303" pitchFamily="18" charset="0"/>
              </a:rPr>
              <a:t>... ... ... ... текст</a:t>
            </a:r>
            <a:r>
              <a:rPr lang="ru-RU" sz="3600" dirty="0" smtClean="0">
                <a:latin typeface="Georgia" panose="02040502050405020303" pitchFamily="18" charset="0"/>
              </a:rPr>
              <a:t>.</a:t>
            </a:r>
          </a:p>
          <a:p>
            <a:pPr algn="ctr"/>
            <a:endParaRPr lang="ru-RU" sz="3600" dirty="0" smtClean="0">
              <a:latin typeface="Georgia" panose="02040502050405020303" pitchFamily="18" charset="0"/>
            </a:endParaRPr>
          </a:p>
          <a:p>
            <a:pPr algn="ctr"/>
            <a:r>
              <a:rPr lang="ru-RU" sz="3600" dirty="0" smtClean="0">
                <a:latin typeface="Georgia" panose="02040502050405020303" pitchFamily="18" charset="0"/>
              </a:rPr>
              <a:t>(звук, слово, словосочетание, предложение, текст)</a:t>
            </a:r>
          </a:p>
          <a:p>
            <a:endParaRPr lang="ru-RU" dirty="0"/>
          </a:p>
          <a:p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06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2924944"/>
            <a:ext cx="5576664" cy="27858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Роща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отряхает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листы;</a:t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нагих ветвей;</a:t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ветвей.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404664"/>
            <a:ext cx="7992888" cy="20162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5 класса попросили выполнить задание: выписать из нашего предложения словосочетания. Ваша задача: найти ошибку, если она есть. Вот что он сделал.</a:t>
            </a:r>
          </a:p>
        </p:txBody>
      </p:sp>
    </p:spTree>
    <p:extLst>
      <p:ext uri="{BB962C8B-B14F-4D97-AF65-F5344CB8AC3E}">
        <p14:creationId xmlns:p14="http://schemas.microsoft.com/office/powerpoint/2010/main" val="180734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96336" y="2130425"/>
            <a:ext cx="861864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9362" y="2348880"/>
            <a:ext cx="6758942" cy="367240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Вспомним, что такое подлежащее;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Научимся находить его в предложении;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Узнаем способы выражения подлежащего</a:t>
            </a:r>
            <a:endParaRPr lang="ru-RU" b="1" i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979" y="1340768"/>
            <a:ext cx="3926013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8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31" y="476672"/>
            <a:ext cx="213792" cy="147002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988840"/>
            <a:ext cx="7056784" cy="45365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Предложение – это единица речевого общения, где слова связаны по смыслу и грамматически;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Раздел науки о языке, в котором изучаются словосочетания и предложения, называется фонетика;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 цели высказывания предложения бывают повествовательные, вопросительные и восклицательные;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 эмоциональной окраске предложения бывают восклицательные и повествовательные;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Грамматическая основа предложения – это подлежащее и сказуемое.</a:t>
            </a:r>
          </a:p>
          <a:p>
            <a:pPr algn="r"/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6672"/>
            <a:ext cx="7992888" cy="11521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Игра «Крестики-нолики»</a:t>
            </a:r>
            <a:endParaRPr lang="ru-RU" sz="4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94955"/>
              </p:ext>
            </p:extLst>
          </p:nvPr>
        </p:nvGraphicFramePr>
        <p:xfrm>
          <a:off x="6516218" y="5805264"/>
          <a:ext cx="2088230" cy="9526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7646"/>
                <a:gridCol w="417646"/>
                <a:gridCol w="417646"/>
                <a:gridCol w="417646"/>
                <a:gridCol w="417646"/>
              </a:tblGrid>
              <a:tr h="4763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47631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+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0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757" y="431821"/>
            <a:ext cx="501824" cy="1470025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5256584" cy="4536504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AutoNum type="arabicPeriod"/>
            </a:pPr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В </a:t>
            </a:r>
            <a:r>
              <a:rPr lang="ru-RU" i="1" dirty="0">
                <a:solidFill>
                  <a:schemeClr val="tx1"/>
                </a:solidFill>
                <a:latin typeface="Georgia" panose="02040502050405020303" pitchFamily="18" charset="0"/>
              </a:rPr>
              <a:t>жизни хорошее и плохое лежат рядом</a:t>
            </a:r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Georgia" panose="02040502050405020303" pitchFamily="18" charset="0"/>
              </a:rPr>
              <a:t>Входят </a:t>
            </a:r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семь богатырей.</a:t>
            </a:r>
          </a:p>
          <a:p>
            <a:pPr marL="514350" indent="-514350" algn="l">
              <a:buAutoNum type="arabicPeriod"/>
            </a:pPr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Четырежды </a:t>
            </a:r>
            <a:r>
              <a:rPr lang="ru-RU" i="1" dirty="0">
                <a:solidFill>
                  <a:schemeClr val="tx1"/>
                </a:solidFill>
                <a:latin typeface="Georgia" panose="02040502050405020303" pitchFamily="18" charset="0"/>
              </a:rPr>
              <a:t>пять – двадцать</a:t>
            </a:r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Я </a:t>
            </a:r>
            <a:r>
              <a:rPr lang="ru-RU" i="1" dirty="0">
                <a:solidFill>
                  <a:schemeClr val="tx1"/>
                </a:solidFill>
                <a:latin typeface="Georgia" panose="02040502050405020303" pitchFamily="18" charset="0"/>
              </a:rPr>
              <a:t>люблю читать. </a:t>
            </a:r>
            <a:endParaRPr lang="ru-RU" i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514350" indent="-514350" algn="l">
              <a:buAutoNum type="arabicPeriod"/>
            </a:pPr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Наступила </a:t>
            </a:r>
            <a:r>
              <a:rPr lang="ru-RU" i="1" dirty="0">
                <a:solidFill>
                  <a:schemeClr val="tx1"/>
                </a:solidFill>
                <a:latin typeface="Georgia" panose="02040502050405020303" pitchFamily="18" charset="0"/>
              </a:rPr>
              <a:t>золотая осень. </a:t>
            </a:r>
            <a:endParaRPr lang="ru-RU" i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514350" indent="-514350" algn="l">
              <a:buAutoNum type="arabicPeriod"/>
            </a:pPr>
            <a:r>
              <a:rPr lang="ru-RU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Жить </a:t>
            </a:r>
            <a:r>
              <a:rPr lang="ru-RU" i="1" dirty="0">
                <a:solidFill>
                  <a:schemeClr val="tx1"/>
                </a:solidFill>
                <a:latin typeface="Georgia" panose="02040502050405020303" pitchFamily="18" charset="0"/>
              </a:rPr>
              <a:t>– Родине служить.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6632"/>
            <a:ext cx="604867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Georgia" panose="02040502050405020303" pitchFamily="18" charset="0"/>
              </a:rPr>
              <a:t>Работа в группах</a:t>
            </a:r>
            <a:endParaRPr lang="ru-RU" sz="4000" b="1" i="1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2060848"/>
            <a:ext cx="3096344" cy="36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Подлежащее выражено:</a:t>
            </a:r>
          </a:p>
          <a:p>
            <a:pPr algn="ctr"/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существительным;</a:t>
            </a:r>
          </a:p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Местоимением;</a:t>
            </a:r>
          </a:p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прилагательным;</a:t>
            </a:r>
          </a:p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Глаголом;</a:t>
            </a:r>
          </a:p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Числительным;</a:t>
            </a:r>
          </a:p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Словосочетанием.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412776"/>
            <a:ext cx="5400600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Ученые-практики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141784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4392488" cy="403244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выражения подлежащего: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Местоимение;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Словосочетание;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Числительное;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 прилагательное;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692696"/>
            <a:ext cx="4536504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Подлежащее</a:t>
            </a:r>
            <a:endParaRPr lang="ru-RU" sz="40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8668" y="2564904"/>
            <a:ext cx="3168352" cy="2952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Georgia" panose="02040502050405020303" pitchFamily="18" charset="0"/>
              </a:rPr>
              <a:t>На заметку!!!</a:t>
            </a:r>
          </a:p>
          <a:p>
            <a:pPr algn="ctr"/>
            <a:endParaRPr lang="ru-RU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ru-RU" sz="2400" dirty="0" smtClean="0">
                <a:latin typeface="Georgia" panose="02040502050405020303" pitchFamily="18" charset="0"/>
              </a:rPr>
              <a:t>Подлежащее найти легче, если поставить к нему вопрос от сказуемого!!!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2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475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Восемнадцатое октября</dc:title>
  <dc:creator>Мухаевы</dc:creator>
  <cp:lastModifiedBy>Мухаевы</cp:lastModifiedBy>
  <cp:revision>7</cp:revision>
  <dcterms:created xsi:type="dcterms:W3CDTF">2014-10-19T17:53:30Z</dcterms:created>
  <dcterms:modified xsi:type="dcterms:W3CDTF">2014-12-01T14:09:12Z</dcterms:modified>
</cp:coreProperties>
</file>