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9CCC-E358-4015-BB47-3F8E50CC7D0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07E9-6082-4FF4-8B58-32EC374DE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51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9CCC-E358-4015-BB47-3F8E50CC7D0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07E9-6082-4FF4-8B58-32EC374DE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5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9CCC-E358-4015-BB47-3F8E50CC7D0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07E9-6082-4FF4-8B58-32EC374DE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1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9CCC-E358-4015-BB47-3F8E50CC7D0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07E9-6082-4FF4-8B58-32EC374DE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53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9CCC-E358-4015-BB47-3F8E50CC7D0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07E9-6082-4FF4-8B58-32EC374DE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3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9CCC-E358-4015-BB47-3F8E50CC7D0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07E9-6082-4FF4-8B58-32EC374DE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10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9CCC-E358-4015-BB47-3F8E50CC7D0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07E9-6082-4FF4-8B58-32EC374DE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78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9CCC-E358-4015-BB47-3F8E50CC7D0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07E9-6082-4FF4-8B58-32EC374DE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91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9CCC-E358-4015-BB47-3F8E50CC7D0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07E9-6082-4FF4-8B58-32EC374DE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11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9CCC-E358-4015-BB47-3F8E50CC7D0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07E9-6082-4FF4-8B58-32EC374DE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16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9CCC-E358-4015-BB47-3F8E50CC7D0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07E9-6082-4FF4-8B58-32EC374DE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6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A9CCC-E358-4015-BB47-3F8E50CC7D0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007E9-6082-4FF4-8B58-32EC374DE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97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2016224"/>
          </a:xfrm>
        </p:spPr>
        <p:txBody>
          <a:bodyPr>
            <a:normAutofit/>
          </a:bodyPr>
          <a:lstStyle/>
          <a:p>
            <a:endParaRPr lang="ru-RU" sz="5400" b="1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632848" cy="201622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Тема урока 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«Стили речи. Введение в стилистику».</a:t>
            </a:r>
            <a:endParaRPr lang="ru-RU" sz="36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4077072"/>
            <a:ext cx="4032448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Выполнила: </a:t>
            </a:r>
            <a:r>
              <a:rPr lang="ru-RU" dirty="0" err="1"/>
              <a:t>Мухаева</a:t>
            </a:r>
            <a:r>
              <a:rPr lang="ru-RU" dirty="0"/>
              <a:t> И.Р., учитель русского языка и 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50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6048672" cy="468052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Используется в беседах со знакомыми людьми</a:t>
            </a:r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Задача речи – общение</a:t>
            </a:r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Высказывание обычно бывает непринуждённым, живым, свободным</a:t>
            </a:r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Характерные особенности: разговорные слова и выражения, суффиксы -</a:t>
            </a:r>
            <a:r>
              <a:rPr lang="ru-RU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очк</a:t>
            </a: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-, 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еньк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,  -ик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к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оват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еват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побудительные, вопросительные и восклицательные предложения, неполные предложения</a:t>
            </a:r>
          </a:p>
          <a:p>
            <a:pPr algn="l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88640"/>
            <a:ext cx="6840760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Разговорный стиль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31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916416" cy="1542033"/>
          </a:xfrm>
        </p:spPr>
        <p:txBody>
          <a:bodyPr>
            <a:noAutofit/>
          </a:bodyPr>
          <a:lstStyle/>
          <a:p>
            <a:r>
              <a:rPr lang="ru-RU" altLang="ru-RU" sz="2400" dirty="0" smtClean="0"/>
              <a:t>Прочитайте тексты. Охарактеризуйте речевые ситуации. Выделите высказывание разговорного стиля. Докажите, что это текст разговорного стиля.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нутый угол 4"/>
          <p:cNvSpPr/>
          <p:nvPr/>
        </p:nvSpPr>
        <p:spPr>
          <a:xfrm>
            <a:off x="251520" y="1556792"/>
            <a:ext cx="4071937" cy="4786313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/>
              <a:t>1. – Это ребятишки по чужим садам озоруют, -объяснила Ольге молочница. – Такой народ пошёл… хулиганы. Я ночью просыпаюсь, и чудится мне, что по двору шныряет кто-то, шмыгает. Однако бог миловал – ничего не украли. Пошмыгали, пошмыгали и ушли. </a:t>
            </a:r>
          </a:p>
        </p:txBody>
      </p:sp>
      <p:sp>
        <p:nvSpPr>
          <p:cNvPr id="6" name="Загнутый угол 5"/>
          <p:cNvSpPr/>
          <p:nvPr/>
        </p:nvSpPr>
        <p:spPr>
          <a:xfrm>
            <a:off x="4860032" y="1556792"/>
            <a:ext cx="3929063" cy="4786313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2. Рассвело. Пропел деревянный рог пастуха. Из-за куста акации, стараясь не греметь пустыми вёдрами, выскочило пятеро мальчуганов, и они бросились к колодцу. Обливая холодной водой босые ноги, мальчишки мчались во двор, опрокидывали вёдра в дубовую кадку и, не задерживаясь, неслись обратно к колодцу.</a:t>
            </a:r>
          </a:p>
        </p:txBody>
      </p:sp>
    </p:spTree>
    <p:extLst>
      <p:ext uri="{BB962C8B-B14F-4D97-AF65-F5344CB8AC3E}">
        <p14:creationId xmlns:p14="http://schemas.microsoft.com/office/powerpoint/2010/main" val="1949513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468" y="1988840"/>
            <a:ext cx="6044716" cy="468052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90000"/>
              </a:lnSpc>
            </a:pPr>
            <a:r>
              <a:rPr lang="ru-RU" altLang="ru-RU" dirty="0" smtClean="0">
                <a:latin typeface="Monotype Corsiva" panose="03010101010201010101" pitchFamily="66" charset="0"/>
              </a:rPr>
              <a:t>1. </a:t>
            </a:r>
            <a:r>
              <a:rPr lang="ru-RU" alt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Цель – точная передача научных сведений о чём- или ком-либо.</a:t>
            </a:r>
          </a:p>
          <a:p>
            <a:pPr algn="l">
              <a:lnSpc>
                <a:spcPct val="90000"/>
              </a:lnSpc>
            </a:pPr>
            <a:r>
              <a:rPr lang="ru-RU" alt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2. Используется для написания научных статей, учебников, словарей, справочников и т.п.</a:t>
            </a:r>
          </a:p>
          <a:p>
            <a:pPr algn="l">
              <a:lnSpc>
                <a:spcPct val="90000"/>
              </a:lnSpc>
            </a:pPr>
            <a:r>
              <a:rPr lang="ru-RU" alt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3. Характеризуется точностью, логической стройностью, строгой нормативностью литературного языка.</a:t>
            </a:r>
          </a:p>
          <a:p>
            <a:pPr algn="l">
              <a:lnSpc>
                <a:spcPct val="90000"/>
              </a:lnSpc>
            </a:pPr>
            <a:r>
              <a:rPr lang="ru-RU" alt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4. В нём широко используются термины для обозначения научных понятий.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440726"/>
            <a:ext cx="5688632" cy="11304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Monotype Corsiva" panose="03010101010201010101" pitchFamily="66" charset="0"/>
              </a:rPr>
              <a:t>Научный стиль</a:t>
            </a:r>
            <a:endParaRPr lang="ru-RU" sz="44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157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496944" cy="129614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Monotype Corsiva" panose="03010101010201010101" pitchFamily="66" charset="0"/>
              </a:rPr>
              <a:t>Прочитайте текст. Докажите, что он относится к научному стилю</a:t>
            </a:r>
            <a:endParaRPr lang="ru-RU" sz="4000" b="1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84784"/>
            <a:ext cx="8136904" cy="4680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altLang="ru-RU" b="1" dirty="0">
                <a:solidFill>
                  <a:schemeClr val="tx1"/>
                </a:solidFill>
              </a:rPr>
              <a:t>Бактерии – относительно просто устроенные микроскопические одноклеточные </a:t>
            </a:r>
            <a:r>
              <a:rPr lang="ru-RU" altLang="ru-RU" b="1" dirty="0" smtClean="0">
                <a:solidFill>
                  <a:schemeClr val="tx1"/>
                </a:solidFill>
              </a:rPr>
              <a:t>организмы. В </a:t>
            </a:r>
            <a:r>
              <a:rPr lang="ru-RU" altLang="ru-RU" b="1" dirty="0">
                <a:solidFill>
                  <a:schemeClr val="tx1"/>
                </a:solidFill>
              </a:rPr>
              <a:t>зависимости от формы клетки бактерии различают шарообразные кокки, палочковидные бациллы, изогнутые в виде запятой вибрионы, спиралевидные спириллы. </a:t>
            </a:r>
            <a:r>
              <a:rPr lang="ru-RU" altLang="ru-RU" b="1" dirty="0" smtClean="0">
                <a:solidFill>
                  <a:schemeClr val="tx1"/>
                </a:solidFill>
              </a:rPr>
              <a:t> Очень </a:t>
            </a:r>
            <a:r>
              <a:rPr lang="ru-RU" altLang="ru-RU" b="1" dirty="0">
                <a:solidFill>
                  <a:schemeClr val="tx1"/>
                </a:solidFill>
              </a:rPr>
              <a:t>часто бактерии образуют скопления в виде длинных изогнутых цепочек, групп и плёнок. </a:t>
            </a:r>
            <a:r>
              <a:rPr lang="ru-RU" altLang="ru-RU" b="1" dirty="0" smtClean="0">
                <a:solidFill>
                  <a:schemeClr val="tx1"/>
                </a:solidFill>
              </a:rPr>
              <a:t> Некоторые </a:t>
            </a:r>
            <a:r>
              <a:rPr lang="ru-RU" altLang="ru-RU" b="1" dirty="0">
                <a:solidFill>
                  <a:schemeClr val="tx1"/>
                </a:solidFill>
              </a:rPr>
              <a:t>бактерии имеют один или несколько жгутиков. Среди бактерий есть подвижные и неподвижные формы. Подвижные передвигаются за счёт волнообразных сокращений или при помощи </a:t>
            </a:r>
            <a:r>
              <a:rPr lang="ru-RU" altLang="ru-RU" b="1" dirty="0" smtClean="0">
                <a:solidFill>
                  <a:schemeClr val="tx1"/>
                </a:solidFill>
              </a:rPr>
              <a:t>жгутиков. Большинство </a:t>
            </a:r>
            <a:r>
              <a:rPr lang="ru-RU" altLang="ru-RU" b="1" dirty="0">
                <a:solidFill>
                  <a:schemeClr val="tx1"/>
                </a:solidFill>
              </a:rPr>
              <a:t>бактерий бесцветно. Только немногие окрашены в пурпурный или зелёный цвет.</a:t>
            </a:r>
          </a:p>
        </p:txBody>
      </p:sp>
    </p:spTree>
    <p:extLst>
      <p:ext uri="{BB962C8B-B14F-4D97-AF65-F5344CB8AC3E}">
        <p14:creationId xmlns:p14="http://schemas.microsoft.com/office/powerpoint/2010/main" val="3061299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332656"/>
            <a:ext cx="6480720" cy="12961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Monotype Corsiva" panose="03010101010201010101" pitchFamily="66" charset="0"/>
              </a:rPr>
              <a:t>Художественный текст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16832"/>
            <a:ext cx="5904656" cy="4680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altLang="ru-RU" sz="2800" dirty="0" smtClean="0">
                <a:latin typeface="Monotype Corsiva" panose="03010101010201010101" pitchFamily="66" charset="0"/>
              </a:rPr>
              <a:t>1. Используется </a:t>
            </a:r>
            <a:r>
              <a:rPr lang="ru-RU" altLang="ru-RU" sz="2800" dirty="0">
                <a:latin typeface="Monotype Corsiva" panose="03010101010201010101" pitchFamily="66" charset="0"/>
              </a:rPr>
              <a:t>для написания поэтических и прозаических художественных произведений.</a:t>
            </a:r>
          </a:p>
          <a:p>
            <a:r>
              <a:rPr lang="ru-RU" altLang="ru-RU" sz="2800" dirty="0" smtClean="0">
                <a:latin typeface="Monotype Corsiva" panose="03010101010201010101" pitchFamily="66" charset="0"/>
              </a:rPr>
              <a:t>2. Цель </a:t>
            </a:r>
            <a:r>
              <a:rPr lang="ru-RU" altLang="ru-RU" sz="2800" dirty="0">
                <a:latin typeface="Monotype Corsiva" panose="03010101010201010101" pitchFamily="66" charset="0"/>
              </a:rPr>
              <a:t>– воздействовать на читателя, передавая мысли и чувства автора.</a:t>
            </a:r>
          </a:p>
          <a:p>
            <a:r>
              <a:rPr lang="ru-RU" altLang="ru-RU" sz="2800" dirty="0" smtClean="0">
                <a:latin typeface="Monotype Corsiva" panose="03010101010201010101" pitchFamily="66" charset="0"/>
              </a:rPr>
              <a:t>3. Язык </a:t>
            </a:r>
            <a:r>
              <a:rPr lang="ru-RU" altLang="ru-RU" sz="2800" dirty="0">
                <a:latin typeface="Monotype Corsiva" panose="03010101010201010101" pitchFamily="66" charset="0"/>
              </a:rPr>
              <a:t>образен, эмоционален.</a:t>
            </a:r>
          </a:p>
          <a:p>
            <a:r>
              <a:rPr lang="ru-RU" altLang="ru-RU" sz="2800" dirty="0" smtClean="0">
                <a:latin typeface="Monotype Corsiva" panose="03010101010201010101" pitchFamily="66" charset="0"/>
              </a:rPr>
              <a:t>4. Широко </a:t>
            </a:r>
            <a:r>
              <a:rPr lang="ru-RU" altLang="ru-RU" sz="2800" dirty="0">
                <a:latin typeface="Monotype Corsiva" panose="03010101010201010101" pitchFamily="66" charset="0"/>
              </a:rPr>
              <a:t>используются эпитеты, метафоры, сравнения и другие художественные фигуры речи.</a:t>
            </a:r>
          </a:p>
        </p:txBody>
      </p:sp>
    </p:spTree>
    <p:extLst>
      <p:ext uri="{BB962C8B-B14F-4D97-AF65-F5344CB8AC3E}">
        <p14:creationId xmlns:p14="http://schemas.microsoft.com/office/powerpoint/2010/main" val="2368386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anose="03010101010201010101" pitchFamily="66" charset="0"/>
              </a:rPr>
              <a:t>Прочитайте текст. Докажите, что он относится к художественному стилю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276872"/>
            <a:ext cx="7056784" cy="352839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Monotype Corsiva" panose="03010101010201010101" pitchFamily="66" charset="0"/>
              </a:rPr>
              <a:t>Дождь</a:t>
            </a:r>
            <a:r>
              <a:rPr lang="ru-RU" sz="4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…</a:t>
            </a:r>
            <a:r>
              <a:rPr lang="ru-RU" sz="4000" dirty="0">
                <a:solidFill>
                  <a:schemeClr val="tx1"/>
                </a:solidFill>
                <a:latin typeface="Monotype Corsiva" panose="03010101010201010101" pitchFamily="66" charset="0"/>
              </a:rPr>
              <a:t> Он начинается почти незаметно и идет долго, не переставая, нудно барабаня по крышам домов, над которыми низко нависло тоскливое серое небо</a:t>
            </a:r>
          </a:p>
        </p:txBody>
      </p:sp>
    </p:spTree>
    <p:extLst>
      <p:ext uri="{BB962C8B-B14F-4D97-AF65-F5344CB8AC3E}">
        <p14:creationId xmlns:p14="http://schemas.microsoft.com/office/powerpoint/2010/main" val="4013596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280920" cy="1470025"/>
          </a:xfrm>
        </p:spPr>
        <p:txBody>
          <a:bodyPr>
            <a:normAutofit/>
          </a:bodyPr>
          <a:lstStyle/>
          <a:p>
            <a:r>
              <a:rPr lang="ru-RU" altLang="ru-RU" sz="3600" b="1" dirty="0">
                <a:latin typeface="Monotype Corsiva" panose="03010101010201010101" pitchFamily="66" charset="0"/>
              </a:rPr>
              <a:t>Прочитайте 3 текста. К какому типу речи они относятся? Как вы это определили?</a:t>
            </a:r>
            <a:endParaRPr lang="ru-RU" sz="3600" b="1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84784"/>
            <a:ext cx="4896544" cy="2880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altLang="ru-RU" sz="2400" dirty="0"/>
              <a:t>Гроза – природное атмосферное явление, при котором в мощных кучево-дождевых облаках и между облаками и землёй возникают сильные электрические разряды – молнии, сопровождающиеся громом.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4507129"/>
            <a:ext cx="4536504" cy="20162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altLang="ru-RU" sz="2400" dirty="0"/>
              <a:t>Люблю грозу в начале мая, </a:t>
            </a:r>
          </a:p>
          <a:p>
            <a:pPr algn="ctr">
              <a:lnSpc>
                <a:spcPct val="90000"/>
              </a:lnSpc>
            </a:pPr>
            <a:r>
              <a:rPr lang="ru-RU" altLang="ru-RU" sz="2400" dirty="0"/>
              <a:t>Когда весенний, первый гром, </a:t>
            </a:r>
          </a:p>
          <a:p>
            <a:pPr algn="ctr">
              <a:lnSpc>
                <a:spcPct val="90000"/>
              </a:lnSpc>
            </a:pPr>
            <a:r>
              <a:rPr lang="ru-RU" altLang="ru-RU" sz="2400" dirty="0"/>
              <a:t>Как бы </a:t>
            </a:r>
            <a:r>
              <a:rPr lang="ru-RU" altLang="ru-RU" sz="2400" dirty="0" err="1"/>
              <a:t>резвяся</a:t>
            </a:r>
            <a:r>
              <a:rPr lang="ru-RU" altLang="ru-RU" sz="2400" dirty="0"/>
              <a:t> и играя, </a:t>
            </a:r>
          </a:p>
          <a:p>
            <a:pPr algn="ctr">
              <a:lnSpc>
                <a:spcPct val="90000"/>
              </a:lnSpc>
            </a:pPr>
            <a:r>
              <a:rPr lang="ru-RU" altLang="ru-RU" sz="2400" dirty="0"/>
              <a:t>Грохочет в небе голубом.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1511927"/>
            <a:ext cx="3600400" cy="2592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altLang="ru-RU" sz="2400" dirty="0" smtClean="0"/>
              <a:t>- Ну </a:t>
            </a:r>
            <a:r>
              <a:rPr lang="ru-RU" altLang="ru-RU" sz="2400" dirty="0"/>
              <a:t>и гроза прошла над нами! Страшно на улицу выйти!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-</a:t>
            </a:r>
            <a:r>
              <a:rPr lang="ru-RU" altLang="ru-RU" sz="2400" dirty="0"/>
              <a:t>Да, такой грозы давно не бывало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03748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177480"/>
            <a:ext cx="6048672" cy="468052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1. </a:t>
            </a:r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Можно </a:t>
            </a:r>
            <a:r>
              <a:rPr lang="ru-RU" b="1" dirty="0">
                <a:solidFill>
                  <a:schemeClr val="tx1"/>
                </a:solidFill>
                <a:latin typeface="Monotype Corsiva" panose="03010101010201010101" pitchFamily="66" charset="0"/>
              </a:rPr>
              <a:t>ли сказать, что какой-то текст лучше, а другой хуже?</a:t>
            </a:r>
          </a:p>
          <a:p>
            <a:pPr algn="l">
              <a:defRPr/>
            </a:pPr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2. По </a:t>
            </a:r>
            <a:r>
              <a:rPr lang="ru-RU" b="1" dirty="0">
                <a:solidFill>
                  <a:schemeClr val="tx1"/>
                </a:solidFill>
                <a:latin typeface="Monotype Corsiva" panose="03010101010201010101" pitchFamily="66" charset="0"/>
              </a:rPr>
              <a:t>какому признаку разделяется разговорная и книжная речь?</a:t>
            </a:r>
          </a:p>
          <a:p>
            <a:pPr algn="l">
              <a:defRPr/>
            </a:pPr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3. Как </a:t>
            </a:r>
            <a:r>
              <a:rPr lang="ru-RU" b="1" dirty="0">
                <a:solidFill>
                  <a:schemeClr val="tx1"/>
                </a:solidFill>
                <a:latin typeface="Monotype Corsiva" panose="03010101010201010101" pitchFamily="66" charset="0"/>
              </a:rPr>
              <a:t>мы будем отличать </a:t>
            </a:r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разговорный, научный </a:t>
            </a:r>
            <a:r>
              <a:rPr lang="ru-RU" b="1" dirty="0">
                <a:solidFill>
                  <a:schemeClr val="tx1"/>
                </a:solidFill>
                <a:latin typeface="Monotype Corsiva" panose="03010101010201010101" pitchFamily="66" charset="0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художественный стиль?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  <a:p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60648"/>
            <a:ext cx="4176464" cy="12961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Monotype Corsiva" panose="03010101010201010101" pitchFamily="66" charset="0"/>
              </a:rPr>
              <a:t>Итоги урока</a:t>
            </a:r>
          </a:p>
        </p:txBody>
      </p:sp>
    </p:spTree>
    <p:extLst>
      <p:ext uri="{BB962C8B-B14F-4D97-AF65-F5344CB8AC3E}">
        <p14:creationId xmlns:p14="http://schemas.microsoft.com/office/powerpoint/2010/main" val="2298640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675" y="2204864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476672"/>
            <a:ext cx="6336704" cy="13681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  <a:latin typeface="Monotype Corsiva" panose="03010101010201010101" pitchFamily="66" charset="0"/>
              </a:rPr>
              <a:t>Домашнее</a:t>
            </a:r>
            <a:r>
              <a:rPr lang="ru-RU" sz="3200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4800" b="1" dirty="0">
                <a:solidFill>
                  <a:schemeClr val="tx1"/>
                </a:solidFill>
                <a:latin typeface="Monotype Corsiva" panose="03010101010201010101" pitchFamily="66" charset="0"/>
              </a:rPr>
              <a:t>задание</a:t>
            </a:r>
            <a:endParaRPr lang="ru-RU" sz="32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65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88640"/>
            <a:ext cx="4752528" cy="14700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latin typeface="Monotype Corsiva" panose="03010101010201010101" pitchFamily="66" charset="0"/>
              </a:rPr>
              <a:t>Стиль речи - </a:t>
            </a:r>
            <a:endParaRPr lang="ru-RU" sz="4800" b="1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5832648" cy="44644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altLang="ru-RU" sz="36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совокупность языковых особенностей (лексических, грамматических, фонетических), придающих речи определённую окрашенность, делающих её то разговорной, то научной, то деловой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58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8424" y="2276872"/>
            <a:ext cx="28012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260648"/>
            <a:ext cx="5977377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Monotype Corsiva" panose="03010101010201010101" pitchFamily="66" charset="0"/>
              </a:rPr>
              <a:t>Из истории понятия</a:t>
            </a:r>
            <a:endParaRPr lang="ru-RU" sz="4800" dirty="0">
              <a:latin typeface="Monotype Corsiva" panose="03010101010201010101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628800"/>
            <a:ext cx="5976664" cy="50405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2400" dirty="0" smtClean="0">
                <a:latin typeface="Monotype Corsiva" panose="03010101010201010101" pitchFamily="66" charset="0"/>
              </a:rPr>
              <a:t>Слово </a:t>
            </a:r>
            <a:r>
              <a:rPr lang="ru-RU" altLang="ru-RU" sz="2400" i="1" dirty="0" smtClean="0">
                <a:latin typeface="Monotype Corsiva" panose="03010101010201010101" pitchFamily="66" charset="0"/>
              </a:rPr>
              <a:t>стиль</a:t>
            </a:r>
            <a:r>
              <a:rPr lang="ru-RU" altLang="ru-RU" sz="2400" dirty="0" smtClean="0">
                <a:latin typeface="Monotype Corsiva" panose="03010101010201010101" pitchFamily="66" charset="0"/>
              </a:rPr>
              <a:t> происходит от греческого </a:t>
            </a:r>
            <a:r>
              <a:rPr lang="ru-RU" altLang="ru-RU" sz="2400" i="1" dirty="0" err="1" smtClean="0">
                <a:latin typeface="Monotype Corsiva" panose="03010101010201010101" pitchFamily="66" charset="0"/>
              </a:rPr>
              <a:t>стилос</a:t>
            </a:r>
            <a:r>
              <a:rPr lang="ru-RU" altLang="ru-RU" sz="2400" i="1" dirty="0">
                <a:latin typeface="Monotype Corsiva" panose="03010101010201010101" pitchFamily="66" charset="0"/>
              </a:rPr>
              <a:t> </a:t>
            </a:r>
            <a:r>
              <a:rPr lang="ru-RU" altLang="ru-RU" sz="2400" i="1" dirty="0" smtClean="0">
                <a:latin typeface="Monotype Corsiva" panose="03010101010201010101" pitchFamily="66" charset="0"/>
              </a:rPr>
              <a:t>– </a:t>
            </a:r>
            <a:r>
              <a:rPr lang="ru-RU" altLang="ru-RU" sz="2400" dirty="0" smtClean="0">
                <a:latin typeface="Monotype Corsiva" panose="03010101010201010101" pitchFamily="66" charset="0"/>
              </a:rPr>
              <a:t>палочка. В древности и в средние века писали стержнем из металла, кости, дерева. Один конец стержня был заострён, им писали (на сырых глиняных плитках, на вощёных дощечках, на бересте); другой – в виде лопаточки, им, повернув стержень – «стиль», стирали неудачно написанное, то есть чем требовательнее был автор к своему сочинению, тем лучше, совершеннее оно получалось. Отсюда выражение «Часто перевёртывай стиль» (</a:t>
            </a:r>
            <a:r>
              <a:rPr lang="ru-RU" altLang="ru-RU" sz="2400" i="1" dirty="0" smtClean="0">
                <a:latin typeface="Monotype Corsiva" panose="03010101010201010101" pitchFamily="66" charset="0"/>
              </a:rPr>
              <a:t>Гораций), </a:t>
            </a:r>
            <a:r>
              <a:rPr lang="ru-RU" altLang="ru-RU" sz="2400" dirty="0" smtClean="0">
                <a:latin typeface="Monotype Corsiva" panose="03010101010201010101" pitchFamily="66" charset="0"/>
              </a:rPr>
              <a:t>то есть исправляй сочинение.</a:t>
            </a:r>
            <a:endParaRPr lang="ru-RU" altLang="ru-RU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284984"/>
            <a:ext cx="861864" cy="3154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301208"/>
            <a:ext cx="6872808" cy="10081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Прочитайте и сравните тексты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3313" y="260648"/>
            <a:ext cx="4357687" cy="2880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/>
              <a:t>1</a:t>
            </a:r>
            <a:r>
              <a:rPr lang="ru-RU" i="1" dirty="0"/>
              <a:t>. С самого утра перепадает мелкий дождик, сменяемый по временам тёплым солнечным сиянием. Небо то всё заволакивается рыхлыми белыми облаками, то вдруг местами расчищается на мгновение, и тогда из-за раздвинутых туч показывается лазурь, ясная и ласковая, как прекрасный глаз.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3312" y="3501008"/>
            <a:ext cx="4357687" cy="15727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/>
              <a:t>2. В Москве и Подмосковье сегодня переменная облачность, временами небольшой дождь. Ветер слабый. Температура днём 15-17 градусов.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57750" y="285750"/>
            <a:ext cx="40005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/>
              <a:t>3.  Ну и погода сегодня! То дождь, то солнце. Да и не очень тепло.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Содержимое 10"/>
          <p:cNvSpPr txBox="1">
            <a:spLocks/>
          </p:cNvSpPr>
          <p:nvPr/>
        </p:nvSpPr>
        <p:spPr>
          <a:xfrm>
            <a:off x="4786313" y="1643063"/>
            <a:ext cx="4071937" cy="293806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000" i="1" dirty="0" smtClean="0"/>
              <a:t>О чём говорится в текстах – об одном и том же или о разном?</a:t>
            </a:r>
          </a:p>
          <a:p>
            <a:r>
              <a:rPr lang="ru-RU" altLang="ru-RU" sz="2000" i="1" dirty="0" smtClean="0"/>
              <a:t>Как говорится – одинаково или по-разному?</a:t>
            </a:r>
          </a:p>
          <a:p>
            <a:r>
              <a:rPr lang="ru-RU" altLang="ru-RU" sz="2000" i="1" dirty="0" smtClean="0"/>
              <a:t>Где может быть использовано каждое высказывание?</a:t>
            </a:r>
          </a:p>
          <a:p>
            <a:pPr>
              <a:buFont typeface="Arial" charset="0"/>
              <a:buNone/>
            </a:pPr>
            <a:endParaRPr lang="ru-RU" alt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21818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988424" cy="1368153"/>
          </a:xfrm>
        </p:spPr>
        <p:txBody>
          <a:bodyPr>
            <a:noAutofit/>
          </a:bodyPr>
          <a:lstStyle/>
          <a:p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541661" y="412205"/>
            <a:ext cx="511175" cy="2800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4523582" y="1805237"/>
            <a:ext cx="511175" cy="14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6530976" y="443957"/>
            <a:ext cx="511175" cy="2736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61217" y="2132468"/>
            <a:ext cx="2428875" cy="785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 кем говорим?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43313" y="2182815"/>
            <a:ext cx="2286000" cy="785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Где?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86500" y="1928813"/>
            <a:ext cx="2500313" cy="785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 какой целью?</a:t>
            </a: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31561" y="3926571"/>
            <a:ext cx="2643188" cy="785812"/>
          </a:xfrm>
          <a:prstGeom prst="wedgeRectCallout">
            <a:avLst>
              <a:gd name="adj1" fmla="val 42409"/>
              <a:gd name="adj2" fmla="val -18840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Monotype Corsiva" panose="03010101010201010101" pitchFamily="66" charset="0"/>
              </a:rPr>
              <a:t>Со многими людьми</a:t>
            </a: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539552" y="4878145"/>
            <a:ext cx="2376264" cy="602325"/>
          </a:xfrm>
          <a:prstGeom prst="wedgeRectCallout">
            <a:avLst>
              <a:gd name="adj1" fmla="val 41869"/>
              <a:gd name="adj2" fmla="val -31568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70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Monotype Corsiva" panose="03010101010201010101" pitchFamily="66" charset="0"/>
              </a:rPr>
              <a:t>С одним человеком</a:t>
            </a: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3663231" y="4878145"/>
            <a:ext cx="2643187" cy="785812"/>
          </a:xfrm>
          <a:prstGeom prst="wedgeRectCallout">
            <a:avLst>
              <a:gd name="adj1" fmla="val 29977"/>
              <a:gd name="adj2" fmla="val -31022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Monotype Corsiva" panose="03010101010201010101" pitchFamily="66" charset="0"/>
              </a:rPr>
              <a:t>В официальной обстановке</a:t>
            </a: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3059832" y="3533665"/>
            <a:ext cx="2643188" cy="785812"/>
          </a:xfrm>
          <a:prstGeom prst="wedgeRectCallout">
            <a:avLst>
              <a:gd name="adj1" fmla="val 37004"/>
              <a:gd name="adj2" fmla="val -13386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Monotype Corsiva" panose="03010101010201010101" pitchFamily="66" charset="0"/>
              </a:rPr>
              <a:t>В неофициальной обстановке</a:t>
            </a: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6786563" y="4786313"/>
            <a:ext cx="2143125" cy="500062"/>
          </a:xfrm>
          <a:prstGeom prst="wedgeRectCallout">
            <a:avLst>
              <a:gd name="adj1" fmla="val 19274"/>
              <a:gd name="adj2" fmla="val -47749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Monotype Corsiva" panose="03010101010201010101" pitchFamily="66" charset="0"/>
              </a:rPr>
              <a:t>воздействие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6286500" y="4162539"/>
            <a:ext cx="2143125" cy="500062"/>
          </a:xfrm>
          <a:prstGeom prst="wedgeRectCallout">
            <a:avLst>
              <a:gd name="adj1" fmla="val 67275"/>
              <a:gd name="adj2" fmla="val -34321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Monotype Corsiva" panose="03010101010201010101" pitchFamily="66" charset="0"/>
              </a:rPr>
              <a:t>сообщение</a:t>
            </a: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6007781" y="2918280"/>
            <a:ext cx="2143125" cy="500062"/>
          </a:xfrm>
          <a:prstGeom prst="wedgeRectCallout">
            <a:avLst>
              <a:gd name="adj1" fmla="val 62607"/>
              <a:gd name="adj2" fmla="val -10321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Monotype Corsiva" panose="03010101010201010101" pitchFamily="66" charset="0"/>
              </a:rPr>
              <a:t>общение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3568" y="262996"/>
            <a:ext cx="7746057" cy="12937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2400" dirty="0" smtClean="0">
                <a:latin typeface="Monotype Corsiva" panose="03010101010201010101" pitchFamily="66" charset="0"/>
              </a:rPr>
              <a:t>Наши высказывания зависят от того, </a:t>
            </a:r>
            <a:r>
              <a:rPr lang="ru-RU" altLang="ru-RU" sz="2400" b="1" dirty="0" smtClean="0">
                <a:latin typeface="Monotype Corsiva" panose="03010101010201010101" pitchFamily="66" charset="0"/>
              </a:rPr>
              <a:t>ГДЕ</a:t>
            </a:r>
            <a:r>
              <a:rPr lang="ru-RU" altLang="ru-RU" sz="2400" dirty="0" smtClean="0">
                <a:latin typeface="Monotype Corsiva" panose="03010101010201010101" pitchFamily="66" charset="0"/>
              </a:rPr>
              <a:t> мы говорим,             </a:t>
            </a:r>
            <a:r>
              <a:rPr lang="ru-RU" altLang="ru-RU" sz="2400" b="1" dirty="0" smtClean="0">
                <a:latin typeface="Monotype Corsiva" panose="03010101010201010101" pitchFamily="66" charset="0"/>
              </a:rPr>
              <a:t>С КЕМ </a:t>
            </a:r>
            <a:r>
              <a:rPr lang="ru-RU" altLang="ru-RU" sz="2400" dirty="0" smtClean="0">
                <a:latin typeface="Monotype Corsiva" panose="03010101010201010101" pitchFamily="66" charset="0"/>
              </a:rPr>
              <a:t>и </a:t>
            </a:r>
            <a:r>
              <a:rPr lang="ru-RU" altLang="ru-RU" sz="2400" b="1" dirty="0" smtClean="0">
                <a:latin typeface="Monotype Corsiva" panose="03010101010201010101" pitchFamily="66" charset="0"/>
              </a:rPr>
              <a:t>ЗАЧЕМ</a:t>
            </a:r>
            <a:r>
              <a:rPr lang="ru-RU" altLang="ru-RU" sz="2400" dirty="0" smtClean="0">
                <a:latin typeface="Monotype Corsiva" panose="03010101010201010101" pitchFamily="66" charset="0"/>
              </a:rPr>
              <a:t>, то есть от </a:t>
            </a:r>
            <a:br>
              <a:rPr lang="ru-RU" altLang="ru-RU" sz="2400" dirty="0" smtClean="0">
                <a:latin typeface="Monotype Corsiva" panose="03010101010201010101" pitchFamily="66" charset="0"/>
              </a:rPr>
            </a:br>
            <a:r>
              <a:rPr lang="ru-RU" altLang="ru-RU" sz="2400" b="1" i="1" u="sng" dirty="0" smtClean="0">
                <a:latin typeface="Monotype Corsiva" panose="03010101010201010101" pitchFamily="66" charset="0"/>
              </a:rPr>
              <a:t>речевой ситуации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69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850" y="260648"/>
            <a:ext cx="7772400" cy="1470025"/>
          </a:xfrm>
        </p:spPr>
        <p:txBody>
          <a:bodyPr>
            <a:noAutofit/>
          </a:bodyPr>
          <a:lstStyle/>
          <a:p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2850" y="2035969"/>
            <a:ext cx="2950463" cy="785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официальная обстановка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50719" y="2035969"/>
            <a:ext cx="2928937" cy="785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неофициальная обстановка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5143500"/>
            <a:ext cx="1714500" cy="500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дома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85938" y="5143500"/>
            <a:ext cx="1714500" cy="500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На работе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5786438"/>
            <a:ext cx="1714500" cy="500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На прогулке в лесу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85938" y="5786438"/>
            <a:ext cx="1714500" cy="500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В магазине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643313" y="5143500"/>
            <a:ext cx="1714500" cy="500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 школе на уроке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643313" y="5786438"/>
            <a:ext cx="1714500" cy="500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В гостях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429250" y="5143500"/>
            <a:ext cx="1714500" cy="500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 школе на перемене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29250" y="5786438"/>
            <a:ext cx="1714500" cy="500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 собрании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215188" y="5143500"/>
            <a:ext cx="1714500" cy="500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В музее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215188" y="5786438"/>
            <a:ext cx="1714500" cy="500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 поликлинике</a:t>
            </a:r>
          </a:p>
        </p:txBody>
      </p:sp>
      <p:sp>
        <p:nvSpPr>
          <p:cNvPr id="18" name="Прямоугольник с двумя вырезанными соседними углами 17"/>
          <p:cNvSpPr/>
          <p:nvPr/>
        </p:nvSpPr>
        <p:spPr>
          <a:xfrm>
            <a:off x="674772" y="88892"/>
            <a:ext cx="7450709" cy="1728192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2400" dirty="0" smtClean="0">
                <a:latin typeface="Monotype Corsiva" panose="03010101010201010101" pitchFamily="66" charset="0"/>
              </a:rPr>
              <a:t>Как вы понимаете выражение </a:t>
            </a:r>
            <a:r>
              <a:rPr lang="ru-RU" altLang="ru-RU" sz="2400" b="1" dirty="0" smtClean="0">
                <a:latin typeface="Monotype Corsiva" panose="03010101010201010101" pitchFamily="66" charset="0"/>
              </a:rPr>
              <a:t>ОФИЦИАЛЬНАЯ</a:t>
            </a:r>
            <a:r>
              <a:rPr lang="ru-RU" altLang="ru-RU" sz="2400" dirty="0" smtClean="0">
                <a:latin typeface="Monotype Corsiva" panose="03010101010201010101" pitchFamily="66" charset="0"/>
              </a:rPr>
              <a:t> и </a:t>
            </a:r>
            <a:r>
              <a:rPr lang="ru-RU" altLang="ru-RU" sz="2400" b="1" dirty="0" smtClean="0">
                <a:latin typeface="Monotype Corsiva" panose="03010101010201010101" pitchFamily="66" charset="0"/>
              </a:rPr>
              <a:t>НЕОФИЦИАЛЬНАЯ</a:t>
            </a:r>
            <a:r>
              <a:rPr lang="ru-RU" altLang="ru-RU" sz="2400" dirty="0" smtClean="0">
                <a:latin typeface="Monotype Corsiva" panose="03010101010201010101" pitchFamily="66" charset="0"/>
              </a:rPr>
              <a:t> обстановка? </a:t>
            </a:r>
            <a:br>
              <a:rPr lang="ru-RU" altLang="ru-RU" sz="2400" dirty="0" smtClean="0">
                <a:latin typeface="Monotype Corsiva" panose="03010101010201010101" pitchFamily="66" charset="0"/>
              </a:rPr>
            </a:br>
            <a:r>
              <a:rPr lang="ru-RU" altLang="ru-RU" sz="2400" dirty="0" smtClean="0">
                <a:latin typeface="Monotype Corsiva" panose="03010101010201010101" pitchFamily="66" charset="0"/>
              </a:rPr>
              <a:t>Сгруппируйте примеры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3220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5276 -0.378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52601E-6 L -0.175 -0.3595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179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85549E-6 L 0.7842 -0.3271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01" y="-16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5549E-6 L 0.03768 -0.3167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-15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52601E-6 L -0.14966 -0.3595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-179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9942E-6 L 0.12587 -0.33549 " pathEditMode="relative" ptsTypes="AA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78035E-8 L 0.15747 -0.36716 " pathEditMode="relative" ptsTypes="A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9.07514E-6 L -0.59063 -0.14683 " pathEditMode="relative" ptsTypes="AA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52601E-6 L -0.76076 -0.2124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38" y="-10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9.07514E-6 L -0.53541 -0.15723 " pathEditMode="relative" ptsTypes="AA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8132440" cy="100811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altLang="ru-RU" sz="2400" dirty="0" smtClean="0">
                <a:latin typeface="Monotype Corsiva" panose="03010101010201010101" pitchFamily="66" charset="0"/>
              </a:rPr>
              <a:t>Как вы понимаете слова </a:t>
            </a:r>
            <a:r>
              <a:rPr lang="ru-RU" altLang="ru-RU" sz="2400" b="1" dirty="0" smtClean="0">
                <a:latin typeface="Monotype Corsiva" panose="03010101010201010101" pitchFamily="66" charset="0"/>
              </a:rPr>
              <a:t>ОБЩЕНИЕ, СООБЩЕНИЕ, ВОЗДЕЙСТВИЕ</a:t>
            </a:r>
            <a:r>
              <a:rPr lang="ru-RU" altLang="ru-RU" sz="2400" dirty="0" smtClean="0">
                <a:latin typeface="Monotype Corsiva" panose="03010101010201010101" pitchFamily="66" charset="0"/>
              </a:rPr>
              <a:t>?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4313" y="1357313"/>
            <a:ext cx="2643187" cy="785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общение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71813" y="1357313"/>
            <a:ext cx="2928937" cy="785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сообщение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15063" y="1357313"/>
            <a:ext cx="2714625" cy="785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воздействие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48784" y="4429125"/>
            <a:ext cx="1714500" cy="1214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Делать замечание нарушителю дисциплины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57813" y="4429125"/>
            <a:ext cx="1714500" cy="1214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Делиться летними впечатлениями с товарищами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215188" y="5143500"/>
            <a:ext cx="1714500" cy="5000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Делать доклад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832" y="4956680"/>
            <a:ext cx="1714500" cy="5000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Отвечать урок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820575" y="4956680"/>
            <a:ext cx="1714500" cy="5000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здороваться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832" y="5632653"/>
            <a:ext cx="1714500" cy="10715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Объяснять задачу однокласснику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85938" y="5786438"/>
            <a:ext cx="1714500" cy="5000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Приглашать ребят в поход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571875" y="5786438"/>
            <a:ext cx="1714500" cy="5000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Обсуждать маршрут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57813" y="5786438"/>
            <a:ext cx="1714500" cy="5000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Рассказывать сказку</a:t>
            </a:r>
          </a:p>
        </p:txBody>
      </p:sp>
    </p:spTree>
    <p:extLst>
      <p:ext uri="{BB962C8B-B14F-4D97-AF65-F5344CB8AC3E}">
        <p14:creationId xmlns:p14="http://schemas.microsoft.com/office/powerpoint/2010/main" val="381138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36216 -0.297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-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-0.53403 -0.2446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01" y="-1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59259E-6 L -0.40642 -0.307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30" y="-1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59259E-6 L 0.39045 -0.4229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14" y="-2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1592 -0.4229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69" y="-2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7.40741E-7 L -0.0033 -0.253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-1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17952 -0.2960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76" y="-1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49 0.00278 L -0.39063 -0.0937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6" y="-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022E-16 L -0.2191 -0.2048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55" y="-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9"/>
            <a:ext cx="7772400" cy="15396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14625" y="357188"/>
            <a:ext cx="3571875" cy="9286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/>
              <a:t>Речь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1571625"/>
            <a:ext cx="3571875" cy="9286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/>
              <a:t>разговорная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625" y="1571625"/>
            <a:ext cx="3571875" cy="9286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/>
              <a:t>книжная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50" y="2643188"/>
            <a:ext cx="3571875" cy="33575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Используется в непринуждённых беседах со знакомыми людьми обычно в домашней (неофициальной) обстановке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625" y="2643188"/>
            <a:ext cx="3571875" cy="33575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Обращена ко многим людям. Она используется в книгах, газетах, на радио, телевидении, в официальных беседах и выступлениях</a:t>
            </a:r>
          </a:p>
        </p:txBody>
      </p:sp>
    </p:spTree>
    <p:extLst>
      <p:ext uri="{BB962C8B-B14F-4D97-AF65-F5344CB8AC3E}">
        <p14:creationId xmlns:p14="http://schemas.microsoft.com/office/powerpoint/2010/main" val="154150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064896" cy="14700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altLang="ru-RU" sz="2800" b="1" dirty="0" smtClean="0">
                <a:latin typeface="Monotype Corsiva" panose="03010101010201010101" pitchFamily="66" charset="0"/>
              </a:rPr>
              <a:t>Перед вами два текста. Обозначьте речевую ситуацию для каждого из них и укажите, к разговорной или книжной речи они относятся</a:t>
            </a:r>
            <a:endParaRPr lang="ru-RU" sz="2800" b="1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нутый угол 4"/>
          <p:cNvSpPr/>
          <p:nvPr/>
        </p:nvSpPr>
        <p:spPr>
          <a:xfrm>
            <a:off x="251520" y="1988840"/>
            <a:ext cx="3429000" cy="3214688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/>
              <a:t>1. Футболист ударил по мячу. Ударил, значит, его нога оказала определённое воздействие на мяч, и скорость мяча увеличилась.</a:t>
            </a:r>
          </a:p>
        </p:txBody>
      </p:sp>
      <p:sp>
        <p:nvSpPr>
          <p:cNvPr id="6" name="Загнутый угол 5"/>
          <p:cNvSpPr/>
          <p:nvPr/>
        </p:nvSpPr>
        <p:spPr>
          <a:xfrm>
            <a:off x="4788024" y="1988840"/>
            <a:ext cx="3429000" cy="2786063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/>
              <a:t>2. Серёжа накатывает мяч на Ваньку, и тот – бац! – неожиданно бьёт с ходу. Мяч со свистом летит в ворота.</a:t>
            </a:r>
          </a:p>
        </p:txBody>
      </p:sp>
    </p:spTree>
    <p:extLst>
      <p:ext uri="{BB962C8B-B14F-4D97-AF65-F5344CB8AC3E}">
        <p14:creationId xmlns:p14="http://schemas.microsoft.com/office/powerpoint/2010/main" val="23035200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1052</Words>
  <Application>Microsoft Office PowerPoint</Application>
  <PresentationFormat>Экран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Стиль речи - 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вы понимаете слова ОБЩЕНИЕ, СООБЩЕНИЕ, ВОЗДЕЙСТВИЕ?</vt:lpstr>
      <vt:lpstr>Презентация PowerPoint</vt:lpstr>
      <vt:lpstr>Перед вами два текста. Обозначьте речевую ситуацию для каждого из них и укажите, к разговорной или книжной речи они относятся</vt:lpstr>
      <vt:lpstr>Презентация PowerPoint</vt:lpstr>
      <vt:lpstr>Прочитайте тексты. Охарактеризуйте речевые ситуации. Выделите высказывание разговорного стиля. Докажите, что это текст разговорного стиля.</vt:lpstr>
      <vt:lpstr>Презентация PowerPoint</vt:lpstr>
      <vt:lpstr>Прочитайте текст. Докажите, что он относится к научному стилю</vt:lpstr>
      <vt:lpstr>Презентация PowerPoint</vt:lpstr>
      <vt:lpstr>Прочитайте текст. Докажите, что он относится к художественному стилю</vt:lpstr>
      <vt:lpstr>Прочитайте 3 текста. К какому типу речи они относятся? Как вы это определили?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Третье сентября Классная работа</dc:title>
  <dc:creator>Мухаевы</dc:creator>
  <cp:lastModifiedBy>Мухаевы</cp:lastModifiedBy>
  <cp:revision>10</cp:revision>
  <dcterms:created xsi:type="dcterms:W3CDTF">2014-09-02T13:01:31Z</dcterms:created>
  <dcterms:modified xsi:type="dcterms:W3CDTF">2014-12-01T14:08:54Z</dcterms:modified>
</cp:coreProperties>
</file>