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4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771FC-339B-4729-BAEF-7B2072F30922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256AC-25E0-430E-BBA2-DF366D03D3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F416F-8998-4FF1-9BA5-FE453331A89B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C093D-4F37-4E0E-B6EC-79643E958E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8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7A6B5D-1DF0-462D-93A9-8C78511B696E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77192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2B629F-4FA3-4887-AA25-7A3B5BAE7CBB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02944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63659B-81DD-4A0A-94ED-D4E85112C881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33178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22D9FB-CE08-4987-9B4D-D8B1B2BAEF2B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59055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CDAFC1-9311-4231-AD24-22F7E0DAAD60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26868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34BDEC-3FF2-4A1A-BA97-28072205F441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6305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C78DAF-0FBB-4C87-8E89-F7C9FC8B8566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30466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7FEF1E-5BD4-476C-BE9D-5F35247F49DA}" type="slidenum">
              <a:rPr lang="ru-RU" altLang="ru-RU"/>
              <a:pPr eaLnBrk="1" hangingPunct="1"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4612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206DF1-77F8-404D-B8DF-E140F184AD91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43545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444D47-3DA9-45D8-88C2-CCA74CB93245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12679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618CA3-0F24-40CE-87E6-06469E62A961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17035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6D10E4-23A4-457A-A879-3AD19BC6BEFB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5530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DD7676-9BDE-4748-82D1-9C0B2BE0C1DC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7063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AAAB65-FED0-4F6B-BD13-CC1F7191D0C7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9039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330354-021D-45AC-AB93-D24891B9ACA7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8902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CE4E70-6E89-4D38-AEEB-1339D6AC0ECD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4066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695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061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5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38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9456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529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61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49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7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37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29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928672C-0738-4623-A966-57F843C46DA8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7E1211-56BA-444F-93D6-657FBDD5975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24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2040468" y="1817511"/>
            <a:ext cx="8029575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"Сорок пять минут, </a:t>
            </a:r>
          </a:p>
          <a:p>
            <a:pPr algn="ctr"/>
            <a:r>
              <a:rPr lang="ru-RU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посвященных обращению"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47961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b="1" dirty="0" smtClean="0">
                <a:latin typeface="Constantia" pitchFamily="18" charset="0"/>
              </a:rPr>
              <a:t>Смирнова М.С.</a:t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>Учитель русского языка</a:t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>и литературы ГБОУ Лицей № 554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8645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" y="1165255"/>
            <a:ext cx="1228231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Forte" panose="03060902040502070203" pitchFamily="66" charset="0"/>
              </a:rPr>
              <a:t>1) Мальчика зовут Сергей Иванов. Ему 8 лет. Он учится в школе во 2-м классе. Занимается спортом. Любит играть в шахматы. Как его называют мама, старший брат, друзья, одноклассники, близкие родственники, соседи, ребята из секции и шахматного кружка?</a:t>
            </a:r>
            <a:br>
              <a:rPr lang="ru-RU" altLang="ru-RU" sz="3200" dirty="0">
                <a:latin typeface="Forte" panose="03060902040502070203" pitchFamily="66" charset="0"/>
              </a:rPr>
            </a:br>
            <a:r>
              <a:rPr lang="ru-RU" altLang="ru-RU" sz="3200" dirty="0">
                <a:latin typeface="Forte" panose="03060902040502070203" pitchFamily="66" charset="0"/>
              </a:rPr>
              <a:t>2) Человека зовут Николай Николаевич Васильев. Ему 40 лет. Работает инженером. Как его называют жена, родители, друзья, дети, племянники, сослуживцы, начальник, сосед по квартире, милиционер, врач, старик Хоттабыч и т.д.?</a:t>
            </a:r>
          </a:p>
        </p:txBody>
      </p:sp>
    </p:spTree>
    <p:extLst>
      <p:ext uri="{BB962C8B-B14F-4D97-AF65-F5344CB8AC3E}">
        <p14:creationId xmlns:p14="http://schemas.microsoft.com/office/powerpoint/2010/main" xmlns="" val="50628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16089" y="457200"/>
            <a:ext cx="1095022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ru-RU" altLang="ru-RU" sz="2400" dirty="0"/>
              <a:t>Укажите неверное утверждение.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1. Обращение – это слова или сочетания слов, называющие того, к кому обращаются с речью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2. Обращения могут быть распространенными и нераспространенными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3. В предложении обращения могут быть главными членами предложения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4. Обращение может находиться в любой части предложения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5. Обращение произносится с особой, звательной интонацией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6. Обращение имеет форму именительного падежа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7. Обращения могут быть только одушевленными именами существительными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      8. Обращение выделяется запятыми или восклицательным знаком</a:t>
            </a:r>
          </a:p>
        </p:txBody>
      </p:sp>
    </p:spTree>
    <p:extLst>
      <p:ext uri="{BB962C8B-B14F-4D97-AF65-F5344CB8AC3E}">
        <p14:creationId xmlns:p14="http://schemas.microsoft.com/office/powerpoint/2010/main" xmlns="" val="17913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58045" y="95956"/>
            <a:ext cx="11638844" cy="626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dirty="0" smtClean="0"/>
              <a:t>Найдите </a:t>
            </a:r>
            <a:r>
              <a:rPr lang="ru-RU" altLang="ru-RU" sz="2000" dirty="0"/>
              <a:t>предложения с обращениями (знаки препинания не расставлены</a:t>
            </a:r>
            <a:r>
              <a:rPr lang="ru-RU" altLang="ru-RU" dirty="0"/>
              <a:t>)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sz="2000" dirty="0"/>
              <a:t>    </a:t>
            </a:r>
            <a:r>
              <a:rPr lang="ru-RU" altLang="ru-RU" dirty="0"/>
              <a:t>1. Платком взмахнула у ворот моя любимая.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2. Я вернусь к тебе Россия.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3. С чего начинается Родина?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4. Жизнь моя по-прежнему теки!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5. Мой друг гостей своих с улыбкой встречает.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6. Любимый город может спать спокойно.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7. Утоли мою жажду каплей росы.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8. Жизнь моя ничуть не стала тише…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 9. Поклон-привет тебе он шлет моя любимая.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10. Тополи скорей идите в поле!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11. Ясени родную степь украсили.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12. Дорога нас в дальние дали зовет.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13. Куда меня знакомая дороженька ведет?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   14. Пожелай мне доброго пути.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6921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12192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 smtClean="0"/>
              <a:t>Найдите </a:t>
            </a:r>
            <a:r>
              <a:rPr lang="ru-RU" altLang="ru-RU" sz="2400" dirty="0"/>
              <a:t>предложения, в которых неправильно расставлены знаки препинания.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1. Люди мира, на минуту встаньте!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2. Ты прощай, прощай любимый уходи хороший, по дороге длинной.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3. Хорошая, любимая, родная мы друг от друга далеко живем.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4. Не улетай, лебедушка, не отцветай, черемуха.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5. Здравствуйте, сосновые леса, солнечные, чистые, сухие!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6. Сибирь, страна прозрачных рек, окрепла ты в борьбе!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7. Мы с тобой, ветер!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8. Спой мне иволга песню пустынную, песню жизни моей.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9. Сыпь ты, черемуха, снегом, пойте вы, птахи в лесу.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dirty="0"/>
              <a:t>    10. Для тебя единственная, ласковая я нашел хорошие слова </a:t>
            </a:r>
          </a:p>
        </p:txBody>
      </p:sp>
    </p:spTree>
    <p:extLst>
      <p:ext uri="{BB962C8B-B14F-4D97-AF65-F5344CB8AC3E}">
        <p14:creationId xmlns:p14="http://schemas.microsoft.com/office/powerpoint/2010/main" xmlns="" val="28311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381000"/>
            <a:ext cx="12192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dirty="0" smtClean="0"/>
              <a:t>В </a:t>
            </a:r>
            <a:r>
              <a:rPr lang="ru-RU" altLang="ru-RU" sz="2400" dirty="0"/>
              <a:t>русском речевом этикете существует ряд формул благодарности: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Спасибо тебе (вам)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Большое (огромное) спасибо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Благодарю вас (тебя)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Я хочу поблагодарить вас (тебя)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Мне хочется высказать вам (тебе) свою благодарность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Я хочу выразить вам (тебе) свою признательность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000" dirty="0"/>
              <a:t>Позвольте вас (тебя) поблагодарить и др.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 dirty="0"/>
              <a:t>Дополните формулы благодарности </a:t>
            </a:r>
            <a:r>
              <a:rPr lang="ru-RU" altLang="ru-RU" sz="2400" dirty="0"/>
              <a:t>обращениями, которые могут иметь при себе определения. Учтите ситуацию общения (кто? кому?) </a:t>
            </a:r>
          </a:p>
        </p:txBody>
      </p:sp>
    </p:spTree>
    <p:extLst>
      <p:ext uri="{BB962C8B-B14F-4D97-AF65-F5344CB8AC3E}">
        <p14:creationId xmlns:p14="http://schemas.microsoft.com/office/powerpoint/2010/main" xmlns="" val="3952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0" y="0"/>
            <a:ext cx="1211297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 smtClean="0"/>
              <a:t>	Определите </a:t>
            </a:r>
            <a:r>
              <a:rPr lang="ru-RU" altLang="ru-RU" sz="2800" dirty="0"/>
              <a:t>пародийные ситуации общения по телефону (кто? С кем?), переход из одной возрастной группы в другую. Какие средства языка (речи) помогают вам ответить на вопросы</a:t>
            </a:r>
            <a:r>
              <a:rPr lang="ru-RU" altLang="ru-RU" sz="2800" dirty="0" smtClean="0"/>
              <a:t>?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800" dirty="0"/>
          </a:p>
          <a:p>
            <a:pPr eaLnBrk="1" hangingPunct="1">
              <a:spcBef>
                <a:spcPct val="50000"/>
              </a:spcBef>
            </a:pPr>
            <a:endParaRPr lang="ru-RU" altLang="ru-RU" sz="2800" dirty="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dirty="0"/>
              <a:t>- Алле, алле? Квартира Хромовых? Мне Петю. Алле, Пьер? Привет, дед. Да все о</a:t>
            </a:r>
            <a:r>
              <a:rPr lang="en-US" altLang="ru-RU" sz="2400" dirty="0"/>
              <a:t>’</a:t>
            </a:r>
            <a:r>
              <a:rPr lang="ru-RU" altLang="ru-RU" sz="2400" dirty="0" err="1"/>
              <a:t>кей</a:t>
            </a:r>
            <a:r>
              <a:rPr lang="ru-RU" altLang="ru-RU" sz="2400" dirty="0"/>
              <a:t>… Ну да? Ну, ты даешь! Молоток!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dirty="0"/>
              <a:t>(Через несколько лет) – Алле? Квартира Хромовых? Петра Константиновича, будьте любезны. Петр? Здравствуй, дорогой. Да, да, все отлично.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5920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200400" y="762000"/>
            <a:ext cx="5748338" cy="1023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дом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209800" y="2195305"/>
            <a:ext cx="7086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 </a:t>
            </a:r>
            <a:r>
              <a:rPr lang="ru-RU" altLang="ru-RU" sz="4400" dirty="0">
                <a:latin typeface="Monotype Corsiva" panose="03010101010201010101" pitchFamily="66" charset="0"/>
              </a:rPr>
              <a:t>Проведите исследование </a:t>
            </a:r>
          </a:p>
          <a:p>
            <a:pPr algn="ctr" eaLnBrk="1" hangingPunct="1"/>
            <a:r>
              <a:rPr lang="ru-RU" altLang="ru-RU" sz="4400" dirty="0">
                <a:latin typeface="Monotype Corsiva" panose="03010101010201010101" pitchFamily="66" charset="0"/>
              </a:rPr>
              <a:t>на тему: </a:t>
            </a:r>
          </a:p>
          <a:p>
            <a:pPr algn="ctr" eaLnBrk="1" hangingPunct="1"/>
            <a:r>
              <a:rPr lang="ru-RU" altLang="ru-RU" sz="4400" dirty="0">
                <a:latin typeface="Monotype Corsiva" panose="03010101010201010101" pitchFamily="66" charset="0"/>
              </a:rPr>
              <a:t>«Обращения в русских народных пословицах».</a:t>
            </a:r>
          </a:p>
        </p:txBody>
      </p:sp>
    </p:spTree>
    <p:extLst>
      <p:ext uri="{BB962C8B-B14F-4D97-AF65-F5344CB8AC3E}">
        <p14:creationId xmlns:p14="http://schemas.microsoft.com/office/powerpoint/2010/main" xmlns="" val="26748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209800" y="228601"/>
            <a:ext cx="7772400" cy="695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неверное утверждение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2844" y="1328253"/>
            <a:ext cx="1035755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/>
              <a:t>      </a:t>
            </a:r>
            <a:r>
              <a:rPr lang="ru-RU" altLang="ru-RU" sz="2400" dirty="0">
                <a:latin typeface="Comic Sans MS" panose="030F0702030302020204" pitchFamily="66" charset="0"/>
              </a:rPr>
              <a:t>1. Обращение – это слова или сочетания слов, называющие того, к кому обращаются с речью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2. Обращение произносится с особой, звательной интонацией 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3. В предложении обращения могут быть главными членами предложения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4. Обращение имеет форму именительного падежа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5. Обращения могут быть распространенными и нераспространенными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6. Обращения могут быть только одушевленными именами существительными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7. Обращение может находиться в любой части предложения</a:t>
            </a:r>
          </a:p>
          <a:p>
            <a:pPr eaLnBrk="1" hangingPunct="1"/>
            <a:r>
              <a:rPr lang="ru-RU" altLang="ru-RU" sz="2400" dirty="0">
                <a:latin typeface="Comic Sans MS" panose="030F0702030302020204" pitchFamily="66" charset="0"/>
              </a:rPr>
              <a:t>      8. Обращение выделяется запятыми или восклицательным знаком</a:t>
            </a:r>
          </a:p>
        </p:txBody>
      </p:sp>
    </p:spTree>
    <p:extLst>
      <p:ext uri="{BB962C8B-B14F-4D97-AF65-F5344CB8AC3E}">
        <p14:creationId xmlns:p14="http://schemas.microsoft.com/office/powerpoint/2010/main" xmlns="" val="41583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752601" y="304800"/>
          <a:ext cx="11942763" cy="1498600"/>
        </p:xfrm>
        <a:graphic>
          <a:graphicData uri="http://schemas.openxmlformats.org/presentationml/2006/ole">
            <p:oleObj spid="_x0000_s1026" name="Документ" r:id="rId4" imgW="8601456" imgH="1082040" progId="Word.Document.8">
              <p:embed/>
            </p:oleObj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93423" y="1879631"/>
            <a:ext cx="1052124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ru-RU" altLang="ru-RU" sz="2400" b="1" dirty="0">
                <a:latin typeface="Bradley Hand ITC" panose="03070402050302030203" pitchFamily="66" charset="0"/>
              </a:rPr>
              <a:t>Дай руку, </a:t>
            </a:r>
            <a:r>
              <a:rPr lang="ru-RU" altLang="ru-RU" sz="2400" b="1" dirty="0" err="1">
                <a:latin typeface="Bradley Hand ITC" panose="03070402050302030203" pitchFamily="66" charset="0"/>
              </a:rPr>
              <a:t>Дельвиг</a:t>
            </a:r>
            <a:r>
              <a:rPr lang="ru-RU" altLang="ru-RU" sz="2400" b="1" dirty="0">
                <a:latin typeface="Bradley Hand ITC" panose="03070402050302030203" pitchFamily="66" charset="0"/>
              </a:rPr>
              <a:t>, что ты спишь?</a:t>
            </a:r>
            <a:br>
              <a:rPr lang="ru-RU" altLang="ru-RU" sz="2400" b="1" dirty="0">
                <a:latin typeface="Bradley Hand ITC" panose="03070402050302030203" pitchFamily="66" charset="0"/>
              </a:rPr>
            </a:br>
            <a:r>
              <a:rPr lang="ru-RU" altLang="ru-RU" sz="2400" b="1" dirty="0">
                <a:latin typeface="Bradley Hand ITC" panose="03070402050302030203" pitchFamily="66" charset="0"/>
              </a:rPr>
              <a:t>Проснись, ленивец сонный!</a:t>
            </a:r>
          </a:p>
          <a:p>
            <a:pPr algn="ctr" eaLnBrk="1" hangingPunct="1">
              <a:buFont typeface="Wingdings" panose="05000000000000000000" pitchFamily="2" charset="2"/>
              <a:buChar char="Ø"/>
            </a:pPr>
            <a:endParaRPr lang="ru-RU" altLang="ru-RU" sz="2400" b="1" dirty="0">
              <a:latin typeface="Bradley Hand ITC" panose="03070402050302030203" pitchFamily="66" charset="0"/>
            </a:endParaRPr>
          </a:p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ru-RU" altLang="ru-RU" sz="2400" b="1" dirty="0">
                <a:latin typeface="Bradley Hand ITC" panose="03070402050302030203" pitchFamily="66" charset="0"/>
              </a:rPr>
              <a:t>А ты, глупец и трус, что делаешь ты с нами?</a:t>
            </a:r>
            <a:br>
              <a:rPr lang="ru-RU" altLang="ru-RU" sz="2400" b="1" dirty="0">
                <a:latin typeface="Bradley Hand ITC" panose="03070402050302030203" pitchFamily="66" charset="0"/>
              </a:rPr>
            </a:br>
            <a:r>
              <a:rPr lang="ru-RU" altLang="ru-RU" sz="2400" b="1" dirty="0">
                <a:latin typeface="Bradley Hand ITC" panose="03070402050302030203" pitchFamily="66" charset="0"/>
              </a:rPr>
              <a:t>Где должно б умствовать, ты хлопаешь глазами...</a:t>
            </a:r>
          </a:p>
          <a:p>
            <a:pPr algn="ctr" eaLnBrk="1" hangingPunct="1">
              <a:buFont typeface="Wingdings" panose="05000000000000000000" pitchFamily="2" charset="2"/>
              <a:buChar char="Ø"/>
            </a:pPr>
            <a:endParaRPr lang="ru-RU" altLang="ru-RU" sz="2400" b="1" dirty="0">
              <a:latin typeface="Bradley Hand ITC" panose="03070402050302030203" pitchFamily="66" charset="0"/>
            </a:endParaRPr>
          </a:p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ru-RU" altLang="ru-RU" sz="2400" b="1" dirty="0" err="1">
                <a:latin typeface="Bradley Hand ITC" panose="03070402050302030203" pitchFamily="66" charset="0"/>
              </a:rPr>
              <a:t>Балдушка</a:t>
            </a:r>
            <a:r>
              <a:rPr lang="ru-RU" altLang="ru-RU" sz="2400" b="1" dirty="0">
                <a:latin typeface="Bradley Hand ITC" panose="03070402050302030203" pitchFamily="66" charset="0"/>
              </a:rPr>
              <a:t>, погоди ты морщить море,</a:t>
            </a:r>
            <a:br>
              <a:rPr lang="ru-RU" altLang="ru-RU" sz="2400" b="1" dirty="0">
                <a:latin typeface="Bradley Hand ITC" panose="03070402050302030203" pitchFamily="66" charset="0"/>
              </a:rPr>
            </a:br>
            <a:r>
              <a:rPr lang="ru-RU" altLang="ru-RU" sz="2400" b="1" dirty="0">
                <a:latin typeface="Bradley Hand ITC" panose="03070402050302030203" pitchFamily="66" charset="0"/>
              </a:rPr>
              <a:t>Оброк сполна ты получишь вскоре.</a:t>
            </a:r>
          </a:p>
          <a:p>
            <a:pPr algn="ctr" eaLnBrk="1" hangingPunct="1">
              <a:buFont typeface="Wingdings" panose="05000000000000000000" pitchFamily="2" charset="2"/>
              <a:buChar char="Ø"/>
            </a:pPr>
            <a:endParaRPr lang="ru-RU" altLang="ru-RU" sz="2400" b="1" dirty="0">
              <a:latin typeface="Bradley Hand ITC" panose="03070402050302030203" pitchFamily="66" charset="0"/>
            </a:endParaRPr>
          </a:p>
          <a:p>
            <a:pPr algn="ctr" eaLnBrk="1" hangingPunct="1">
              <a:buFont typeface="Wingdings" panose="05000000000000000000" pitchFamily="2" charset="2"/>
              <a:buChar char="Ø"/>
            </a:pPr>
            <a:r>
              <a:rPr lang="ru-RU" altLang="ru-RU" sz="2400" b="1" dirty="0">
                <a:latin typeface="Bradley Hand ITC" panose="03070402050302030203" pitchFamily="66" charset="0"/>
              </a:rPr>
              <a:t>Исполнились мои желания. Творец</a:t>
            </a:r>
            <a:br>
              <a:rPr lang="ru-RU" altLang="ru-RU" sz="2400" b="1" dirty="0">
                <a:latin typeface="Bradley Hand ITC" panose="03070402050302030203" pitchFamily="66" charset="0"/>
              </a:rPr>
            </a:br>
            <a:r>
              <a:rPr lang="ru-RU" altLang="ru-RU" sz="2400" b="1" dirty="0">
                <a:latin typeface="Bradley Hand ITC" panose="03070402050302030203" pitchFamily="66" charset="0"/>
              </a:rPr>
              <a:t>Тебя мне ниспослал, тебя, моя Мадонна,</a:t>
            </a:r>
            <a:br>
              <a:rPr lang="ru-RU" altLang="ru-RU" sz="2400" b="1" dirty="0">
                <a:latin typeface="Bradley Hand ITC" panose="03070402050302030203" pitchFamily="66" charset="0"/>
              </a:rPr>
            </a:br>
            <a:r>
              <a:rPr lang="ru-RU" altLang="ru-RU" sz="2400" b="1" dirty="0">
                <a:latin typeface="Bradley Hand ITC" panose="03070402050302030203" pitchFamily="66" charset="0"/>
              </a:rPr>
              <a:t>Чистейшей прелести чистейший образец.</a:t>
            </a:r>
          </a:p>
        </p:txBody>
      </p:sp>
    </p:spTree>
    <p:extLst>
      <p:ext uri="{BB962C8B-B14F-4D97-AF65-F5344CB8AC3E}">
        <p14:creationId xmlns:p14="http://schemas.microsoft.com/office/powerpoint/2010/main" xmlns="" val="246419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2057400" y="152400"/>
            <a:ext cx="7875588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Определите, какой частью речью </a:t>
            </a:r>
          </a:p>
          <a:p>
            <a:pPr algn="ctr"/>
            <a:r>
              <a:rPr lang="ru-RU" sz="20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речи выражены обращения, </a:t>
            </a:r>
          </a:p>
          <a:p>
            <a:pPr algn="ctr"/>
            <a:r>
              <a:rPr lang="ru-RU" sz="20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и внесите в таблицу</a:t>
            </a:r>
          </a:p>
          <a:p>
            <a:pPr algn="ctr"/>
            <a:r>
              <a:rPr lang="ru-RU" sz="20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 соответствующие номера.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9643" y="2545825"/>
            <a:ext cx="1169528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Century Schoolbook" panose="02040604050505020304" pitchFamily="18" charset="0"/>
              </a:rPr>
              <a:t>1) Цветите, юные! И здоровейте телом!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</a:t>
            </a:r>
            <a:r>
              <a:rPr lang="ru-RU" altLang="ru-RU" sz="2400" i="1" dirty="0" err="1">
                <a:latin typeface="Century Schoolbook" panose="02040604050505020304" pitchFamily="18" charset="0"/>
              </a:rPr>
              <a:t>С.Есенин</a:t>
            </a:r>
            <a:r>
              <a:rPr lang="ru-RU" altLang="ru-RU" sz="2400" i="1" dirty="0">
                <a:latin typeface="Century Schoolbook" panose="02040604050505020304" pitchFamily="18" charset="0"/>
              </a:rPr>
              <a:t>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2) – Здорово, шестая! – послышался густой, спокойный голос полковника.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</a:t>
            </a:r>
            <a:r>
              <a:rPr lang="ru-RU" altLang="ru-RU" sz="2400" i="1" dirty="0" err="1">
                <a:latin typeface="Century Schoolbook" panose="02040604050505020304" pitchFamily="18" charset="0"/>
              </a:rPr>
              <a:t>А.Куприн</a:t>
            </a:r>
            <a:r>
              <a:rPr lang="ru-RU" altLang="ru-RU" sz="2400" i="1" dirty="0">
                <a:latin typeface="Century Schoolbook" panose="02040604050505020304" pitchFamily="18" charset="0"/>
              </a:rPr>
              <a:t>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3) Уже перед утром стихли шумы погрузки, и негромкий голос сказал: – Уезжающие, садись.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</a:t>
            </a:r>
            <a:r>
              <a:rPr lang="ru-RU" altLang="ru-RU" sz="2400" i="1" dirty="0" err="1">
                <a:latin typeface="Century Schoolbook" panose="02040604050505020304" pitchFamily="18" charset="0"/>
              </a:rPr>
              <a:t>В.Кетлинская</a:t>
            </a:r>
            <a:r>
              <a:rPr lang="ru-RU" altLang="ru-RU" sz="2400" i="1" dirty="0">
                <a:latin typeface="Century Schoolbook" panose="02040604050505020304" pitchFamily="18" charset="0"/>
              </a:rPr>
              <a:t>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4) Разве ты не хочешь, персиянка, увидать далекий синий край?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</a:t>
            </a:r>
            <a:r>
              <a:rPr lang="ru-RU" altLang="ru-RU" sz="2400" i="1" dirty="0" err="1">
                <a:latin typeface="Century Schoolbook" panose="02040604050505020304" pitchFamily="18" charset="0"/>
              </a:rPr>
              <a:t>С.Есенин</a:t>
            </a:r>
            <a:r>
              <a:rPr lang="ru-RU" altLang="ru-RU" sz="2400" i="1" dirty="0">
                <a:latin typeface="Century Schoolbook" panose="02040604050505020304" pitchFamily="18" charset="0"/>
              </a:rPr>
              <a:t>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5) Дорогие, что со мною сталось?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</a:t>
            </a:r>
            <a:r>
              <a:rPr lang="ru-RU" altLang="ru-RU" sz="2400" i="1" dirty="0" err="1">
                <a:latin typeface="Century Schoolbook" panose="02040604050505020304" pitchFamily="18" charset="0"/>
              </a:rPr>
              <a:t>А.Прокофьев</a:t>
            </a:r>
            <a:r>
              <a:rPr lang="ru-RU" altLang="ru-RU" sz="2400" i="1" dirty="0">
                <a:latin typeface="Century Schoolbook" panose="02040604050505020304" pitchFamily="18" charset="0"/>
              </a:rPr>
              <a:t>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6) Эй, стонущий, работай и не плачь, для мнительных работа – лучший врач. </a:t>
            </a:r>
            <a:r>
              <a:rPr lang="ru-RU" altLang="ru-RU" sz="2400" i="1" dirty="0">
                <a:latin typeface="Century Schoolbook" panose="02040604050505020304" pitchFamily="18" charset="0"/>
              </a:rPr>
              <a:t>(Пословица)</a:t>
            </a:r>
            <a:r>
              <a:rPr lang="ru-RU" altLang="ru-RU" sz="2400" dirty="0">
                <a:latin typeface="Century Schoolbook" panose="02040604050505020304" pitchFamily="18" charset="0"/>
              </a:rPr>
              <a:t/>
            </a:r>
            <a:br>
              <a:rPr lang="ru-RU" altLang="ru-RU" sz="2400" dirty="0">
                <a:latin typeface="Century Schoolbook" panose="02040604050505020304" pitchFamily="18" charset="0"/>
              </a:rPr>
            </a:br>
            <a:r>
              <a:rPr lang="ru-RU" altLang="ru-RU" sz="2400" dirty="0">
                <a:latin typeface="Century Schoolbook" panose="02040604050505020304" pitchFamily="18" charset="0"/>
              </a:rPr>
              <a:t>7) Спящий в гробе, мирно спи, жизнью пользуйся, живущий. (</a:t>
            </a:r>
            <a:r>
              <a:rPr lang="ru-RU" altLang="ru-RU" sz="2400" dirty="0" err="1">
                <a:latin typeface="Century Schoolbook" panose="02040604050505020304" pitchFamily="18" charset="0"/>
              </a:rPr>
              <a:t>В.Жуковский</a:t>
            </a:r>
            <a:r>
              <a:rPr lang="ru-RU" altLang="ru-RU" sz="2400" dirty="0">
                <a:latin typeface="Century Schoolbook" panose="020406040505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1663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5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2195446"/>
              </p:ext>
            </p:extLst>
          </p:nvPr>
        </p:nvGraphicFramePr>
        <p:xfrm>
          <a:off x="1746956" y="891381"/>
          <a:ext cx="8382000" cy="5075238"/>
        </p:xfrm>
        <a:graphic>
          <a:graphicData uri="http://schemas.openxmlformats.org/drawingml/2006/table">
            <a:tbl>
              <a:tblPr/>
              <a:tblGrid>
                <a:gridCol w="4267200"/>
                <a:gridCol w="2286000"/>
                <a:gridCol w="1828800"/>
              </a:tblGrid>
              <a:tr h="1143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Forte" pitchFamily="66" charset="0"/>
                          <a:ea typeface="Times New Roman" pitchFamily="18" charset="0"/>
                          <a:cs typeface="Times" charset="-52"/>
                        </a:rPr>
                        <a:t>Обращение выражено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Arial" pitchFamily="34" charset="0"/>
                        </a:rPr>
                        <a:t>Ваш вариант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/>
                          <a:latin typeface="Forte" pitchFamily="66" charset="0"/>
                          <a:ea typeface="Times New Roman" pitchFamily="18" charset="0"/>
                          <a:cs typeface="Times" charset="-52"/>
                        </a:rPr>
                        <a:t>Номера примеров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>Именем существительным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/>
                      </a:r>
                      <a:b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</a:b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>Именем прилагательным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> </a:t>
                      </a:r>
                      <a:b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</a:b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>Причастием</a:t>
                      </a:r>
                      <a:b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</a:b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imes" charset="-5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imes" charset="-52"/>
                        </a:rPr>
                        <a:t>Именем числительным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9" name="WordArt 41"/>
          <p:cNvSpPr>
            <a:spLocks noChangeArrowheads="1" noChangeShapeType="1" noTextEdit="1"/>
          </p:cNvSpPr>
          <p:nvPr/>
        </p:nvSpPr>
        <p:spPr bwMode="auto">
          <a:xfrm>
            <a:off x="8420100" y="2159000"/>
            <a:ext cx="5334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451" name="WordArt 43"/>
          <p:cNvSpPr>
            <a:spLocks noChangeArrowheads="1" noChangeShapeType="1" noTextEdit="1"/>
          </p:cNvSpPr>
          <p:nvPr/>
        </p:nvSpPr>
        <p:spPr bwMode="auto">
          <a:xfrm>
            <a:off x="8610600" y="3429000"/>
            <a:ext cx="9906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</a:p>
        </p:txBody>
      </p:sp>
      <p:sp>
        <p:nvSpPr>
          <p:cNvPr id="17453" name="WordArt 45"/>
          <p:cNvSpPr>
            <a:spLocks noChangeArrowheads="1" noChangeShapeType="1" noTextEdit="1"/>
          </p:cNvSpPr>
          <p:nvPr/>
        </p:nvSpPr>
        <p:spPr bwMode="auto">
          <a:xfrm>
            <a:off x="8572500" y="4394200"/>
            <a:ext cx="12954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3,6,7</a:t>
            </a:r>
          </a:p>
        </p:txBody>
      </p:sp>
      <p:sp>
        <p:nvSpPr>
          <p:cNvPr id="17454" name="WordArt 46"/>
          <p:cNvSpPr>
            <a:spLocks noChangeArrowheads="1" noChangeShapeType="1" noTextEdit="1"/>
          </p:cNvSpPr>
          <p:nvPr/>
        </p:nvSpPr>
        <p:spPr bwMode="auto">
          <a:xfrm>
            <a:off x="8686800" y="5254978"/>
            <a:ext cx="5334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48989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9" grpId="0" animBg="1"/>
      <p:bldP spid="17451" grpId="0" animBg="1"/>
      <p:bldP spid="17453" grpId="0" animBg="1"/>
      <p:bldP spid="174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>
            <a:off x="3352800" y="381001"/>
            <a:ext cx="5867400" cy="1133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Задание по группам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057400" y="1824505"/>
            <a:ext cx="82359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800">
                <a:latin typeface="Forte" panose="03060902040502070203" pitchFamily="66" charset="0"/>
              </a:rPr>
              <a:t>Придумайте примеры предложений с обращениями, чтобы в качестве обращения выступали имя, отчество, фамилия; наименование лица по роду занятий, возрасту, полу, занимаемой должности, месту жительства, национальной принадлежности, родственным и иным отношениям; кличка животного; неодушевленные предметы. Сделайте вывод, какие слова могут выступать в качестве адресата речи.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26697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962400" y="1"/>
            <a:ext cx="42672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Задание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24178" y="861923"/>
            <a:ext cx="120678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dirty="0">
                <a:latin typeface="Comic Sans MS" panose="030F0702030302020204" pitchFamily="66" charset="0"/>
              </a:rPr>
              <a:t>Запишите предложения, определите, в каких предложениях есть обращения и какими членами предложения являются выделенные слова в остальных примерах.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14489" y="1998137"/>
            <a:ext cx="1135662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Сыпь ты, черемуха, снегом, пойте вы, птахи, в лесу.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Сыплет черемуха снегом, зелень в цвету и росе.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Спой мне, иволга, песню пустынную, песню жизни моей.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Плачет где-то иволга, </a:t>
            </a:r>
            <a:r>
              <a:rPr lang="ru-RU" altLang="ru-RU" sz="2400" dirty="0" err="1"/>
              <a:t>схоронясь</a:t>
            </a:r>
            <a:r>
              <a:rPr lang="ru-RU" altLang="ru-RU" sz="2400" dirty="0"/>
              <a:t> в дупло.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Пока лета не отогнали невинной радости твоей,</a:t>
            </a:r>
            <a:br>
              <a:rPr lang="ru-RU" altLang="ru-RU" sz="2400" dirty="0"/>
            </a:br>
            <a:r>
              <a:rPr lang="ru-RU" altLang="ru-RU" sz="2400" dirty="0"/>
              <a:t>Спи, милый! Горькие печали не тронут детства тихих дней.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Простите мне, я так люблю Татьяну милую мою.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Прощай, письмо любви! Прощай: она велела...</a:t>
            </a:r>
          </a:p>
          <a:p>
            <a:pPr algn="ctr" eaLnBrk="1" hangingPunct="1">
              <a:buFont typeface="Wingdings" panose="05000000000000000000" pitchFamily="2" charset="2"/>
              <a:buChar char="v"/>
            </a:pPr>
            <a:r>
              <a:rPr lang="ru-RU" altLang="ru-RU" sz="2400" dirty="0"/>
              <a:t>Татьяна то вздохнет, то охнет;</a:t>
            </a:r>
            <a:br>
              <a:rPr lang="ru-RU" altLang="ru-RU" sz="2400" dirty="0"/>
            </a:br>
            <a:r>
              <a:rPr lang="ru-RU" altLang="ru-RU" sz="2400" dirty="0"/>
              <a:t>Письмо дрожит в ее руке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2404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14600" y="304801"/>
            <a:ext cx="6858000" cy="828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Закончите предложение: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814514" y="1227724"/>
            <a:ext cx="885348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>
                <a:latin typeface="Forte" panose="03060902040502070203" pitchFamily="66" charset="0"/>
              </a:rPr>
              <a:t>Обращение называет того,________________</a:t>
            </a:r>
            <a:r>
              <a:rPr lang="ru-RU" altLang="ru-RU" sz="2400">
                <a:latin typeface="Forte" panose="03060902040502070203" pitchFamily="66" charset="0"/>
              </a:rPr>
              <a:t>;</a:t>
            </a:r>
          </a:p>
          <a:p>
            <a:pPr eaLnBrk="1" hangingPunct="1"/>
            <a:r>
              <a:rPr lang="ru-RU" altLang="ru-RU" sz="2400" i="1">
                <a:latin typeface="Forte" panose="03060902040502070203" pitchFamily="66" charset="0"/>
              </a:rPr>
              <a:t>Обращение обычно бывает выражено </a:t>
            </a:r>
            <a:r>
              <a:rPr lang="ru-RU" altLang="ru-RU" sz="2400">
                <a:latin typeface="Forte" panose="03060902040502070203" pitchFamily="66" charset="0"/>
              </a:rPr>
              <a:t>____________________________;</a:t>
            </a:r>
          </a:p>
          <a:p>
            <a:pPr eaLnBrk="1" hangingPunct="1"/>
            <a:r>
              <a:rPr lang="ru-RU" altLang="ru-RU" sz="2400" i="1">
                <a:latin typeface="Forte" panose="03060902040502070203" pitchFamily="66" charset="0"/>
              </a:rPr>
              <a:t>Обращение произносится с особой</a:t>
            </a:r>
            <a:r>
              <a:rPr lang="ru-RU" altLang="ru-RU" sz="2400">
                <a:latin typeface="Forte" panose="03060902040502070203" pitchFamily="66" charset="0"/>
              </a:rPr>
              <a:t> (_________________)__________________ _________________________________________ ; </a:t>
            </a:r>
          </a:p>
          <a:p>
            <a:pPr eaLnBrk="1" hangingPunct="1"/>
            <a:r>
              <a:rPr lang="ru-RU" altLang="ru-RU" sz="2400" i="1">
                <a:latin typeface="Forte" panose="03060902040502070203" pitchFamily="66" charset="0"/>
              </a:rPr>
              <a:t>Обращение обычно выражено той же формой имени существительного, что и ___________, поэтому при разборе предложения его нередко __________. </a:t>
            </a:r>
          </a:p>
          <a:p>
            <a:pPr eaLnBrk="1" hangingPunct="1"/>
            <a:r>
              <a:rPr lang="ru-RU" altLang="ru-RU" sz="2400" i="1">
                <a:latin typeface="Forte" panose="03060902040502070203" pitchFamily="66" charset="0"/>
              </a:rPr>
              <a:t>Чтобы не ошибиться, нужно помнить, что обращение не входит в _________________________ , не является ________________________________ (к нему нельзя поставить вопрос от сказуемого) и произносится с_______________________________ .</a:t>
            </a:r>
          </a:p>
        </p:txBody>
      </p:sp>
    </p:spTree>
    <p:extLst>
      <p:ext uri="{BB962C8B-B14F-4D97-AF65-F5344CB8AC3E}">
        <p14:creationId xmlns:p14="http://schemas.microsoft.com/office/powerpoint/2010/main" xmlns="" val="140616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0311" y="1180336"/>
            <a:ext cx="1210168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i="1" dirty="0">
                <a:latin typeface="Bradley Hand ITC" panose="03070402050302030203" pitchFamily="66" charset="0"/>
              </a:rPr>
              <a:t>– О нет, о юный мой повелитель, – высокопарно ответствовал старичок, – я не из неведомой мне страны Самодеятельность! Я вот из этого трижды проклятого сосуда.</a:t>
            </a:r>
          </a:p>
          <a:p>
            <a:pPr eaLnBrk="1" hangingPunct="1"/>
            <a:endParaRPr lang="ru-RU" altLang="ru-RU" sz="3200" dirty="0">
              <a:latin typeface="Bradley Hand ITC" panose="03070402050302030203" pitchFamily="66" charset="0"/>
            </a:endParaRPr>
          </a:p>
          <a:p>
            <a:pPr eaLnBrk="1" hangingPunct="1"/>
            <a:r>
              <a:rPr lang="ru-RU" altLang="ru-RU" sz="3200" i="1" dirty="0">
                <a:latin typeface="Bradley Hand ITC" panose="03070402050302030203" pitchFamily="66" charset="0"/>
              </a:rPr>
              <a:t>– Не веришь, презренный?! – свирепо вскричал старичок, но тут же взял себя в руки... – Прости меня, о юный мой спаситель, но я не привык, чтобы мои слова брались под сомнение... Знай же, </a:t>
            </a:r>
            <a:r>
              <a:rPr lang="ru-RU" altLang="ru-RU" sz="3200" i="1" dirty="0" err="1">
                <a:latin typeface="Bradley Hand ITC" panose="03070402050302030203" pitchFamily="66" charset="0"/>
              </a:rPr>
              <a:t>благословеннейший</a:t>
            </a:r>
            <a:r>
              <a:rPr lang="ru-RU" altLang="ru-RU" sz="3200" i="1" dirty="0">
                <a:latin typeface="Bradley Hand ITC" panose="03070402050302030203" pitchFamily="66" charset="0"/>
              </a:rPr>
              <a:t> из отроков, что я не кто иной, как могучий джинн </a:t>
            </a:r>
            <a:r>
              <a:rPr lang="ru-RU" altLang="ru-RU" sz="3200" i="1" dirty="0" err="1">
                <a:latin typeface="Bradley Hand ITC" panose="03070402050302030203" pitchFamily="66" charset="0"/>
              </a:rPr>
              <a:t>Гассан</a:t>
            </a:r>
            <a:r>
              <a:rPr lang="ru-RU" altLang="ru-RU" sz="3200" i="1" dirty="0">
                <a:latin typeface="Bradley Hand ITC" panose="03070402050302030203" pitchFamily="66" charset="0"/>
              </a:rPr>
              <a:t> </a:t>
            </a:r>
            <a:r>
              <a:rPr lang="ru-RU" altLang="ru-RU" sz="3200" i="1" dirty="0" err="1">
                <a:latin typeface="Bradley Hand ITC" panose="03070402050302030203" pitchFamily="66" charset="0"/>
              </a:rPr>
              <a:t>Абдурахман</a:t>
            </a:r>
            <a:r>
              <a:rPr lang="ru-RU" altLang="ru-RU" sz="3200" i="1" dirty="0">
                <a:latin typeface="Bradley Hand ITC" panose="03070402050302030203" pitchFamily="66" charset="0"/>
              </a:rPr>
              <a:t> ибн </a:t>
            </a:r>
            <a:r>
              <a:rPr lang="ru-RU" altLang="ru-RU" sz="3200" i="1" dirty="0" err="1">
                <a:latin typeface="Bradley Hand ITC" panose="03070402050302030203" pitchFamily="66" charset="0"/>
              </a:rPr>
              <a:t>Хоттаб</a:t>
            </a:r>
            <a:r>
              <a:rPr lang="ru-RU" altLang="ru-RU" sz="3200" i="1" dirty="0">
                <a:latin typeface="Bradley Hand ITC" panose="03070402050302030203" pitchFamily="66" charset="0"/>
              </a:rPr>
              <a:t>, т.е. сын </a:t>
            </a:r>
            <a:r>
              <a:rPr lang="ru-RU" altLang="ru-RU" sz="3200" i="1" dirty="0" err="1">
                <a:latin typeface="Bradley Hand ITC" panose="03070402050302030203" pitchFamily="66" charset="0"/>
              </a:rPr>
              <a:t>Хоттаба</a:t>
            </a:r>
            <a:r>
              <a:rPr lang="ru-RU" altLang="ru-RU" sz="3200" i="1" dirty="0">
                <a:latin typeface="Bradley Hand ITC" panose="03070402050302030203" pitchFamily="66" charset="0"/>
              </a:rPr>
              <a:t>.</a:t>
            </a:r>
            <a:r>
              <a:rPr lang="ru-RU" altLang="ru-RU" sz="3200" dirty="0">
                <a:latin typeface="Bradley Hand ITC" panose="03070402050302030203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1224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</TotalTime>
  <Words>985</Words>
  <Application>Microsoft Office PowerPoint</Application>
  <PresentationFormat>Произвольный</PresentationFormat>
  <Paragraphs>126</Paragraphs>
  <Slides>16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Ретро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Смирнова</dc:creator>
  <cp:lastModifiedBy>554</cp:lastModifiedBy>
  <cp:revision>3</cp:revision>
  <dcterms:created xsi:type="dcterms:W3CDTF">2014-10-05T21:37:07Z</dcterms:created>
  <dcterms:modified xsi:type="dcterms:W3CDTF">2014-12-01T16:13:05Z</dcterms:modified>
</cp:coreProperties>
</file>