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67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9942" autoAdjust="0"/>
    <p:restoredTop sz="94660"/>
  </p:normalViewPr>
  <p:slideViewPr>
    <p:cSldViewPr snapToGrid="0">
      <p:cViewPr varScale="1">
        <p:scale>
          <a:sx n="69" d="100"/>
          <a:sy n="69" d="100"/>
        </p:scale>
        <p:origin x="-492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1771FC-339B-4729-BAEF-7B2072F30922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B256AC-25E0-430E-BBA2-DF366D03D35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DF416F-8998-4FF1-9BA5-FE453331A89B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C093D-4F37-4E0E-B6EC-79643E958E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788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E7A6B5D-1DF0-462D-93A9-8C78511B696E}" type="slidenum">
              <a:rPr lang="ru-RU" altLang="ru-RU"/>
              <a:pPr eaLnBrk="1" hangingPunct="1"/>
              <a:t>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3771926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82B629F-4FA3-4887-AA25-7A3B5BAE7CBB}" type="slidenum">
              <a:rPr lang="ru-RU" altLang="ru-RU"/>
              <a:pPr eaLnBrk="1" hangingPunct="1"/>
              <a:t>10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3029440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63659B-81DD-4A0A-94ED-D4E85112C881}" type="slidenum">
              <a:rPr lang="ru-RU" altLang="ru-RU"/>
              <a:pPr eaLnBrk="1" hangingPunct="1"/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4331789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A22D9FB-CE08-4987-9B4D-D8B1B2BAEF2B}" type="slidenum">
              <a:rPr lang="ru-RU" altLang="ru-RU"/>
              <a:pPr eaLnBrk="1" hangingPunct="1"/>
              <a:t>12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2590555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DCDAFC1-9311-4231-AD24-22F7E0DAAD60}" type="slidenum">
              <a:rPr lang="ru-RU" altLang="ru-RU"/>
              <a:pPr eaLnBrk="1" hangingPunct="1"/>
              <a:t>13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7268682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E34BDEC-3FF2-4A1A-BA97-28072205F441}" type="slidenum">
              <a:rPr lang="ru-RU" altLang="ru-RU"/>
              <a:pPr eaLnBrk="1" hangingPunct="1"/>
              <a:t>14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9863056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AC78DAF-0FBB-4C87-8E89-F7C9FC8B8566}" type="slidenum">
              <a:rPr lang="ru-RU" altLang="ru-RU"/>
              <a:pPr eaLnBrk="1" hangingPunct="1"/>
              <a:t>15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2304668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E7FEF1E-5BD4-476C-BE9D-5F35247F49DA}" type="slidenum">
              <a:rPr lang="ru-RU" altLang="ru-RU"/>
              <a:pPr eaLnBrk="1" hangingPunct="1"/>
              <a:t>16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046121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F206DF1-77F8-404D-B8DF-E140F184AD91}" type="slidenum">
              <a:rPr lang="ru-RU" altLang="ru-RU"/>
              <a:pPr eaLnBrk="1" hangingPunct="1"/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943545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4444D47-3DA9-45D8-88C2-CCA74CB93245}" type="slidenum">
              <a:rPr lang="ru-RU" altLang="ru-RU"/>
              <a:pPr eaLnBrk="1" hangingPunct="1"/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6126792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4618CA3-0F24-40CE-87E6-06469E62A961}" type="slidenum">
              <a:rPr lang="ru-RU" altLang="ru-RU"/>
              <a:pPr eaLnBrk="1" hangingPunct="1"/>
              <a:t>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217035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46D10E4-23A4-457A-A879-3AD19BC6BEFB}" type="slidenum">
              <a:rPr lang="ru-RU" altLang="ru-RU"/>
              <a:pPr eaLnBrk="1" hangingPunct="1"/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8553026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9DD7676-9BDE-4748-82D1-9C0B2BE0C1DC}" type="slidenum">
              <a:rPr lang="ru-RU" altLang="ru-RU"/>
              <a:pPr eaLnBrk="1" hangingPunct="1"/>
              <a:t>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9706369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AAAB65-FED0-4F6B-BD13-CC1F7191D0C7}" type="slidenum">
              <a:rPr lang="ru-RU" altLang="ru-RU"/>
              <a:pPr eaLnBrk="1" hangingPunct="1"/>
              <a:t>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0190391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6330354-021D-45AC-AB93-D24891B9ACA7}" type="slidenum">
              <a:rPr lang="ru-RU" altLang="ru-RU"/>
              <a:pPr eaLnBrk="1" hangingPunct="1"/>
              <a:t>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3890211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FCE4E70-6E89-4D38-AEEB-1339D6AC0ECD}" type="slidenum">
              <a:rPr lang="ru-RU" altLang="ru-RU"/>
              <a:pPr eaLnBrk="1" hangingPunct="1"/>
              <a:t>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040663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8672C-0738-4623-A966-57F843C46DA8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1211-56BA-444F-93D6-657FBDD59754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76959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8672C-0738-4623-A966-57F843C46DA8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1211-56BA-444F-93D6-657FBDD597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20610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8672C-0738-4623-A966-57F843C46DA8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1211-56BA-444F-93D6-657FBDD597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52524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8672C-0738-4623-A966-57F843C46DA8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1211-56BA-444F-93D6-657FBDD597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9382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8672C-0738-4623-A966-57F843C46DA8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1211-56BA-444F-93D6-657FBDD59754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94563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8672C-0738-4623-A966-57F843C46DA8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1211-56BA-444F-93D6-657FBDD597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75290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8672C-0738-4623-A966-57F843C46DA8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1211-56BA-444F-93D6-657FBDD597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33617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8672C-0738-4623-A966-57F843C46DA8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1211-56BA-444F-93D6-657FBDD597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21499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8672C-0738-4623-A966-57F843C46DA8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1211-56BA-444F-93D6-657FBDD597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5726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928672C-0738-4623-A966-57F843C46DA8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37E1211-56BA-444F-93D6-657FBDD597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4374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8672C-0738-4623-A966-57F843C46DA8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1211-56BA-444F-93D6-657FBDD597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99297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928672C-0738-4623-A966-57F843C46DA8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37E1211-56BA-444F-93D6-657FBDD59754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222458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_________Microsoft_Office_Word_97_-_20031.doc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WordArt 4"/>
          <p:cNvSpPr>
            <a:spLocks noChangeArrowheads="1" noChangeShapeType="1" noTextEdit="1"/>
          </p:cNvSpPr>
          <p:nvPr/>
        </p:nvSpPr>
        <p:spPr bwMode="auto">
          <a:xfrm>
            <a:off x="2040468" y="1817511"/>
            <a:ext cx="8029575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/>
                  </a:outerShdw>
                </a:effectLst>
                <a:cs typeface="Arial" panose="020B0604020202020204" pitchFamily="34" charset="0"/>
              </a:rPr>
              <a:t>"Сорок пять минут, </a:t>
            </a:r>
          </a:p>
          <a:p>
            <a:pPr algn="ctr"/>
            <a:r>
              <a:rPr lang="ru-RU" sz="28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/>
                  </a:outerShdw>
                </a:effectLst>
                <a:cs typeface="Arial" panose="020B0604020202020204" pitchFamily="34" charset="0"/>
              </a:rPr>
              <a:t>посвященных обращению"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096000" y="4796135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2800" b="1" dirty="0" smtClean="0">
                <a:latin typeface="Constantia" pitchFamily="18" charset="0"/>
              </a:rPr>
              <a:t>Смирнова М.С.</a:t>
            </a:r>
            <a:br>
              <a:rPr lang="ru-RU" sz="2800" b="1" dirty="0" smtClean="0">
                <a:latin typeface="Constantia" pitchFamily="18" charset="0"/>
              </a:rPr>
            </a:br>
            <a:r>
              <a:rPr lang="ru-RU" sz="2800" b="1" dirty="0" smtClean="0">
                <a:latin typeface="Constantia" pitchFamily="18" charset="0"/>
              </a:rPr>
              <a:t>Учитель русского языка</a:t>
            </a:r>
            <a:br>
              <a:rPr lang="ru-RU" sz="2800" b="1" dirty="0" smtClean="0">
                <a:latin typeface="Constantia" pitchFamily="18" charset="0"/>
              </a:rPr>
            </a:br>
            <a:r>
              <a:rPr lang="ru-RU" sz="2800" b="1" dirty="0" smtClean="0">
                <a:latin typeface="Constantia" pitchFamily="18" charset="0"/>
              </a:rPr>
              <a:t>и литературы ГБОУ Лицей № 554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xmlns="" val="186451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-1" y="1165255"/>
            <a:ext cx="12282311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3200" dirty="0">
                <a:latin typeface="Forte" panose="03060902040502070203" pitchFamily="66" charset="0"/>
              </a:rPr>
              <a:t>1) Мальчика зовут Сергей Иванов. Ему 8 лет. Он учится в школе во 2-м классе. Занимается спортом. Любит играть в шахматы. Как его называют мама, старший брат, друзья, одноклассники, близкие родственники, соседи, ребята из секции и шахматного кружка?</a:t>
            </a:r>
            <a:br>
              <a:rPr lang="ru-RU" altLang="ru-RU" sz="3200" dirty="0">
                <a:latin typeface="Forte" panose="03060902040502070203" pitchFamily="66" charset="0"/>
              </a:rPr>
            </a:br>
            <a:r>
              <a:rPr lang="ru-RU" altLang="ru-RU" sz="3200" dirty="0">
                <a:latin typeface="Forte" panose="03060902040502070203" pitchFamily="66" charset="0"/>
              </a:rPr>
              <a:t>2) Человека зовут Николай Николаевич Васильев. Ему 40 лет. Работает инженером. Как его называют жена, родители, друзья, дети, племянники, сослуживцы, начальник, сосед по квартире, милиционер, врач, старик Хоттабыч и т.д.?</a:t>
            </a:r>
          </a:p>
        </p:txBody>
      </p:sp>
    </p:spTree>
    <p:extLst>
      <p:ext uri="{BB962C8B-B14F-4D97-AF65-F5344CB8AC3E}">
        <p14:creationId xmlns:p14="http://schemas.microsoft.com/office/powerpoint/2010/main" xmlns="" val="506287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316089" y="457200"/>
            <a:ext cx="10950222" cy="4462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spcBef>
                <a:spcPct val="50000"/>
              </a:spcBef>
            </a:pPr>
            <a:r>
              <a:rPr lang="ru-RU" altLang="ru-RU" sz="2400" dirty="0"/>
              <a:t>Укажите неверное утверждение.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000" dirty="0"/>
              <a:t>      1. Обращение – это слова или сочетания слов, называющие того, к кому обращаются с речью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000" dirty="0"/>
              <a:t>      2. Обращения могут быть распространенными и нераспространенными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000" dirty="0"/>
              <a:t>      3. В предложении обращения могут быть главными членами предложения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000" dirty="0"/>
              <a:t>      4. Обращение может находиться в любой части предложения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000" dirty="0"/>
              <a:t>      5. Обращение произносится с особой, звательной интонацией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000" dirty="0"/>
              <a:t>      6. Обращение имеет форму именительного падежа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000" dirty="0"/>
              <a:t>      7. Обращения могут быть только одушевленными именами существительными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000" dirty="0"/>
              <a:t>      8. Обращение выделяется запятыми или восклицательным знаком</a:t>
            </a:r>
          </a:p>
        </p:txBody>
      </p:sp>
    </p:spTree>
    <p:extLst>
      <p:ext uri="{BB962C8B-B14F-4D97-AF65-F5344CB8AC3E}">
        <p14:creationId xmlns:p14="http://schemas.microsoft.com/office/powerpoint/2010/main" xmlns="" val="179136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158045" y="95956"/>
            <a:ext cx="11638844" cy="6263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 dirty="0" smtClean="0"/>
              <a:t>Найдите </a:t>
            </a:r>
            <a:r>
              <a:rPr lang="ru-RU" altLang="ru-RU" sz="2000" dirty="0"/>
              <a:t>предложения с обращениями (знаки препинания не расставлены</a:t>
            </a:r>
            <a:r>
              <a:rPr lang="ru-RU" altLang="ru-RU" dirty="0"/>
              <a:t>)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altLang="ru-RU" sz="2000" dirty="0"/>
              <a:t>    </a:t>
            </a:r>
            <a:r>
              <a:rPr lang="ru-RU" altLang="ru-RU" dirty="0"/>
              <a:t>1. Платком взмахнула у ворот моя любимая.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altLang="ru-RU" dirty="0"/>
              <a:t>    2. Я вернусь к тебе Россия.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altLang="ru-RU" dirty="0"/>
              <a:t>    3. С чего начинается Родина?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altLang="ru-RU" dirty="0"/>
              <a:t>    4. Жизнь моя по-прежнему теки!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altLang="ru-RU" dirty="0"/>
              <a:t>    5. Мой друг гостей своих с улыбкой встречает.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altLang="ru-RU" dirty="0"/>
              <a:t>    6. Любимый город может спать спокойно.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altLang="ru-RU" dirty="0"/>
              <a:t>    7. Утоли мою жажду каплей росы.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altLang="ru-RU" dirty="0"/>
              <a:t>    8. Жизнь моя ничуть не стала тише…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altLang="ru-RU" dirty="0"/>
              <a:t>    9. Поклон-привет тебе он шлет моя любимая.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altLang="ru-RU" dirty="0"/>
              <a:t>   10. Тополи скорей идите в поле!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altLang="ru-RU" dirty="0"/>
              <a:t>   11. Ясени родную степь украсили.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altLang="ru-RU" dirty="0"/>
              <a:t>   12. Дорога нас в дальние дали зовет.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altLang="ru-RU" dirty="0"/>
              <a:t>   13. Куда меня знакомая дороженька ведет? 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altLang="ru-RU" dirty="0"/>
              <a:t>   14. Пожелай мне доброго пути. </a:t>
            </a:r>
          </a:p>
        </p:txBody>
      </p:sp>
    </p:spTree>
    <p:extLst>
      <p:ext uri="{BB962C8B-B14F-4D97-AF65-F5344CB8AC3E}">
        <p14:creationId xmlns:p14="http://schemas.microsoft.com/office/powerpoint/2010/main" xmlns="" val="369212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12192000" cy="600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dirty="0" smtClean="0"/>
              <a:t>Найдите </a:t>
            </a:r>
            <a:r>
              <a:rPr lang="ru-RU" altLang="ru-RU" sz="2400" dirty="0"/>
              <a:t>предложения, в которых неправильно расставлены знаки препинания.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dirty="0"/>
              <a:t>    1. Люди мира, на минуту встаньте!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dirty="0"/>
              <a:t>    2. Ты прощай, прощай любимый уходи хороший, по дороге длинной.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dirty="0"/>
              <a:t>    3. Хорошая, любимая, родная мы друг от друга далеко живем.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dirty="0"/>
              <a:t>    4. Не улетай, лебедушка, не отцветай, черемуха.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dirty="0"/>
              <a:t>    5. Здравствуйте, сосновые леса, солнечные, чистые, сухие!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dirty="0"/>
              <a:t>    6. Сибирь, страна прозрачных рек, окрепла ты в борьбе!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dirty="0"/>
              <a:t>    7. Мы с тобой, ветер!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dirty="0"/>
              <a:t>    8. Спой мне иволга песню пустынную, песню жизни моей.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dirty="0"/>
              <a:t>    9. Сыпь ты, черемуха, снегом, пойте вы, птахи в лесу.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dirty="0"/>
              <a:t>    10. Для тебя единственная, ласковая я нашел хорошие слова </a:t>
            </a:r>
          </a:p>
        </p:txBody>
      </p:sp>
    </p:spTree>
    <p:extLst>
      <p:ext uri="{BB962C8B-B14F-4D97-AF65-F5344CB8AC3E}">
        <p14:creationId xmlns:p14="http://schemas.microsoft.com/office/powerpoint/2010/main" xmlns="" val="283116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381000"/>
            <a:ext cx="12192000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dirty="0" smtClean="0"/>
              <a:t>В </a:t>
            </a:r>
            <a:r>
              <a:rPr lang="ru-RU" altLang="ru-RU" sz="2400" dirty="0"/>
              <a:t>русском речевом этикете существует ряд формул благодарности: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000" dirty="0"/>
              <a:t>Спасибо тебе (вам)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000" dirty="0"/>
              <a:t>Большое (огромное) спасибо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000" dirty="0"/>
              <a:t>Благодарю вас (тебя)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000" dirty="0"/>
              <a:t>Я хочу поблагодарить вас (тебя)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000" dirty="0"/>
              <a:t>Мне хочется высказать вам (тебе) свою благодарность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000" dirty="0"/>
              <a:t>Я хочу выразить вам (тебе) свою признательность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000" dirty="0"/>
              <a:t>Позвольте вас (тебя) поблагодарить и др.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800" dirty="0"/>
              <a:t>Дополните формулы благодарности </a:t>
            </a:r>
            <a:r>
              <a:rPr lang="ru-RU" altLang="ru-RU" sz="2400" dirty="0"/>
              <a:t>обращениями, которые могут иметь при себе определения. Учтите ситуацию общения (кто? кому?) </a:t>
            </a:r>
          </a:p>
        </p:txBody>
      </p:sp>
    </p:spTree>
    <p:extLst>
      <p:ext uri="{BB962C8B-B14F-4D97-AF65-F5344CB8AC3E}">
        <p14:creationId xmlns:p14="http://schemas.microsoft.com/office/powerpoint/2010/main" xmlns="" val="39521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0" y="0"/>
            <a:ext cx="12112978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 dirty="0" smtClean="0"/>
              <a:t>	Определите </a:t>
            </a:r>
            <a:r>
              <a:rPr lang="ru-RU" altLang="ru-RU" sz="2800" dirty="0"/>
              <a:t>пародийные ситуации общения по телефону (кто? С кем?), переход из одной возрастной группы в другую. Какие средства языка (речи) помогают вам ответить на вопросы</a:t>
            </a:r>
            <a:r>
              <a:rPr lang="ru-RU" altLang="ru-RU" sz="2800" dirty="0" smtClean="0"/>
              <a:t>?</a:t>
            </a:r>
          </a:p>
          <a:p>
            <a:pPr eaLnBrk="1" hangingPunct="1">
              <a:spcBef>
                <a:spcPct val="50000"/>
              </a:spcBef>
            </a:pPr>
            <a:endParaRPr lang="ru-RU" altLang="ru-RU" sz="2800" dirty="0"/>
          </a:p>
          <a:p>
            <a:pPr eaLnBrk="1" hangingPunct="1">
              <a:spcBef>
                <a:spcPct val="50000"/>
              </a:spcBef>
            </a:pPr>
            <a:endParaRPr lang="ru-RU" altLang="ru-RU" sz="2800" dirty="0"/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ru-RU" altLang="ru-RU" sz="2400" dirty="0"/>
              <a:t>- Алле, алле? Квартира Хромовых? Мне Петю. Алле, Пьер? Привет, дед. Да все о</a:t>
            </a:r>
            <a:r>
              <a:rPr lang="en-US" altLang="ru-RU" sz="2400" dirty="0"/>
              <a:t>’</a:t>
            </a:r>
            <a:r>
              <a:rPr lang="ru-RU" altLang="ru-RU" sz="2400" dirty="0" err="1"/>
              <a:t>кей</a:t>
            </a:r>
            <a:r>
              <a:rPr lang="ru-RU" altLang="ru-RU" sz="2400" dirty="0"/>
              <a:t>… Ну да? Ну, ты даешь! Молоток!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ru-RU" altLang="ru-RU" sz="2400" dirty="0"/>
              <a:t>(Через несколько лет) – Алле? Квартира Хромовых? Петра Константиновича, будьте любезны. Петр? Здравствуй, дорогой. Да, да, все отлично.     </a:t>
            </a:r>
          </a:p>
        </p:txBody>
      </p:sp>
    </p:spTree>
    <p:extLst>
      <p:ext uri="{BB962C8B-B14F-4D97-AF65-F5344CB8AC3E}">
        <p14:creationId xmlns:p14="http://schemas.microsoft.com/office/powerpoint/2010/main" xmlns="" val="159201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WordArt 4" descr="Бумажный пакет"/>
          <p:cNvSpPr>
            <a:spLocks noChangeArrowheads="1" noChangeShapeType="1" noTextEdit="1"/>
          </p:cNvSpPr>
          <p:nvPr/>
        </p:nvSpPr>
        <p:spPr bwMode="auto">
          <a:xfrm>
            <a:off x="3200400" y="762000"/>
            <a:ext cx="5748338" cy="1023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на дом</a:t>
            </a:r>
          </a:p>
        </p:txBody>
      </p:sp>
      <p:sp>
        <p:nvSpPr>
          <p:cNvPr id="12291" name="Rectangle 5"/>
          <p:cNvSpPr>
            <a:spLocks noChangeArrowheads="1"/>
          </p:cNvSpPr>
          <p:nvPr/>
        </p:nvSpPr>
        <p:spPr bwMode="auto">
          <a:xfrm>
            <a:off x="2209800" y="2195305"/>
            <a:ext cx="708660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dirty="0"/>
              <a:t> </a:t>
            </a:r>
            <a:r>
              <a:rPr lang="ru-RU" altLang="ru-RU" sz="4400" dirty="0">
                <a:latin typeface="Monotype Corsiva" panose="03010101010201010101" pitchFamily="66" charset="0"/>
              </a:rPr>
              <a:t>Проведите исследование </a:t>
            </a:r>
          </a:p>
          <a:p>
            <a:pPr algn="ctr" eaLnBrk="1" hangingPunct="1"/>
            <a:r>
              <a:rPr lang="ru-RU" altLang="ru-RU" sz="4400" dirty="0">
                <a:latin typeface="Monotype Corsiva" panose="03010101010201010101" pitchFamily="66" charset="0"/>
              </a:rPr>
              <a:t>на тему: </a:t>
            </a:r>
          </a:p>
          <a:p>
            <a:pPr algn="ctr" eaLnBrk="1" hangingPunct="1"/>
            <a:r>
              <a:rPr lang="ru-RU" altLang="ru-RU" sz="4400" dirty="0">
                <a:latin typeface="Monotype Corsiva" panose="03010101010201010101" pitchFamily="66" charset="0"/>
              </a:rPr>
              <a:t>«Обращения в русских народных пословицах».</a:t>
            </a:r>
          </a:p>
        </p:txBody>
      </p:sp>
    </p:spTree>
    <p:extLst>
      <p:ext uri="{BB962C8B-B14F-4D97-AF65-F5344CB8AC3E}">
        <p14:creationId xmlns:p14="http://schemas.microsoft.com/office/powerpoint/2010/main" xmlns="" val="267480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WordArt 2"/>
          <p:cNvSpPr>
            <a:spLocks noChangeArrowheads="1" noChangeShapeType="1" noTextEdit="1"/>
          </p:cNvSpPr>
          <p:nvPr/>
        </p:nvSpPr>
        <p:spPr bwMode="auto">
          <a:xfrm>
            <a:off x="2209800" y="228601"/>
            <a:ext cx="7772400" cy="6953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kern="10">
                <a:solidFill>
                  <a:srgbClr val="336699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Укажите неверное утверждение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462844" y="1328253"/>
            <a:ext cx="10357556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dirty="0"/>
              <a:t>      </a:t>
            </a:r>
            <a:r>
              <a:rPr lang="ru-RU" altLang="ru-RU" sz="2400" dirty="0">
                <a:latin typeface="Comic Sans MS" panose="030F0702030302020204" pitchFamily="66" charset="0"/>
              </a:rPr>
              <a:t>1. Обращение – это слова или сочетания слов, называющие того, к кому обращаются с речью</a:t>
            </a:r>
          </a:p>
          <a:p>
            <a:pPr eaLnBrk="1" hangingPunct="1"/>
            <a:r>
              <a:rPr lang="ru-RU" altLang="ru-RU" sz="2400" dirty="0">
                <a:latin typeface="Comic Sans MS" panose="030F0702030302020204" pitchFamily="66" charset="0"/>
              </a:rPr>
              <a:t>      2. Обращение произносится с особой, звательной интонацией </a:t>
            </a:r>
          </a:p>
          <a:p>
            <a:pPr eaLnBrk="1" hangingPunct="1"/>
            <a:r>
              <a:rPr lang="ru-RU" altLang="ru-RU" sz="2400" dirty="0">
                <a:latin typeface="Comic Sans MS" panose="030F0702030302020204" pitchFamily="66" charset="0"/>
              </a:rPr>
              <a:t>      3. В предложении обращения могут быть главными членами предложения</a:t>
            </a:r>
          </a:p>
          <a:p>
            <a:pPr eaLnBrk="1" hangingPunct="1"/>
            <a:r>
              <a:rPr lang="ru-RU" altLang="ru-RU" sz="2400" dirty="0">
                <a:latin typeface="Comic Sans MS" panose="030F0702030302020204" pitchFamily="66" charset="0"/>
              </a:rPr>
              <a:t>      4. Обращение имеет форму именительного падежа</a:t>
            </a:r>
          </a:p>
          <a:p>
            <a:pPr eaLnBrk="1" hangingPunct="1"/>
            <a:r>
              <a:rPr lang="ru-RU" altLang="ru-RU" sz="2400" dirty="0">
                <a:latin typeface="Comic Sans MS" panose="030F0702030302020204" pitchFamily="66" charset="0"/>
              </a:rPr>
              <a:t>      5. Обращения могут быть распространенными и нераспространенными</a:t>
            </a:r>
          </a:p>
          <a:p>
            <a:pPr eaLnBrk="1" hangingPunct="1"/>
            <a:r>
              <a:rPr lang="ru-RU" altLang="ru-RU" sz="2400" dirty="0">
                <a:latin typeface="Comic Sans MS" panose="030F0702030302020204" pitchFamily="66" charset="0"/>
              </a:rPr>
              <a:t>      6. Обращения могут быть только одушевленными именами существительными</a:t>
            </a:r>
          </a:p>
          <a:p>
            <a:pPr eaLnBrk="1" hangingPunct="1"/>
            <a:r>
              <a:rPr lang="ru-RU" altLang="ru-RU" sz="2400" dirty="0">
                <a:latin typeface="Comic Sans MS" panose="030F0702030302020204" pitchFamily="66" charset="0"/>
              </a:rPr>
              <a:t>      7. Обращение может находиться в любой части предложения</a:t>
            </a:r>
          </a:p>
          <a:p>
            <a:pPr eaLnBrk="1" hangingPunct="1"/>
            <a:r>
              <a:rPr lang="ru-RU" altLang="ru-RU" sz="2400" dirty="0">
                <a:latin typeface="Comic Sans MS" panose="030F0702030302020204" pitchFamily="66" charset="0"/>
              </a:rPr>
              <a:t>      8. Обращение выделяется запятыми или восклицательным знаком</a:t>
            </a:r>
          </a:p>
        </p:txBody>
      </p:sp>
    </p:spTree>
    <p:extLst>
      <p:ext uri="{BB962C8B-B14F-4D97-AF65-F5344CB8AC3E}">
        <p14:creationId xmlns:p14="http://schemas.microsoft.com/office/powerpoint/2010/main" xmlns="" val="4158383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/>
      <p:bldP spid="1126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1752601" y="304800"/>
          <a:ext cx="11942763" cy="1498600"/>
        </p:xfrm>
        <a:graphic>
          <a:graphicData uri="http://schemas.openxmlformats.org/presentationml/2006/ole">
            <p:oleObj spid="_x0000_s1026" name="Документ" r:id="rId4" imgW="8601456" imgH="1082040" progId="Word.Document.8">
              <p:embed/>
            </p:oleObj>
          </a:graphicData>
        </a:graphic>
      </p:graphicFrame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993423" y="1879631"/>
            <a:ext cx="10521244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Char char="Ø"/>
            </a:pPr>
            <a:r>
              <a:rPr lang="ru-RU" altLang="ru-RU" sz="2400" b="1" dirty="0">
                <a:latin typeface="Bradley Hand ITC" panose="03070402050302030203" pitchFamily="66" charset="0"/>
              </a:rPr>
              <a:t>Дай руку, </a:t>
            </a:r>
            <a:r>
              <a:rPr lang="ru-RU" altLang="ru-RU" sz="2400" b="1" dirty="0" err="1">
                <a:latin typeface="Bradley Hand ITC" panose="03070402050302030203" pitchFamily="66" charset="0"/>
              </a:rPr>
              <a:t>Дельвиг</a:t>
            </a:r>
            <a:r>
              <a:rPr lang="ru-RU" altLang="ru-RU" sz="2400" b="1" dirty="0">
                <a:latin typeface="Bradley Hand ITC" panose="03070402050302030203" pitchFamily="66" charset="0"/>
              </a:rPr>
              <a:t>, что ты спишь?</a:t>
            </a:r>
            <a:br>
              <a:rPr lang="ru-RU" altLang="ru-RU" sz="2400" b="1" dirty="0">
                <a:latin typeface="Bradley Hand ITC" panose="03070402050302030203" pitchFamily="66" charset="0"/>
              </a:rPr>
            </a:br>
            <a:r>
              <a:rPr lang="ru-RU" altLang="ru-RU" sz="2400" b="1" dirty="0">
                <a:latin typeface="Bradley Hand ITC" panose="03070402050302030203" pitchFamily="66" charset="0"/>
              </a:rPr>
              <a:t>Проснись, ленивец сонный!</a:t>
            </a:r>
          </a:p>
          <a:p>
            <a:pPr algn="ctr" eaLnBrk="1" hangingPunct="1">
              <a:buFont typeface="Wingdings" panose="05000000000000000000" pitchFamily="2" charset="2"/>
              <a:buChar char="Ø"/>
            </a:pPr>
            <a:endParaRPr lang="ru-RU" altLang="ru-RU" sz="2400" b="1" dirty="0">
              <a:latin typeface="Bradley Hand ITC" panose="03070402050302030203" pitchFamily="66" charset="0"/>
            </a:endParaRPr>
          </a:p>
          <a:p>
            <a:pPr algn="ctr" eaLnBrk="1" hangingPunct="1">
              <a:buFont typeface="Wingdings" panose="05000000000000000000" pitchFamily="2" charset="2"/>
              <a:buChar char="Ø"/>
            </a:pPr>
            <a:r>
              <a:rPr lang="ru-RU" altLang="ru-RU" sz="2400" b="1" dirty="0">
                <a:latin typeface="Bradley Hand ITC" panose="03070402050302030203" pitchFamily="66" charset="0"/>
              </a:rPr>
              <a:t>А ты, глупец и трус, что делаешь ты с нами?</a:t>
            </a:r>
            <a:br>
              <a:rPr lang="ru-RU" altLang="ru-RU" sz="2400" b="1" dirty="0">
                <a:latin typeface="Bradley Hand ITC" panose="03070402050302030203" pitchFamily="66" charset="0"/>
              </a:rPr>
            </a:br>
            <a:r>
              <a:rPr lang="ru-RU" altLang="ru-RU" sz="2400" b="1" dirty="0">
                <a:latin typeface="Bradley Hand ITC" panose="03070402050302030203" pitchFamily="66" charset="0"/>
              </a:rPr>
              <a:t>Где должно б умствовать, ты хлопаешь глазами...</a:t>
            </a:r>
          </a:p>
          <a:p>
            <a:pPr algn="ctr" eaLnBrk="1" hangingPunct="1">
              <a:buFont typeface="Wingdings" panose="05000000000000000000" pitchFamily="2" charset="2"/>
              <a:buChar char="Ø"/>
            </a:pPr>
            <a:endParaRPr lang="ru-RU" altLang="ru-RU" sz="2400" b="1" dirty="0">
              <a:latin typeface="Bradley Hand ITC" panose="03070402050302030203" pitchFamily="66" charset="0"/>
            </a:endParaRPr>
          </a:p>
          <a:p>
            <a:pPr algn="ctr" eaLnBrk="1" hangingPunct="1">
              <a:buFont typeface="Wingdings" panose="05000000000000000000" pitchFamily="2" charset="2"/>
              <a:buChar char="Ø"/>
            </a:pPr>
            <a:r>
              <a:rPr lang="ru-RU" altLang="ru-RU" sz="2400" b="1" dirty="0" err="1">
                <a:latin typeface="Bradley Hand ITC" panose="03070402050302030203" pitchFamily="66" charset="0"/>
              </a:rPr>
              <a:t>Балдушка</a:t>
            </a:r>
            <a:r>
              <a:rPr lang="ru-RU" altLang="ru-RU" sz="2400" b="1" dirty="0">
                <a:latin typeface="Bradley Hand ITC" panose="03070402050302030203" pitchFamily="66" charset="0"/>
              </a:rPr>
              <a:t>, погоди ты морщить море,</a:t>
            </a:r>
            <a:br>
              <a:rPr lang="ru-RU" altLang="ru-RU" sz="2400" b="1" dirty="0">
                <a:latin typeface="Bradley Hand ITC" panose="03070402050302030203" pitchFamily="66" charset="0"/>
              </a:rPr>
            </a:br>
            <a:r>
              <a:rPr lang="ru-RU" altLang="ru-RU" sz="2400" b="1" dirty="0">
                <a:latin typeface="Bradley Hand ITC" panose="03070402050302030203" pitchFamily="66" charset="0"/>
              </a:rPr>
              <a:t>Оброк сполна ты получишь вскоре.</a:t>
            </a:r>
          </a:p>
          <a:p>
            <a:pPr algn="ctr" eaLnBrk="1" hangingPunct="1">
              <a:buFont typeface="Wingdings" panose="05000000000000000000" pitchFamily="2" charset="2"/>
              <a:buChar char="Ø"/>
            </a:pPr>
            <a:endParaRPr lang="ru-RU" altLang="ru-RU" sz="2400" b="1" dirty="0">
              <a:latin typeface="Bradley Hand ITC" panose="03070402050302030203" pitchFamily="66" charset="0"/>
            </a:endParaRPr>
          </a:p>
          <a:p>
            <a:pPr algn="ctr" eaLnBrk="1" hangingPunct="1">
              <a:buFont typeface="Wingdings" panose="05000000000000000000" pitchFamily="2" charset="2"/>
              <a:buChar char="Ø"/>
            </a:pPr>
            <a:r>
              <a:rPr lang="ru-RU" altLang="ru-RU" sz="2400" b="1" dirty="0">
                <a:latin typeface="Bradley Hand ITC" panose="03070402050302030203" pitchFamily="66" charset="0"/>
              </a:rPr>
              <a:t>Исполнились мои желания. Творец</a:t>
            </a:r>
            <a:br>
              <a:rPr lang="ru-RU" altLang="ru-RU" sz="2400" b="1" dirty="0">
                <a:latin typeface="Bradley Hand ITC" panose="03070402050302030203" pitchFamily="66" charset="0"/>
              </a:rPr>
            </a:br>
            <a:r>
              <a:rPr lang="ru-RU" altLang="ru-RU" sz="2400" b="1" dirty="0">
                <a:latin typeface="Bradley Hand ITC" panose="03070402050302030203" pitchFamily="66" charset="0"/>
              </a:rPr>
              <a:t>Тебя мне ниспослал, тебя, моя Мадонна,</a:t>
            </a:r>
            <a:br>
              <a:rPr lang="ru-RU" altLang="ru-RU" sz="2400" b="1" dirty="0">
                <a:latin typeface="Bradley Hand ITC" panose="03070402050302030203" pitchFamily="66" charset="0"/>
              </a:rPr>
            </a:br>
            <a:r>
              <a:rPr lang="ru-RU" altLang="ru-RU" sz="2400" b="1" dirty="0">
                <a:latin typeface="Bradley Hand ITC" panose="03070402050302030203" pitchFamily="66" charset="0"/>
              </a:rPr>
              <a:t>Чистейшей прелести чистейший образец.</a:t>
            </a:r>
          </a:p>
        </p:txBody>
      </p:sp>
    </p:spTree>
    <p:extLst>
      <p:ext uri="{BB962C8B-B14F-4D97-AF65-F5344CB8AC3E}">
        <p14:creationId xmlns:p14="http://schemas.microsoft.com/office/powerpoint/2010/main" xmlns="" val="2464195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2"/>
          <p:cNvSpPr>
            <a:spLocks noChangeArrowheads="1" noChangeShapeType="1" noTextEdit="1"/>
          </p:cNvSpPr>
          <p:nvPr/>
        </p:nvSpPr>
        <p:spPr bwMode="auto">
          <a:xfrm>
            <a:off x="2057400" y="152400"/>
            <a:ext cx="7875588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i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3333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cs typeface="Arial" panose="020B0604020202020204" pitchFamily="34" charset="0"/>
              </a:rPr>
              <a:t>Определите, какой частью речью </a:t>
            </a:r>
          </a:p>
          <a:p>
            <a:pPr algn="ctr"/>
            <a:r>
              <a:rPr lang="ru-RU" sz="2000" i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3333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cs typeface="Arial" panose="020B0604020202020204" pitchFamily="34" charset="0"/>
              </a:rPr>
              <a:t>речи выражены обращения, </a:t>
            </a:r>
          </a:p>
          <a:p>
            <a:pPr algn="ctr"/>
            <a:r>
              <a:rPr lang="ru-RU" sz="2000" i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3333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cs typeface="Arial" panose="020B0604020202020204" pitchFamily="34" charset="0"/>
              </a:rPr>
              <a:t>и внесите в таблицу</a:t>
            </a:r>
          </a:p>
          <a:p>
            <a:pPr algn="ctr"/>
            <a:r>
              <a:rPr lang="ru-RU" sz="2000" i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3333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cs typeface="Arial" panose="020B0604020202020204" pitchFamily="34" charset="0"/>
              </a:rPr>
              <a:t> соответствующие номера.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59643" y="2545825"/>
            <a:ext cx="11695289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dirty="0">
                <a:latin typeface="Century Schoolbook" panose="02040604050505020304" pitchFamily="18" charset="0"/>
              </a:rPr>
              <a:t>1) Цветите, юные! И здоровейте телом! </a:t>
            </a:r>
            <a:r>
              <a:rPr lang="ru-RU" altLang="ru-RU" sz="2400" i="1" dirty="0">
                <a:latin typeface="Century Schoolbook" panose="02040604050505020304" pitchFamily="18" charset="0"/>
              </a:rPr>
              <a:t>(</a:t>
            </a:r>
            <a:r>
              <a:rPr lang="ru-RU" altLang="ru-RU" sz="2400" i="1" dirty="0" err="1">
                <a:latin typeface="Century Schoolbook" panose="02040604050505020304" pitchFamily="18" charset="0"/>
              </a:rPr>
              <a:t>С.Есенин</a:t>
            </a:r>
            <a:r>
              <a:rPr lang="ru-RU" altLang="ru-RU" sz="2400" i="1" dirty="0">
                <a:latin typeface="Century Schoolbook" panose="02040604050505020304" pitchFamily="18" charset="0"/>
              </a:rPr>
              <a:t>)</a:t>
            </a:r>
            <a:r>
              <a:rPr lang="ru-RU" altLang="ru-RU" sz="2400" dirty="0">
                <a:latin typeface="Century Schoolbook" panose="02040604050505020304" pitchFamily="18" charset="0"/>
              </a:rPr>
              <a:t/>
            </a:r>
            <a:br>
              <a:rPr lang="ru-RU" altLang="ru-RU" sz="2400" dirty="0">
                <a:latin typeface="Century Schoolbook" panose="02040604050505020304" pitchFamily="18" charset="0"/>
              </a:rPr>
            </a:br>
            <a:r>
              <a:rPr lang="ru-RU" altLang="ru-RU" sz="2400" dirty="0">
                <a:latin typeface="Century Schoolbook" panose="02040604050505020304" pitchFamily="18" charset="0"/>
              </a:rPr>
              <a:t>2) – Здорово, шестая! – послышался густой, спокойный голос полковника. </a:t>
            </a:r>
            <a:r>
              <a:rPr lang="ru-RU" altLang="ru-RU" sz="2400" i="1" dirty="0">
                <a:latin typeface="Century Schoolbook" panose="02040604050505020304" pitchFamily="18" charset="0"/>
              </a:rPr>
              <a:t>(</a:t>
            </a:r>
            <a:r>
              <a:rPr lang="ru-RU" altLang="ru-RU" sz="2400" i="1" dirty="0" err="1">
                <a:latin typeface="Century Schoolbook" panose="02040604050505020304" pitchFamily="18" charset="0"/>
              </a:rPr>
              <a:t>А.Куприн</a:t>
            </a:r>
            <a:r>
              <a:rPr lang="ru-RU" altLang="ru-RU" sz="2400" i="1" dirty="0">
                <a:latin typeface="Century Schoolbook" panose="02040604050505020304" pitchFamily="18" charset="0"/>
              </a:rPr>
              <a:t>)</a:t>
            </a:r>
            <a:r>
              <a:rPr lang="ru-RU" altLang="ru-RU" sz="2400" dirty="0">
                <a:latin typeface="Century Schoolbook" panose="02040604050505020304" pitchFamily="18" charset="0"/>
              </a:rPr>
              <a:t/>
            </a:r>
            <a:br>
              <a:rPr lang="ru-RU" altLang="ru-RU" sz="2400" dirty="0">
                <a:latin typeface="Century Schoolbook" panose="02040604050505020304" pitchFamily="18" charset="0"/>
              </a:rPr>
            </a:br>
            <a:r>
              <a:rPr lang="ru-RU" altLang="ru-RU" sz="2400" dirty="0">
                <a:latin typeface="Century Schoolbook" panose="02040604050505020304" pitchFamily="18" charset="0"/>
              </a:rPr>
              <a:t>3) Уже перед утром стихли шумы погрузки, и негромкий голос сказал: – Уезжающие, садись. </a:t>
            </a:r>
            <a:r>
              <a:rPr lang="ru-RU" altLang="ru-RU" sz="2400" i="1" dirty="0">
                <a:latin typeface="Century Schoolbook" panose="02040604050505020304" pitchFamily="18" charset="0"/>
              </a:rPr>
              <a:t>(</a:t>
            </a:r>
            <a:r>
              <a:rPr lang="ru-RU" altLang="ru-RU" sz="2400" i="1" dirty="0" err="1">
                <a:latin typeface="Century Schoolbook" panose="02040604050505020304" pitchFamily="18" charset="0"/>
              </a:rPr>
              <a:t>В.Кетлинская</a:t>
            </a:r>
            <a:r>
              <a:rPr lang="ru-RU" altLang="ru-RU" sz="2400" i="1" dirty="0">
                <a:latin typeface="Century Schoolbook" panose="02040604050505020304" pitchFamily="18" charset="0"/>
              </a:rPr>
              <a:t>)</a:t>
            </a:r>
            <a:r>
              <a:rPr lang="ru-RU" altLang="ru-RU" sz="2400" dirty="0">
                <a:latin typeface="Century Schoolbook" panose="02040604050505020304" pitchFamily="18" charset="0"/>
              </a:rPr>
              <a:t/>
            </a:r>
            <a:br>
              <a:rPr lang="ru-RU" altLang="ru-RU" sz="2400" dirty="0">
                <a:latin typeface="Century Schoolbook" panose="02040604050505020304" pitchFamily="18" charset="0"/>
              </a:rPr>
            </a:br>
            <a:r>
              <a:rPr lang="ru-RU" altLang="ru-RU" sz="2400" dirty="0">
                <a:latin typeface="Century Schoolbook" panose="02040604050505020304" pitchFamily="18" charset="0"/>
              </a:rPr>
              <a:t>4) Разве ты не хочешь, персиянка, увидать далекий синий край? </a:t>
            </a:r>
            <a:r>
              <a:rPr lang="ru-RU" altLang="ru-RU" sz="2400" i="1" dirty="0">
                <a:latin typeface="Century Schoolbook" panose="02040604050505020304" pitchFamily="18" charset="0"/>
              </a:rPr>
              <a:t>(</a:t>
            </a:r>
            <a:r>
              <a:rPr lang="ru-RU" altLang="ru-RU" sz="2400" i="1" dirty="0" err="1">
                <a:latin typeface="Century Schoolbook" panose="02040604050505020304" pitchFamily="18" charset="0"/>
              </a:rPr>
              <a:t>С.Есенин</a:t>
            </a:r>
            <a:r>
              <a:rPr lang="ru-RU" altLang="ru-RU" sz="2400" i="1" dirty="0">
                <a:latin typeface="Century Schoolbook" panose="02040604050505020304" pitchFamily="18" charset="0"/>
              </a:rPr>
              <a:t>)</a:t>
            </a:r>
            <a:r>
              <a:rPr lang="ru-RU" altLang="ru-RU" sz="2400" dirty="0">
                <a:latin typeface="Century Schoolbook" panose="02040604050505020304" pitchFamily="18" charset="0"/>
              </a:rPr>
              <a:t/>
            </a:r>
            <a:br>
              <a:rPr lang="ru-RU" altLang="ru-RU" sz="2400" dirty="0">
                <a:latin typeface="Century Schoolbook" panose="02040604050505020304" pitchFamily="18" charset="0"/>
              </a:rPr>
            </a:br>
            <a:r>
              <a:rPr lang="ru-RU" altLang="ru-RU" sz="2400" dirty="0">
                <a:latin typeface="Century Schoolbook" panose="02040604050505020304" pitchFamily="18" charset="0"/>
              </a:rPr>
              <a:t>5) Дорогие, что со мною сталось? </a:t>
            </a:r>
            <a:r>
              <a:rPr lang="ru-RU" altLang="ru-RU" sz="2400" i="1" dirty="0">
                <a:latin typeface="Century Schoolbook" panose="02040604050505020304" pitchFamily="18" charset="0"/>
              </a:rPr>
              <a:t>(</a:t>
            </a:r>
            <a:r>
              <a:rPr lang="ru-RU" altLang="ru-RU" sz="2400" i="1" dirty="0" err="1">
                <a:latin typeface="Century Schoolbook" panose="02040604050505020304" pitchFamily="18" charset="0"/>
              </a:rPr>
              <a:t>А.Прокофьев</a:t>
            </a:r>
            <a:r>
              <a:rPr lang="ru-RU" altLang="ru-RU" sz="2400" i="1" dirty="0">
                <a:latin typeface="Century Schoolbook" panose="02040604050505020304" pitchFamily="18" charset="0"/>
              </a:rPr>
              <a:t>)</a:t>
            </a:r>
            <a:r>
              <a:rPr lang="ru-RU" altLang="ru-RU" sz="2400" dirty="0">
                <a:latin typeface="Century Schoolbook" panose="02040604050505020304" pitchFamily="18" charset="0"/>
              </a:rPr>
              <a:t/>
            </a:r>
            <a:br>
              <a:rPr lang="ru-RU" altLang="ru-RU" sz="2400" dirty="0">
                <a:latin typeface="Century Schoolbook" panose="02040604050505020304" pitchFamily="18" charset="0"/>
              </a:rPr>
            </a:br>
            <a:r>
              <a:rPr lang="ru-RU" altLang="ru-RU" sz="2400" dirty="0">
                <a:latin typeface="Century Schoolbook" panose="02040604050505020304" pitchFamily="18" charset="0"/>
              </a:rPr>
              <a:t>6) Эй, стонущий, работай и не плачь, для мнительных работа – лучший врач. </a:t>
            </a:r>
            <a:r>
              <a:rPr lang="ru-RU" altLang="ru-RU" sz="2400" i="1" dirty="0">
                <a:latin typeface="Century Schoolbook" panose="02040604050505020304" pitchFamily="18" charset="0"/>
              </a:rPr>
              <a:t>(Пословица)</a:t>
            </a:r>
            <a:r>
              <a:rPr lang="ru-RU" altLang="ru-RU" sz="2400" dirty="0">
                <a:latin typeface="Century Schoolbook" panose="02040604050505020304" pitchFamily="18" charset="0"/>
              </a:rPr>
              <a:t/>
            </a:r>
            <a:br>
              <a:rPr lang="ru-RU" altLang="ru-RU" sz="2400" dirty="0">
                <a:latin typeface="Century Schoolbook" panose="02040604050505020304" pitchFamily="18" charset="0"/>
              </a:rPr>
            </a:br>
            <a:r>
              <a:rPr lang="ru-RU" altLang="ru-RU" sz="2400" dirty="0">
                <a:latin typeface="Century Schoolbook" panose="02040604050505020304" pitchFamily="18" charset="0"/>
              </a:rPr>
              <a:t>7) Спящий в гробе, мирно спи, жизнью пользуйся, живущий. (</a:t>
            </a:r>
            <a:r>
              <a:rPr lang="ru-RU" altLang="ru-RU" sz="2400" dirty="0" err="1">
                <a:latin typeface="Century Schoolbook" panose="02040604050505020304" pitchFamily="18" charset="0"/>
              </a:rPr>
              <a:t>В.Жуковский</a:t>
            </a:r>
            <a:r>
              <a:rPr lang="ru-RU" altLang="ru-RU" sz="2400" dirty="0">
                <a:latin typeface="Century Schoolbook" panose="020406040505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3616634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nimBg="1"/>
      <p:bldP spid="133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50" name="Group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82195446"/>
              </p:ext>
            </p:extLst>
          </p:nvPr>
        </p:nvGraphicFramePr>
        <p:xfrm>
          <a:off x="1746956" y="891381"/>
          <a:ext cx="8382000" cy="5075238"/>
        </p:xfrm>
        <a:graphic>
          <a:graphicData uri="http://schemas.openxmlformats.org/drawingml/2006/table">
            <a:tbl>
              <a:tblPr/>
              <a:tblGrid>
                <a:gridCol w="4267200"/>
                <a:gridCol w="2286000"/>
                <a:gridCol w="1828800"/>
              </a:tblGrid>
              <a:tr h="1143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Forte" pitchFamily="66" charset="0"/>
                          <a:ea typeface="Times New Roman" pitchFamily="18" charset="0"/>
                          <a:cs typeface="Times" charset="-52"/>
                        </a:rPr>
                        <a:t>Обращение выражено 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Arial" pitchFamily="34" charset="0"/>
                        </a:rPr>
                        <a:t>Ваш вариант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Forte" pitchFamily="66" charset="0"/>
                          <a:ea typeface="Times New Roman" pitchFamily="18" charset="0"/>
                          <a:cs typeface="Times" charset="-52"/>
                        </a:rPr>
                        <a:t>Номера примеров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21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Times" charset="-52"/>
                        </a:rPr>
                        <a:t>Именем существительным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Times" charset="-52"/>
                        </a:rPr>
                        <a:t/>
                      </a:r>
                      <a:b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Times" charset="-52"/>
                        </a:rPr>
                      </a:b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Times" charset="-52"/>
                        </a:rPr>
                        <a:t>Именем прилагательным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Times" charset="-52"/>
                        </a:rPr>
                        <a:t> </a:t>
                      </a:r>
                      <a:b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Times" charset="-52"/>
                        </a:rPr>
                      </a:b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Times" charset="-52"/>
                        </a:rPr>
                        <a:t>Причастием</a:t>
                      </a:r>
                      <a:b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Times" charset="-52"/>
                        </a:rPr>
                      </a:b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Times" charset="-5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Times" charset="-52"/>
                        </a:rPr>
                        <a:t>Именем числительным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49" name="WordArt 41"/>
          <p:cNvSpPr>
            <a:spLocks noChangeArrowheads="1" noChangeShapeType="1" noTextEdit="1"/>
          </p:cNvSpPr>
          <p:nvPr/>
        </p:nvSpPr>
        <p:spPr bwMode="auto">
          <a:xfrm>
            <a:off x="8420100" y="2159000"/>
            <a:ext cx="533400" cy="609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7451" name="WordArt 43"/>
          <p:cNvSpPr>
            <a:spLocks noChangeArrowheads="1" noChangeShapeType="1" noTextEdit="1"/>
          </p:cNvSpPr>
          <p:nvPr/>
        </p:nvSpPr>
        <p:spPr bwMode="auto">
          <a:xfrm>
            <a:off x="8610600" y="3429000"/>
            <a:ext cx="990600" cy="609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1,5</a:t>
            </a:r>
          </a:p>
        </p:txBody>
      </p:sp>
      <p:sp>
        <p:nvSpPr>
          <p:cNvPr id="17453" name="WordArt 45"/>
          <p:cNvSpPr>
            <a:spLocks noChangeArrowheads="1" noChangeShapeType="1" noTextEdit="1"/>
          </p:cNvSpPr>
          <p:nvPr/>
        </p:nvSpPr>
        <p:spPr bwMode="auto">
          <a:xfrm>
            <a:off x="8572500" y="4394200"/>
            <a:ext cx="1295400" cy="609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3,6,7</a:t>
            </a:r>
          </a:p>
        </p:txBody>
      </p:sp>
      <p:sp>
        <p:nvSpPr>
          <p:cNvPr id="17454" name="WordArt 46"/>
          <p:cNvSpPr>
            <a:spLocks noChangeArrowheads="1" noChangeShapeType="1" noTextEdit="1"/>
          </p:cNvSpPr>
          <p:nvPr/>
        </p:nvSpPr>
        <p:spPr bwMode="auto">
          <a:xfrm>
            <a:off x="8686800" y="5254978"/>
            <a:ext cx="533400" cy="533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xmlns="" val="2489895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74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744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4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4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4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4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45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45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49" grpId="0" animBg="1"/>
      <p:bldP spid="17451" grpId="0" animBg="1"/>
      <p:bldP spid="17453" grpId="0" animBg="1"/>
      <p:bldP spid="1745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3"/>
          <p:cNvSpPr>
            <a:spLocks noChangeArrowheads="1" noChangeShapeType="1" noTextEdit="1"/>
          </p:cNvSpPr>
          <p:nvPr/>
        </p:nvSpPr>
        <p:spPr bwMode="auto">
          <a:xfrm>
            <a:off x="3352800" y="381001"/>
            <a:ext cx="5867400" cy="11334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 panose="020B0806030902050204" pitchFamily="34" charset="0"/>
              </a:rPr>
              <a:t>Задание по группам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057400" y="1824505"/>
            <a:ext cx="823595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800">
                <a:latin typeface="Forte" panose="03060902040502070203" pitchFamily="66" charset="0"/>
              </a:rPr>
              <a:t>Придумайте примеры предложений с обращениями, чтобы в качестве обращения выступали имя, отчество, фамилия; наименование лица по роду занятий, возрасту, полу, занимаемой должности, месту жительства, национальной принадлежности, родственным и иным отношениям; кличка животного; неодушевленные предметы. Сделайте вывод, какие слова могут выступать в качестве адресата речи.</a:t>
            </a:r>
          </a:p>
        </p:txBody>
      </p:sp>
    </p:spTree>
    <p:extLst>
      <p:ext uri="{BB962C8B-B14F-4D97-AF65-F5344CB8AC3E}">
        <p14:creationId xmlns:p14="http://schemas.microsoft.com/office/powerpoint/2010/main" xmlns="" val="266973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WordArt 2"/>
          <p:cNvSpPr>
            <a:spLocks noChangeArrowheads="1" noChangeShapeType="1" noTextEdit="1"/>
          </p:cNvSpPr>
          <p:nvPr/>
        </p:nvSpPr>
        <p:spPr bwMode="auto">
          <a:xfrm>
            <a:off x="3962400" y="1"/>
            <a:ext cx="4267200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cs typeface="Arial" panose="020B0604020202020204" pitchFamily="34" charset="0"/>
              </a:rPr>
              <a:t>Задание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24178" y="861923"/>
            <a:ext cx="1206782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400" dirty="0">
                <a:latin typeface="Comic Sans MS" panose="030F0702030302020204" pitchFamily="66" charset="0"/>
              </a:rPr>
              <a:t>Запишите предложения, определите, в каких предложениях есть обращения и какими членами предложения являются выделенные слова в остальных примерах. 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214489" y="1998137"/>
            <a:ext cx="11356622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Char char="v"/>
            </a:pPr>
            <a:r>
              <a:rPr lang="ru-RU" altLang="ru-RU" sz="2400" dirty="0"/>
              <a:t>Сыпь ты, черемуха, снегом, пойте вы, птахи, в лесу.</a:t>
            </a:r>
          </a:p>
          <a:p>
            <a:pPr algn="ctr" eaLnBrk="1" hangingPunct="1">
              <a:buFont typeface="Wingdings" panose="05000000000000000000" pitchFamily="2" charset="2"/>
              <a:buChar char="v"/>
            </a:pPr>
            <a:r>
              <a:rPr lang="ru-RU" altLang="ru-RU" sz="2400" dirty="0"/>
              <a:t>Сыплет черемуха снегом, зелень в цвету и росе.</a:t>
            </a:r>
          </a:p>
          <a:p>
            <a:pPr algn="ctr" eaLnBrk="1" hangingPunct="1">
              <a:buFont typeface="Wingdings" panose="05000000000000000000" pitchFamily="2" charset="2"/>
              <a:buChar char="v"/>
            </a:pPr>
            <a:r>
              <a:rPr lang="ru-RU" altLang="ru-RU" sz="2400" dirty="0"/>
              <a:t>Спой мне, иволга, песню пустынную, песню жизни моей.</a:t>
            </a:r>
          </a:p>
          <a:p>
            <a:pPr algn="ctr" eaLnBrk="1" hangingPunct="1">
              <a:buFont typeface="Wingdings" panose="05000000000000000000" pitchFamily="2" charset="2"/>
              <a:buChar char="v"/>
            </a:pPr>
            <a:r>
              <a:rPr lang="ru-RU" altLang="ru-RU" sz="2400" dirty="0"/>
              <a:t>Плачет где-то иволга, </a:t>
            </a:r>
            <a:r>
              <a:rPr lang="ru-RU" altLang="ru-RU" sz="2400" dirty="0" err="1"/>
              <a:t>схоронясь</a:t>
            </a:r>
            <a:r>
              <a:rPr lang="ru-RU" altLang="ru-RU" sz="2400" dirty="0"/>
              <a:t> в дупло.</a:t>
            </a:r>
          </a:p>
          <a:p>
            <a:pPr algn="ctr" eaLnBrk="1" hangingPunct="1">
              <a:buFont typeface="Wingdings" panose="05000000000000000000" pitchFamily="2" charset="2"/>
              <a:buChar char="v"/>
            </a:pPr>
            <a:r>
              <a:rPr lang="ru-RU" altLang="ru-RU" sz="2400" dirty="0"/>
              <a:t>Пока лета не отогнали невинной радости твоей,</a:t>
            </a:r>
            <a:br>
              <a:rPr lang="ru-RU" altLang="ru-RU" sz="2400" dirty="0"/>
            </a:br>
            <a:r>
              <a:rPr lang="ru-RU" altLang="ru-RU" sz="2400" dirty="0"/>
              <a:t>Спи, милый! Горькие печали не тронут детства тихих дней.</a:t>
            </a:r>
          </a:p>
          <a:p>
            <a:pPr algn="ctr" eaLnBrk="1" hangingPunct="1">
              <a:buFont typeface="Wingdings" panose="05000000000000000000" pitchFamily="2" charset="2"/>
              <a:buChar char="v"/>
            </a:pPr>
            <a:r>
              <a:rPr lang="ru-RU" altLang="ru-RU" sz="2400" dirty="0"/>
              <a:t>Простите мне, я так люблю Татьяну милую мою.</a:t>
            </a:r>
          </a:p>
          <a:p>
            <a:pPr algn="ctr" eaLnBrk="1" hangingPunct="1">
              <a:buFont typeface="Wingdings" panose="05000000000000000000" pitchFamily="2" charset="2"/>
              <a:buChar char="v"/>
            </a:pPr>
            <a:r>
              <a:rPr lang="ru-RU" altLang="ru-RU" sz="2400" dirty="0"/>
              <a:t>Прощай, письмо любви! Прощай: она велела...</a:t>
            </a:r>
          </a:p>
          <a:p>
            <a:pPr algn="ctr" eaLnBrk="1" hangingPunct="1">
              <a:buFont typeface="Wingdings" panose="05000000000000000000" pitchFamily="2" charset="2"/>
              <a:buChar char="v"/>
            </a:pPr>
            <a:r>
              <a:rPr lang="ru-RU" altLang="ru-RU" sz="2400" dirty="0"/>
              <a:t>Татьяна то вздохнет, то охнет;</a:t>
            </a:r>
            <a:br>
              <a:rPr lang="ru-RU" altLang="ru-RU" sz="2400" dirty="0"/>
            </a:br>
            <a:r>
              <a:rPr lang="ru-RU" altLang="ru-RU" sz="2400" dirty="0"/>
              <a:t>Письмо дрожит в ее руке</a:t>
            </a:r>
            <a:r>
              <a:rPr lang="ru-RU" altLang="ru-RU" sz="2400" dirty="0" smtClean="0"/>
              <a:t>.</a:t>
            </a: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824042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/>
      <p:bldP spid="1536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WordArt 2"/>
          <p:cNvSpPr>
            <a:spLocks noChangeArrowheads="1" noChangeShapeType="1" noTextEdit="1"/>
          </p:cNvSpPr>
          <p:nvPr/>
        </p:nvSpPr>
        <p:spPr bwMode="auto">
          <a:xfrm>
            <a:off x="2514600" y="304801"/>
            <a:ext cx="6858000" cy="8286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solidFill>
                  <a:srgbClr val="336699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Закончите предложение: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814514" y="1227724"/>
            <a:ext cx="8853487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i="1">
                <a:latin typeface="Forte" panose="03060902040502070203" pitchFamily="66" charset="0"/>
              </a:rPr>
              <a:t>Обращение называет того,________________</a:t>
            </a:r>
            <a:r>
              <a:rPr lang="ru-RU" altLang="ru-RU" sz="2400">
                <a:latin typeface="Forte" panose="03060902040502070203" pitchFamily="66" charset="0"/>
              </a:rPr>
              <a:t>;</a:t>
            </a:r>
          </a:p>
          <a:p>
            <a:pPr eaLnBrk="1" hangingPunct="1"/>
            <a:r>
              <a:rPr lang="ru-RU" altLang="ru-RU" sz="2400" i="1">
                <a:latin typeface="Forte" panose="03060902040502070203" pitchFamily="66" charset="0"/>
              </a:rPr>
              <a:t>Обращение обычно бывает выражено </a:t>
            </a:r>
            <a:r>
              <a:rPr lang="ru-RU" altLang="ru-RU" sz="2400">
                <a:latin typeface="Forte" panose="03060902040502070203" pitchFamily="66" charset="0"/>
              </a:rPr>
              <a:t>____________________________;</a:t>
            </a:r>
          </a:p>
          <a:p>
            <a:pPr eaLnBrk="1" hangingPunct="1"/>
            <a:r>
              <a:rPr lang="ru-RU" altLang="ru-RU" sz="2400" i="1">
                <a:latin typeface="Forte" panose="03060902040502070203" pitchFamily="66" charset="0"/>
              </a:rPr>
              <a:t>Обращение произносится с особой</a:t>
            </a:r>
            <a:r>
              <a:rPr lang="ru-RU" altLang="ru-RU" sz="2400">
                <a:latin typeface="Forte" panose="03060902040502070203" pitchFamily="66" charset="0"/>
              </a:rPr>
              <a:t> (_________________)__________________ _________________________________________ ; </a:t>
            </a:r>
          </a:p>
          <a:p>
            <a:pPr eaLnBrk="1" hangingPunct="1"/>
            <a:r>
              <a:rPr lang="ru-RU" altLang="ru-RU" sz="2400" i="1">
                <a:latin typeface="Forte" panose="03060902040502070203" pitchFamily="66" charset="0"/>
              </a:rPr>
              <a:t>Обращение обычно выражено той же формой имени существительного, что и ___________, поэтому при разборе предложения его нередко __________. </a:t>
            </a:r>
          </a:p>
          <a:p>
            <a:pPr eaLnBrk="1" hangingPunct="1"/>
            <a:r>
              <a:rPr lang="ru-RU" altLang="ru-RU" sz="2400" i="1">
                <a:latin typeface="Forte" panose="03060902040502070203" pitchFamily="66" charset="0"/>
              </a:rPr>
              <a:t>Чтобы не ошибиться, нужно помнить, что обращение не входит в _________________________ , не является ________________________________ (к нему нельзя поставить вопрос от сказуемого) и произносится с_______________________________ .</a:t>
            </a:r>
          </a:p>
        </p:txBody>
      </p:sp>
    </p:spTree>
    <p:extLst>
      <p:ext uri="{BB962C8B-B14F-4D97-AF65-F5344CB8AC3E}">
        <p14:creationId xmlns:p14="http://schemas.microsoft.com/office/powerpoint/2010/main" xmlns="" val="1406162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/>
      <p:bldP spid="1638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90311" y="1180336"/>
            <a:ext cx="12101689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200" i="1" dirty="0">
                <a:latin typeface="Bradley Hand ITC" panose="03070402050302030203" pitchFamily="66" charset="0"/>
              </a:rPr>
              <a:t>– О нет, о юный мой повелитель, – высокопарно ответствовал старичок, – я не из неведомой мне страны Самодеятельность! Я вот из этого трижды проклятого сосуда.</a:t>
            </a:r>
          </a:p>
          <a:p>
            <a:pPr eaLnBrk="1" hangingPunct="1"/>
            <a:endParaRPr lang="ru-RU" altLang="ru-RU" sz="3200" dirty="0">
              <a:latin typeface="Bradley Hand ITC" panose="03070402050302030203" pitchFamily="66" charset="0"/>
            </a:endParaRPr>
          </a:p>
          <a:p>
            <a:pPr eaLnBrk="1" hangingPunct="1"/>
            <a:r>
              <a:rPr lang="ru-RU" altLang="ru-RU" sz="3200" i="1" dirty="0">
                <a:latin typeface="Bradley Hand ITC" panose="03070402050302030203" pitchFamily="66" charset="0"/>
              </a:rPr>
              <a:t>– Не веришь, презренный?! – свирепо вскричал старичок, но тут же взял себя в руки... – Прости меня, о юный мой спаситель, но я не привык, чтобы мои слова брались под сомнение... Знай же, </a:t>
            </a:r>
            <a:r>
              <a:rPr lang="ru-RU" altLang="ru-RU" sz="3200" i="1" dirty="0" err="1">
                <a:latin typeface="Bradley Hand ITC" panose="03070402050302030203" pitchFamily="66" charset="0"/>
              </a:rPr>
              <a:t>благословеннейший</a:t>
            </a:r>
            <a:r>
              <a:rPr lang="ru-RU" altLang="ru-RU" sz="3200" i="1" dirty="0">
                <a:latin typeface="Bradley Hand ITC" panose="03070402050302030203" pitchFamily="66" charset="0"/>
              </a:rPr>
              <a:t> из отроков, что я не кто иной, как могучий джинн </a:t>
            </a:r>
            <a:r>
              <a:rPr lang="ru-RU" altLang="ru-RU" sz="3200" i="1" dirty="0" err="1">
                <a:latin typeface="Bradley Hand ITC" panose="03070402050302030203" pitchFamily="66" charset="0"/>
              </a:rPr>
              <a:t>Гассан</a:t>
            </a:r>
            <a:r>
              <a:rPr lang="ru-RU" altLang="ru-RU" sz="3200" i="1" dirty="0">
                <a:latin typeface="Bradley Hand ITC" panose="03070402050302030203" pitchFamily="66" charset="0"/>
              </a:rPr>
              <a:t> </a:t>
            </a:r>
            <a:r>
              <a:rPr lang="ru-RU" altLang="ru-RU" sz="3200" i="1" dirty="0" err="1">
                <a:latin typeface="Bradley Hand ITC" panose="03070402050302030203" pitchFamily="66" charset="0"/>
              </a:rPr>
              <a:t>Абдурахман</a:t>
            </a:r>
            <a:r>
              <a:rPr lang="ru-RU" altLang="ru-RU" sz="3200" i="1" dirty="0">
                <a:latin typeface="Bradley Hand ITC" panose="03070402050302030203" pitchFamily="66" charset="0"/>
              </a:rPr>
              <a:t> ибн </a:t>
            </a:r>
            <a:r>
              <a:rPr lang="ru-RU" altLang="ru-RU" sz="3200" i="1" dirty="0" err="1">
                <a:latin typeface="Bradley Hand ITC" panose="03070402050302030203" pitchFamily="66" charset="0"/>
              </a:rPr>
              <a:t>Хоттаб</a:t>
            </a:r>
            <a:r>
              <a:rPr lang="ru-RU" altLang="ru-RU" sz="3200" i="1" dirty="0">
                <a:latin typeface="Bradley Hand ITC" panose="03070402050302030203" pitchFamily="66" charset="0"/>
              </a:rPr>
              <a:t>, т.е. сын </a:t>
            </a:r>
            <a:r>
              <a:rPr lang="ru-RU" altLang="ru-RU" sz="3200" i="1" dirty="0" err="1">
                <a:latin typeface="Bradley Hand ITC" panose="03070402050302030203" pitchFamily="66" charset="0"/>
              </a:rPr>
              <a:t>Хоттаба</a:t>
            </a:r>
            <a:r>
              <a:rPr lang="ru-RU" altLang="ru-RU" sz="3200" i="1" dirty="0">
                <a:latin typeface="Bradley Hand ITC" panose="03070402050302030203" pitchFamily="66" charset="0"/>
              </a:rPr>
              <a:t>.</a:t>
            </a:r>
            <a:r>
              <a:rPr lang="ru-RU" altLang="ru-RU" sz="3200" dirty="0">
                <a:latin typeface="Bradley Hand ITC" panose="03070402050302030203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912244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</p:bld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</TotalTime>
  <Words>985</Words>
  <Application>Microsoft Office PowerPoint</Application>
  <PresentationFormat>Произвольный</PresentationFormat>
  <Paragraphs>126</Paragraphs>
  <Slides>16</Slides>
  <Notes>16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Ретро</vt:lpstr>
      <vt:lpstr>Документ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Мария Смирнова</dc:creator>
  <cp:lastModifiedBy>554</cp:lastModifiedBy>
  <cp:revision>3</cp:revision>
  <dcterms:created xsi:type="dcterms:W3CDTF">2014-10-05T21:37:07Z</dcterms:created>
  <dcterms:modified xsi:type="dcterms:W3CDTF">2014-12-01T16:13:05Z</dcterms:modified>
</cp:coreProperties>
</file>