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301" r:id="rId3"/>
    <p:sldId id="291" r:id="rId4"/>
    <p:sldId id="292" r:id="rId5"/>
    <p:sldId id="259" r:id="rId6"/>
    <p:sldId id="311" r:id="rId7"/>
    <p:sldId id="263" r:id="rId8"/>
    <p:sldId id="300" r:id="rId9"/>
    <p:sldId id="312" r:id="rId10"/>
    <p:sldId id="285" r:id="rId11"/>
    <p:sldId id="286" r:id="rId12"/>
    <p:sldId id="287" r:id="rId13"/>
    <p:sldId id="288" r:id="rId14"/>
    <p:sldId id="303" r:id="rId15"/>
    <p:sldId id="308" r:id="rId16"/>
    <p:sldId id="297" r:id="rId17"/>
    <p:sldId id="293" r:id="rId18"/>
    <p:sldId id="309" r:id="rId19"/>
    <p:sldId id="294" r:id="rId20"/>
    <p:sldId id="299" r:id="rId21"/>
    <p:sldId id="313" r:id="rId22"/>
    <p:sldId id="306" r:id="rId23"/>
    <p:sldId id="31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702"/>
    <a:srgbClr val="E40702"/>
    <a:srgbClr val="0B03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66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368E9B-377D-49F0-ABB6-16C8B6CA6317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445246-E2C9-4167-BD74-83EDB8F2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323-DA0E-4EF5-802E-C09B37C8CCE7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2AF-B4F3-4415-94F4-39C7FFD6E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017C5B-2315-4C58-9E74-3812437FA9C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BD079B-3EAC-4B6D-97C0-76A85EE94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ED2B-F7FA-4D00-BA1F-5DC3FBCC8B7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5AA3-964A-4510-A645-AEEB5D046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7EC960-DC63-4004-A6BA-8134A9731385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B8493-477F-4209-B10C-FDDF42D0D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E65F-CA63-40D9-A030-9EC259199E1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22AF-AF2F-4107-9BE7-EFC4F807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991E-B1CA-415D-8E37-77F6B709FBB3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CAA4-6848-450A-AF45-07D1113DE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D71D-8D35-4B2B-B629-8AA8BAAC479E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ECA8-DA9B-4333-B577-C9F5DD7BD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3B2F-25D6-4284-9050-19DF5EB01DF9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9DEF-D5DD-48F9-8790-35916F94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0FBA-D3F4-4D3D-806F-18307F8154D6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A478-B343-44F4-A270-0E9DEEFA1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1E4D3F-B9EC-4C18-A4AF-3566E17C67F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37526A-AB3E-4157-92E9-1A6D50CCD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8573EE-2476-4D31-AF7E-10CC62AA0A66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3C4E45-FA90-4194-8C1B-26410FB4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7030A0"/>
        </a:buClr>
        <a:buSzPct val="80000"/>
        <a:buFont typeface="Wingdings 2" pitchFamily="18" charset="2"/>
        <a:buChar char=""/>
        <a:defRPr sz="2300" kern="1200">
          <a:solidFill>
            <a:srgbClr val="858585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7030A0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7030A0"/>
        </a:buClr>
        <a:buSzPct val="80000"/>
        <a:buFont typeface="Wingdings 2" pitchFamily="18" charset="2"/>
        <a:buChar char=""/>
        <a:defRPr sz="2000" kern="1200">
          <a:solidFill>
            <a:srgbClr val="858585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7030A0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8;&#1086;&#1082;-&#1087;&#1091;&#1090;&#1077;&#1096;&#1077;&#1089;&#1090;&#1074;&#1080;&#1077;.doc" TargetMode="External"/><Relationship Id="rId2" Type="http://schemas.openxmlformats.org/officeDocument/2006/relationships/hyperlink" Target="6%20&#1082;&#1083;&#1072;&#1089;&#1089;%20&#1044;&#1091;&#1073;&#1088;&#1086;&#1074;&#1089;&#1082;&#1080;&#1081;/&#1050;&#1090;&#1086;%20&#1093;&#1086;&#1095;&#1077;&#1090;%20&#1089;&#1090;&#1072;&#1090;&#1100;%20&#1087;&#1103;&#1090;&#1080;&#1086;&#1085;&#1077;&#1088;&#1086;&#1084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86;&#1085;&#1089;&#1087;&#1077;&#1082;&#1090;%20&#1080;&#1075;&#1088;&#1099;.doc" TargetMode="External"/><Relationship Id="rId5" Type="http://schemas.openxmlformats.org/officeDocument/2006/relationships/hyperlink" Target="&#1048;&#1075;&#1088;&#1086;&#1074;&#1099;&#1077;%20&#1087;&#1088;&#1080;&#1077;&#1084;&#1099;.doc" TargetMode="External"/><Relationship Id="rId4" Type="http://schemas.openxmlformats.org/officeDocument/2006/relationships/hyperlink" Target="&#1050;&#1042;&#1053;.do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60832"/>
            <a:ext cx="6372200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Создание ситуации выбора на уроках литературы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2" descr="C:\Users\taskaev\Desktop\Новая папка (5)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5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Documents and Settings\Admin\Рабочий стол\Новая папка (5)\f_4c2a82540ab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149725"/>
            <a:ext cx="21351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7313486" cy="12858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Задания на установление соответствия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Кому из героев комедии принадлежат следующие высказывания, ставшие афоризмами?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-142875" y="1714500"/>
            <a:ext cx="3352800" cy="1143000"/>
          </a:xfrm>
          <a:prstGeom prst="cloudCallout">
            <a:avLst>
              <a:gd name="adj1" fmla="val -41903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«Свежо предание, а верится с трудом»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6858000" y="1066800"/>
            <a:ext cx="2286000" cy="762000"/>
          </a:xfrm>
          <a:prstGeom prst="cloudCallout">
            <a:avLst>
              <a:gd name="adj1" fmla="val -19167"/>
              <a:gd name="adj2" fmla="val 107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«А судьи кто?»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5791200" y="3657600"/>
            <a:ext cx="2590800" cy="1295400"/>
          </a:xfrm>
          <a:prstGeom prst="cloudCallout">
            <a:avLst>
              <a:gd name="adj1" fmla="val -23347"/>
              <a:gd name="adj2" fmla="val 6997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«Дома новы, а предрассудки стары»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3733800" y="1524000"/>
            <a:ext cx="2438400" cy="1295400"/>
          </a:xfrm>
          <a:prstGeom prst="cloudCallout">
            <a:avLst>
              <a:gd name="adj1" fmla="val -42773"/>
              <a:gd name="adj2" fmla="val 487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«Счастливые часов не наблюдают»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785813" y="5000625"/>
            <a:ext cx="2057400" cy="1600200"/>
          </a:xfrm>
          <a:prstGeom prst="cloudCallout">
            <a:avLst>
              <a:gd name="adj1" fmla="val -42361"/>
              <a:gd name="adj2" fmla="val 632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«Шёл в комнату, попал в другую»</a:t>
            </a: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3657600" y="5105400"/>
            <a:ext cx="2438400" cy="838200"/>
          </a:xfrm>
          <a:prstGeom prst="cloudCallout">
            <a:avLst>
              <a:gd name="adj1" fmla="val -43750"/>
              <a:gd name="adj2" fmla="val 124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«Не человек, змея»</a:t>
            </a: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5486400" y="2514600"/>
            <a:ext cx="3200400" cy="1066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«Герой не моего романа»</a:t>
            </a:r>
          </a:p>
        </p:txBody>
      </p:sp>
      <p:pic>
        <p:nvPicPr>
          <p:cNvPr id="22537" name="Picture 20" descr="Софь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15763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1" descr="Чацкий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048000"/>
            <a:ext cx="15795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2" descr="Молчалин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876800"/>
            <a:ext cx="1346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0.09167 0.28889 " pathEditMode="relative" ptsTypes="AA">
                                      <p:cBhvr>
                                        <p:cTn id="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66667E-6 L -0.39167 0.17777 " pathEditMode="relative" ptsTypes="AA">
                                      <p:cBhvr>
                                        <p:cTn id="1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3333 0.35556 " pathEditMode="relative" ptsTypes="AA">
                                      <p:cBhvr>
                                        <p:cTn id="2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66667E-6 L -0.73333 0.05556 " pathEditMode="relative" ptsTypes="AA">
                                      <p:cBhvr>
                                        <p:cTn id="3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45 -0.08889 " pathEditMode="relative" ptsTypes="AA">
                                      <p:cBhvr>
                                        <p:cTn id="4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77778E-6 L -0.49166 -0.34445 " pathEditMode="relative" ptsTypes="AA">
                                      <p:cBhvr>
                                        <p:cTn id="6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9167 0.03333 " pathEditMode="relative" ptsTypes="AA">
                                      <p:cBhvr>
                                        <p:cTn id="74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</p:childTnLst>
        </p:cTn>
      </p:par>
    </p:tnLst>
    <p:bldLst>
      <p:bldP spid="17421" grpId="0" animBg="1"/>
      <p:bldP spid="17421" grpId="1" animBg="1"/>
      <p:bldP spid="17422" grpId="0" animBg="1"/>
      <p:bldP spid="17422" grpId="1" animBg="1"/>
      <p:bldP spid="17423" grpId="0" animBg="1"/>
      <p:bldP spid="17423" grpId="1" animBg="1"/>
      <p:bldP spid="17424" grpId="0" animBg="1"/>
      <p:bldP spid="17424" grpId="1" animBg="1"/>
      <p:bldP spid="17426" grpId="0" animBg="1"/>
      <p:bldP spid="17426" grpId="1" animBg="1"/>
      <p:bldP spid="17427" grpId="0" animBg="1"/>
      <p:bldP spid="174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Соотнесите героя и роль, которую он играет в комедии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Чацкий, Софья, Молчалин, Фамусов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8600" y="2362200"/>
            <a:ext cx="5715000" cy="609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Внесценические персонажи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124200" y="3124200"/>
            <a:ext cx="5715000" cy="609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Эпизодические персонажи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04800" y="3886200"/>
            <a:ext cx="5715000" cy="609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Главные герои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200400" y="4572000"/>
            <a:ext cx="5715000" cy="609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Второстепенные герои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228600" y="5257800"/>
            <a:ext cx="5715000" cy="609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Образ-пародия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3200400" y="6019800"/>
            <a:ext cx="5715000" cy="609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Герои, необходимые для связи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Сценического действия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Hardwar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Hardwar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409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Hardwar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Hardwar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Hardwar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/>
      <p:bldP spid="40966" grpId="0" animBg="1"/>
      <p:bldP spid="40967" grpId="0" animBg="1"/>
      <p:bldP spid="409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 descr="ф2"/>
          <p:cNvSpPr>
            <a:spLocks noChangeArrowheads="1" noChangeShapeType="1" noTextEdit="1"/>
          </p:cNvSpPr>
          <p:nvPr/>
        </p:nvSpPr>
        <p:spPr bwMode="auto">
          <a:xfrm>
            <a:off x="0" y="620713"/>
            <a:ext cx="8143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Соотнесите название произведения с автором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979613" y="1916113"/>
            <a:ext cx="211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"Золушка"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684213" y="2997200"/>
            <a:ext cx="41751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"Повесть о Петре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Февронии Муромских"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68313" y="4941888"/>
            <a:ext cx="4733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"Барышня-крестьянка"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5651500" y="4941888"/>
            <a:ext cx="2628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Шарль Перро</a:t>
            </a: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5867400" y="3357563"/>
            <a:ext cx="2228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А.С.Пушкин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5148263" y="1844675"/>
            <a:ext cx="3057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Ермолай-Еразм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 flipV="1">
            <a:off x="4211638" y="2060575"/>
            <a:ext cx="1439862" cy="338455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4211638" y="2205038"/>
            <a:ext cx="936625" cy="1584325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5076825" y="3500438"/>
            <a:ext cx="790575" cy="187325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animBg="1"/>
      <p:bldP spid="19463" grpId="0" animBg="1"/>
      <p:bldP spid="19464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21431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     Задания на установление последовательности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Расположите события баллады В.А. Жуковского «Светлана» в правильном порядке.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3929063"/>
            <a:ext cx="278606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Светлана пробуждается от страшного сна, и милый возвращается к ней.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3929063"/>
            <a:ext cx="27146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Девушки гадают в крещенский вечер.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00" y="2357438"/>
            <a:ext cx="2643188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Подруги просят Светлану спеть, но девушка отказывается. Она опечалена долгой разлукой с милым.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63" y="3929063"/>
            <a:ext cx="27146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избушке Светлана видит своего жениха в гробу.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00" y="5500688"/>
            <a:ext cx="2714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Неожиданно жених, кони, сани исчезают, и Светлана оказывается одна у незнакомой избушки.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5500688"/>
            <a:ext cx="27860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Светлана гадает на милого, глядясь в зеркало.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5500688"/>
            <a:ext cx="27860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Светлане является жених и увозит ее венчаться.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10509 C 0.01216 -0.11389 0.0217 -0.11759 0.03091 -0.1243 C 0.0382 -0.12963 0.04375 -0.13773 0.05191 -0.14166 C 0.05712 -0.14861 0.06268 -0.15069 0.06806 -0.15671 C 0.06806 -0.15671 0.08212 -0.17546 0.08577 -0.18032 C 0.08854 -0.18402 0.09236 -0.18564 0.09549 -0.18889 C 0.10157 -0.19537 0.10573 -0.20393 0.1099 -0.2125 C 0.11042 -0.21527 0.11077 -0.21828 0.11146 -0.22106 C 0.11285 -0.22685 0.11632 -0.23842 0.11632 -0.23842 C 0.1158 -0.25578 0.11615 -0.27291 0.11476 -0.29004 C 0.11407 -0.2993 0.10851 -0.30833 0.10504 -0.31574 C 0.09844 -0.32963 0.09236 -0.3449 0.08091 -0.35231 C 0.07604 -0.3618 0.06858 -0.36319 0.06146 -0.36944 C 0.054 -0.37615 0.04827 -0.38426 0.03889 -0.3868 C 0.01962 -0.39213 -2.5E-6 -0.39305 -0.01909 -0.39977 C -0.03784 -0.39907 -0.05677 -0.39953 -0.07552 -0.39745 C -0.07743 -0.39722 -0.07864 -0.39444 -0.08038 -0.39328 C -0.09531 -0.38333 -0.1033 -0.37083 -0.11267 -0.35231 C -0.11753 -0.33217 -0.10955 -0.3618 -0.11909 -0.33935 C -0.12083 -0.33541 -0.12239 -0.32662 -0.12239 -0.32662 C -0.12187 -0.31944 -0.12187 -0.31203 -0.12066 -0.30509 C -0.11857 -0.29236 -0.10382 -0.26597 -0.09496 -0.26203 C -0.07847 -0.24537 -0.09948 -0.26527 -0.08038 -0.25139 C -0.07031 -0.24398 -0.06093 -0.23541 -0.04982 -0.22986 C -0.03767 -0.22384 -0.02534 -0.22222 -0.01267 -0.21898 C 0.03577 -0.2206 0.04532 -0.22222 0.08247 -0.22754 C 0.09566 -0.23472 0.10938 -0.24074 0.12118 -0.25139 C 0.1257 -0.25995 0.14063 -0.26852 0.14063 -0.26852 C 0.14948 -0.2831 0.16042 -0.2949 0.16962 -0.30926 C 0.17552 -0.31852 0.179 -0.32939 0.1842 -0.33935 C 0.18681 -0.34977 0.19115 -0.35902 0.19375 -0.36944 C 0.19792 -0.38588 0.20191 -0.40185 0.20504 -0.41898 C 0.20452 -0.4412 0.20434 -0.46342 0.20347 -0.48564 C 0.20295 -0.49606 0.19827 -0.50856 0.19549 -0.51805 C 0.19184 -0.53032 0.18976 -0.5456 0.1842 -0.55671 C 0.18125 -0.56273 0.17691 -0.56736 0.17448 -0.57384 C 0.17309 -0.57754 0.17032 -0.58541 0.16806 -0.58889 C 0.16181 -0.59861 0.15434 -0.60463 0.14705 -0.6125 C 0.12657 -0.63495 0.10347 -0.65115 0.07761 -0.65995 C 0.07066 -0.6625 0.06545 -0.66689 0.05834 -0.66852 C 0.05052 -0.67361 0.04254 -0.67407 0.0342 -0.67708 C 0.01337 -0.68472 -0.00729 -0.68773 -0.02882 -0.69004 C -0.05677 -0.68935 -0.08472 -0.68912 -0.11267 -0.68773 C -0.12222 -0.68727 -0.13212 -0.67916 -0.14166 -0.67708 C -0.14913 -0.67314 -0.15486 -0.6706 -0.16267 -0.66852 C -0.17569 -0.65972 -0.19062 -0.65324 -0.20451 -0.64699 C -0.22534 -0.63773 -0.20104 -0.64814 -0.21909 -0.63611 C -0.22066 -0.63518 -0.23281 -0.63217 -0.23368 -0.63194 C -0.23923 -0.62685 -0.24323 -0.62546 -0.24982 -0.62338 C -0.26076 -0.61597 -0.26284 -0.61157 -0.27552 -0.60833 C -0.28177 -0.60277 -0.29705 -0.59004 -0.30451 -0.5868 C -0.30555 -0.58472 -0.30642 -0.58217 -0.30781 -0.58032 C -0.3092 -0.57847 -0.31146 -0.57801 -0.31267 -0.57592 C -0.32118 -0.56157 -0.30573 -0.57685 -0.31909 -0.56527 C -0.32222 -0.55254 -0.32778 -0.54166 -0.33368 -0.53078 C -0.33524 -0.52777 -0.33698 -0.52523 -0.33854 -0.52222 C -0.3408 -0.51805 -0.34496 -0.50926 -0.34496 -0.50926 " pathEditMode="relative" ptsTypes="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4 -0.05209 C -0.15573 -0.0544 -0.16771 -0.05556 -0.17847 -0.06088 C -0.18767 -0.06551 -0.19618 -0.07061 -0.20573 -0.07362 C -0.21198 -0.07778 -0.21719 -0.07917 -0.22361 -0.08241 C -0.23646 -0.08866 -0.24844 -0.09792 -0.26059 -0.10602 C -0.26146 -0.10649 -0.27292 -0.11389 -0.27361 -0.11459 C -0.28594 -0.1257 -0.29844 -0.13727 -0.31233 -0.14468 C -0.31632 -0.15278 -0.31892 -0.15348 -0.32517 -0.15764 C -0.33056 -0.16112 -0.33715 -0.16922 -0.34132 -0.17477 C -0.34705 -0.18241 -0.34896 -0.1919 -0.3526 -0.2007 C -0.35764 -0.2125 -0.36406 -0.22408 -0.37031 -0.23496 C -0.37413 -0.25047 -0.37917 -0.26644 -0.3816 -0.28241 C -0.38906 -0.33172 -0.38212 -0.2926 -0.38646 -0.31667 C -0.38976 -0.35672 -0.38733 -0.39699 -0.3849 -0.43704 C -0.38403 -0.45209 -0.3842 -0.46343 -0.37847 -0.47593 C -0.37639 -0.48033 -0.37188 -0.48866 -0.37188 -0.48843 C -0.37135 -0.49074 -0.3717 -0.49375 -0.37031 -0.49514 C -0.36858 -0.49699 -0.36597 -0.49653 -0.36389 -0.49746 C -0.35903 -0.49931 -0.35434 -0.50278 -0.34931 -0.50371 C -0.34444 -0.5044 -0.3349 -0.50602 -0.3349 -0.50579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8866 C 0.0184 -0.1051 0.03212 -0.10926 0.04392 -0.11875 C 0.04722 -0.12153 0.05017 -0.125 0.05364 -0.12732 C 0.05798 -0.1301 0.06215 -0.13311 0.06649 -0.13588 C 0.06875 -0.13727 0.07309 -0.14028 0.07309 -0.14005 C 0.07986 -0.15417 0.07153 -0.14051 0.08264 -0.14885 C 0.0993 -0.16135 0.07743 -0.15093 0.09236 -0.15741 C 0.1026 -0.16667 0.10989 -0.17987 0.11979 -0.18982 C 0.12344 -0.20487 0.1184 -0.18635 0.12621 -0.20487 C 0.12986 -0.21343 0.13177 -0.22223 0.13594 -0.23056 C 0.13906 -0.24375 0.14288 -0.25764 0.14878 -0.26922 C 0.15364 -0.30533 0.16406 -0.34931 0.14722 -0.38102 C 0.14236 -0.40093 0.15017 -0.37362 0.1408 -0.3919 C 0.13819 -0.39699 0.13819 -0.40371 0.13594 -0.40903 C 0.12934 -0.42431 0.12239 -0.4426 0.1118 -0.45417 C 0.09427 -0.47338 0.07309 -0.48079 0.05208 -0.49074 C 0.01215 -0.50996 -0.02986 -0.51922 -0.07222 -0.52315 C -0.14636 -0.52153 -0.22084 -0.52477 -0.29479 -0.51667 C -0.3158 -0.51436 -0.33663 -0.50371 -0.35764 -0.49931 C -0.36302 -0.49653 -0.36823 -0.49306 -0.37379 -0.49074 C -0.37795 -0.48889 -0.38663 -0.48658 -0.38663 -0.48635 C -0.39271 -0.48241 -0.39775 -0.4801 -0.40434 -0.47801 C -0.41563 -0.47061 -0.42604 -0.45973 -0.4382 -0.45649 C -0.44549 -0.44862 -0.45052 -0.44514 -0.4592 -0.44144 C -0.47952 -0.41945 -0.45382 -0.44491 -0.47865 -0.42848 C -0.48577 -0.42385 -0.49097 -0.41436 -0.49792 -0.40903 C -0.50382 -0.40463 -0.51563 -0.3963 -0.51563 -0.39607 C -0.51841 -0.39074 -0.52257 -0.38658 -0.52535 -0.38102 C -0.52865 -0.37431 -0.53351 -0.35973 -0.53351 -0.35949 C -0.53507 -0.34815 -0.53646 -0.33681 -0.5382 -0.32524 C -0.53629 -0.3007 -0.53854 -0.27477 -0.53177 -0.25209 C -0.52952 -0.24468 -0.52518 -0.23843 -0.52379 -0.23056 C -0.52118 -0.21621 -0.51702 -0.19607 -0.50764 -0.1875 C -0.50556 -0.17593 -0.50191 -0.17686 -0.49636 -0.16829 C -0.47674 -0.13774 -0.44167 -0.13843 -0.41406 -0.13588 C -0.39063 -0.12987 -0.36198 -0.12755 -0.33993 -0.14237 C -0.3316 -0.14792 -0.32153 -0.15463 -0.31406 -0.16181 C -0.30382 -0.17176 -0.31441 -0.16598 -0.30434 -0.17037 C -0.29288 -0.18195 -0.28177 -0.19584 -0.26736 -0.20047 C -0.2592 -0.20903 -0.25174 -0.21945 -0.24306 -0.22639 C -0.2375 -0.24167 -0.24306 -0.22871 -0.23351 -0.24352 C -0.22622 -0.25487 -0.22136 -0.26852 -0.21406 -0.2801 C -0.21111 -0.29028 -0.20747 -0.29908 -0.20278 -0.30811 C -0.19879 -0.32362 -0.19514 -0.33959 -0.1882 -0.35324 C -0.18438 -0.36875 -0.17917 -0.3838 -0.17379 -0.39838 C -0.17466 -0.43426 -0.16493 -0.45487 -0.18351 -0.47153 C -0.18924 -0.48334 -0.18334 -0.47408 -0.1915 -0.4801 C -0.19827 -0.48519 -0.20469 -0.4926 -0.2125 -0.49514 C -0.21667 -0.49653 -0.22101 -0.4963 -0.22535 -0.49723 C -0.23906 -0.50024 -0.25191 -0.50718 -0.26563 -0.51019 C -0.33229 -0.50811 -0.33177 -0.5375 -0.33177 -0.50579 " pathEditMode="relative" rAng="0" ptsTypes="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5996 C -0.00659 -0.03773 -0.00694 -0.01042 -0.01597 0.01296 C -0.0177 0.02222 -0.01996 0.02963 -0.02239 0.03889 C -0.02725 0.05648 -0.03003 0.075 -0.03524 0.09259 C -0.03819 0.10277 -0.04166 0.10602 -0.04652 0.1162 C -0.05312 0.13032 -0.04548 0.12083 -0.05625 0.13125 C -0.06267 0.14375 -0.06961 0.14838 -0.08055 0.15069 C -0.08871 0.15625 -0.09618 0.16342 -0.10468 0.16782 C -0.11822 0.17477 -0.11267 0.16921 -0.12395 0.17662 C -0.12673 0.17847 -0.12916 0.18148 -0.13211 0.18287 C -0.14166 0.18727 -0.146 0.18634 -0.15468 0.18935 C -0.17274 0.19537 -0.15937 0.19166 -0.17725 0.20023 C -0.1842 0.20347 -0.19566 0.2037 -0.20138 0.20439 C -0.22621 0.20995 -0.21423 0.20787 -0.23697 0.21088 C -0.26284 0.20926 -0.2901 0.21643 -0.31441 0.20439 C -0.33385 0.19467 -0.31041 0.20139 -0.33055 0.18935 C -0.33941 0.18402 -0.34965 0.1831 -0.35798 0.17662 C -0.37239 0.16551 -0.36527 0.17037 -0.37881 0.16157 C -0.38142 0.1581 -0.3868 0.15162 -0.38854 0.14629 C -0.39045 0.14004 -0.3934 0.12708 -0.3934 0.12731 C -0.39236 0.09652 -0.39131 0.07384 -0.38697 0.04537 C -0.38472 0.03102 -0.37291 0.00879 -0.36753 -0.00209 C -0.34913 -0.03889 -0.31909 -0.06088 -0.28697 -0.06875 C -0.25885 -0.06736 -0.23871 -0.06528 -0.21267 -0.05996 C -0.1993 -0.05348 -0.18628 -0.04908 -0.17239 -0.04491 C -0.14288 -0.02547 -0.15538 -0.03287 -0.13524 -0.0213 C -0.12291 -0.00486 -0.13055 -0.01297 -0.11111 0.00023 C -0.10503 0.00439 -0.09652 0.01921 -0.09652 0.01921 C -0.09131 0.03356 -0.08715 0.03981 -0.08055 0.05185 C -0.07934 0.05764 -0.07586 0.06296 -0.07569 0.06898 C -0.07517 0.09328 -0.07204 0.11944 -0.07881 0.14213 C -0.08003 0.14606 -0.08229 0.14907 -0.08368 0.15277 C -0.09253 0.17824 -0.08211 0.15509 -0.0901 0.1743 C -0.10138 0.20162 -0.11562 0.22546 -0.13211 0.24745 C -0.14375 0.26296 -0.16163 0.27338 -0.17725 0.27963 C -0.21024 0.29305 -0.17829 0.27824 -0.19982 0.28611 C -0.20312 0.28727 -0.20954 0.29051 -0.20954 0.29074 C -0.24722 0.28819 -0.28628 0.29652 -0.32239 0.28194 C -0.33177 0.27801 -0.34027 0.27199 -0.34982 0.26898 C -0.36215 0.25602 -0.37673 0.24537 -0.3901 0.23449 C -0.40295 0.22407 -0.39947 0.23287 -0.41267 0.21527 C -0.41805 0.2081 -0.42534 0.20277 -0.42881 0.19375 C -0.43159 0.18657 -0.43506 0.17986 -0.43697 0.17222 C -0.43975 0.16064 -0.44097 0.14884 -0.44496 0.13773 C -0.44895 0.08148 -0.45 0.03796 -0.42881 -0.00834 C -0.42656 -0.0213 -0.4217 -0.03611 -0.41597 -0.04723 C -0.41267 -0.06065 -0.40364 -0.08866 -0.39652 -0.10093 C -0.39461 -0.10417 -0.39201 -0.10648 -0.3901 -0.10949 C -0.38611 -0.11574 -0.38263 -0.12246 -0.37881 -0.12894 C -0.37309 -0.13889 -0.37083 -0.15047 -0.36441 -0.15903 C -0.36232 -0.16644 -0.3592 -0.17361 -0.35625 -0.18056 C -0.35364 -0.18635 -0.34826 -0.19769 -0.34826 -0.19746 C -0.34774 -0.20116 -0.34756 -0.20486 -0.34652 -0.20834 C -0.34583 -0.21065 -0.34409 -0.2125 -0.3434 -0.21482 C -0.3401 -0.22732 -0.33975 -0.23773 -0.33524 -0.24931 C -0.33298 -0.26436 -0.33211 -0.27917 -0.33211 -0.29445 " pathEditMode="relative" rAng="0" ptsTypes="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3 -0.00116 C -0.13368 -0.00047 -0.13907 -0.0007 -0.14427 0.00092 C -0.14688 0.00162 -0.14879 0.00393 -0.15087 0.00532 C -0.15591 0.00833 -0.16181 0.00949 -0.16684 0.0118 C -0.17691 0.0162 -0.18837 0.025 -0.19931 0.02685 C -0.20556 0.02801 -0.21216 0.02824 -0.21875 0.02893 C -0.25052 0.03935 -0.28247 0.0419 -0.31528 0.04398 C -0.35243 0.0493 -0.33594 0.04722 -0.36528 0.05046 C -0.42518 0.04722 -0.47865 0.04051 -0.53629 0.03541 C -0.54948 0.03217 -0.56962 0.02754 -0.58299 0.02245 C -0.59427 0.01805 -0.60382 0.01041 -0.61528 0.0074 C -0.63056 -0.00255 -0.61042 0.00972 -0.6349 -0.00116 C -0.64202 -0.0044 -0.64809 -0.01366 -0.65556 -0.01621 C -0.66841 -0.02037 -0.6816 -0.02222 -0.69427 -0.02685 C -0.70643 -0.03635 -0.71771 -0.0426 -0.73143 -0.0463 C -0.75 -0.05903 -0.76355 -0.07639 -0.77813 -0.09584 C -0.78316 -0.10255 -0.78282 -0.11574 -0.78473 -0.12385 C -0.78664 -0.13264 -0.78941 -0.14051 -0.79115 -0.14954 C -0.79011 -0.17732 -0.7908 -0.2081 -0.775 -0.22917 C -0.77066 -0.24722 -0.75973 -0.25347 -0.75243 -0.26783 C -0.74341 -0.28565 -0.72743 -0.29607 -0.71372 -0.30648 C -0.70018 -0.31667 -0.68716 -0.32963 -0.6717 -0.33449 C -0.61511 -0.37222 -0.54549 -0.37963 -0.48316 -0.3926 C -0.46771 -0.39931 -0.45087 -0.39977 -0.43473 -0.40324 C -0.37309 -0.40185 -0.3165 -0.39722 -0.25556 -0.3926 C -0.24705 -0.3919 -0.23837 -0.39121 -0.22986 -0.39051 C -0.22032 -0.38982 -0.20087 -0.3882 -0.20087 -0.38797 C -0.18438 -0.38565 -0.1691 -0.3757 -0.15243 -0.37315 C -0.14497 -0.37199 -0.1375 -0.37176 -0.13004 -0.37107 C -0.11962 -0.36898 -0.11146 -0.36621 -0.10087 -0.36459 C -0.09202 -0.35672 -0.08143 -0.3551 -0.0717 -0.34954 C -0.06945 -0.34838 -0.06754 -0.3463 -0.06528 -0.34514 C -0.06216 -0.34352 -0.05556 -0.34097 -0.05556 -0.34074 C -0.04809 -0.33403 -0.03855 -0.32755 -0.02986 -0.32385 C -0.01875 -0.31366 -0.02379 -0.31667 -0.01528 -0.31297 C -0.00851 -0.30695 -0.00295 -0.29977 0.00399 -0.29352 C 0.00555 -0.29213 0.00885 -0.28935 0.00885 -0.28912 " pathEditMode="relative" rAng="0" ptsTypes="ffffffffffffffffffffffffffffffffffff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-0.07385 C -0.02777 -0.0669 -0.01892 -0.05764 -0.00902 -0.04977 C -0.00486 -0.04676 0.00018 -0.04537 0.004 -0.04167 C 0.0066 -0.03843 0.00903 -0.03496 0.01198 -0.03287 C 0.01494 -0.03102 0.01875 -0.03079 0.02171 -0.02871 C 0.04636 -0.01112 0.01997 -0.02269 0.04428 -0.01343 C 0.05625 -0.00278 0.07032 -0.00024 0.08299 0.0081 C 0.09445 0.01551 0.10591 0.02083 0.11841 0.02338 C 0.14948 0.03981 0.09862 0.01342 0.13785 0.02963 C 0.14132 0.03078 0.1441 0.03402 0.1474 0.03634 C 0.16164 0.04421 0.18924 0.04189 0.19914 0.04259 C 0.30764 0.04027 0.41632 0.03958 0.52483 0.03634 C 0.53351 0.03611 0.5507 0.03171 0.5507 0.03194 C 0.56389 0.02662 0.57587 0.02129 0.58941 0.01875 C 0.59862 0.01342 0.6073 0.00601 0.61684 0.00138 C 0.62778 -0.00324 0.63976 -0.00278 0.6507 -0.00903 C 0.65955 -0.01436 0.66632 -0.02477 0.67483 -0.02871 C 0.67587 -0.03079 0.67691 -0.03287 0.67813 -0.03496 C 0.67952 -0.03727 0.6816 -0.03866 0.68299 -0.04167 C 0.68716 -0.04931 0.68889 -0.05579 0.69428 -0.06297 C 0.70191 -0.08357 0.71077 -0.10278 0.71841 -0.12315 C 0.72205 -0.13311 0.72309 -0.14561 0.72657 -0.15533 C 0.7283 -0.16065 0.73108 -0.16551 0.73299 -0.17014 C 0.74046 -0.19051 0.74341 -0.21389 0.74914 -0.23496 C 0.75087 -0.25556 0.75122 -0.26852 0.75556 -0.28635 C 0.7566 -0.29561 0.75782 -0.3051 0.75869 -0.31436 C 0.75938 -0.32176 0.75955 -0.32871 0.76042 -0.33612 C 0.76181 -0.34931 0.76598 -0.36158 0.76841 -0.37454 C 0.77032 -0.42153 0.77309 -0.46806 0.77483 -0.51436 C 0.77431 -0.54375 0.77431 -0.57315 0.77327 -0.60255 C 0.7724 -0.62871 0.75764 -0.65556 0.74914 -0.67778 C 0.74601 -0.68612 0.74445 -0.69537 0.74098 -0.70348 C 0.7349 -0.71806 0.72223 -0.72848 0.71042 -0.73357 C 0.70382 -0.73959 0.69879 -0.74213 0.69098 -0.74445 C 0.68299 -0.75139 0.67657 -0.75139 0.66684 -0.75301 C 0.66181 -0.75255 0.63803 -0.75787 0.63299 -0.74445 " pathEditMode="relative" rAng="0" ptsTypes="fffffffffffffffffffffffffffffffffff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9 0.0882 C -0.129 0.09028 -0.11407 0.09699 -0.09479 0.09885 C -0.08768 0.1007 -0.08091 0.10348 -0.07379 0.10533 C -0.06684 0.10718 -0.05295 0.10973 -0.05295 0.10996 C -0.04479 0.11667 -0.0408 0.11667 -0.03038 0.11829 C -0.02761 0.11968 -0.025 0.1213 -0.02223 0.12246 C -0.01806 0.12408 -0.00938 0.12686 -0.00938 0.12709 C 0.00034 0.13357 0.01093 0.13889 0.02135 0.14398 C 0.03021 0.14838 0.03784 0.15602 0.04687 0.15903 C 0.06736 0.17269 0.03524 0.15232 0.06493 0.16551 C 0.08559 0.17477 0.06198 0.16922 0.07934 0.17639 C 0.08402 0.17824 0.08906 0.17917 0.09392 0.18056 C 0.10243 0.18635 0.11215 0.19283 0.12135 0.19792 C 0.12396 0.19977 0.13541 0.20162 0.1375 0.20209 C 0.14618 0.2044 0.15451 0.20834 0.16284 0.21065 C 0.17083 0.21598 0.17552 0.21736 0.1842 0.21922 C 0.20069 0.22709 0.1717 0.21273 0.19705 0.22801 C 0.20434 0.23241 0.21232 0.23287 0.21962 0.23658 C 0.24236 0.24792 0.26406 0.25996 0.2875 0.26875 C 0.29583 0.27639 0.30816 0.27848 0.31805 0.28172 C 0.32951 0.28542 0.33993 0.29028 0.35173 0.29236 C 0.36093 0.29653 0.37152 0.30324 0.3809 0.30533 C 0.38923 0.30741 0.39809 0.30811 0.40677 0.30973 C 0.42743 0.31852 0.45434 0.3169 0.47621 0.31829 C 0.51059 0.3176 0.54566 0.32292 0.57934 0.31389 C 0.5842 0.3125 0.59809 0.3051 0.60191 0.30324 C 0.6158 0.29676 0.63402 0.29422 0.64705 0.28588 C 0.65347 0.28195 0.65972 0.27801 0.66649 0.27523 C 0.67673 0.26482 0.68819 0.2588 0.69878 0.24954 C 0.7033 0.24561 0.70764 0.24167 0.71163 0.23658 C 0.71371 0.2338 0.71562 0.23056 0.71805 0.22801 C 0.72882 0.2169 0.74271 0.20926 0.75364 0.19792 C 0.75659 0.19491 0.75868 0.19028 0.76163 0.18704 C 0.76962 0.17824 0.77968 0.17223 0.7875 0.16343 C 0.80139 0.14769 0.81232 0.12454 0.81649 0.10093 C 0.81597 0.07662 0.81632 0.05232 0.81475 0.02801 C 0.81475 0.02477 0.81232 0.02223 0.81163 0.01922 C 0.80625 0.00023 0.80052 -0.01805 0.79392 -0.03657 C 0.79201 -0.04884 0.78646 -0.05833 0.7809 -0.06875 C 0.7776 -0.08264 0.77639 -0.08379 0.76962 -0.09467 C 0.76267 -0.10602 0.75798 -0.12083 0.74878 -0.12916 C 0.74218 -0.14166 0.72864 -0.15092 0.71805 -0.15694 C 0.70625 -0.16365 0.69496 -0.17291 0.68264 -0.17847 C 0.65746 -0.18981 0.62968 -0.19189 0.60364 -0.19791 C 0.59809 -0.19907 0.59288 -0.20092 0.5875 -0.20208 C 0.58055 -0.2037 0.57343 -0.20509 0.56649 -0.20648 C 0.55312 -0.20926 0.52604 -0.21296 0.52604 -0.21273 C 0.35902 -0.21088 0.40746 -0.22361 0.3342 -0.20439 C 0.31545 -0.19398 0.33698 -0.20509 0.31805 -0.19791 C 0.31319 -0.19606 0.30364 -0.19143 0.30364 -0.1912 C 0.29462 -0.18333 0.3026 -0.18912 0.2875 -0.18495 C 0.27691 -0.18194 0.26718 -0.17569 0.25677 -0.17199 C 0.25347 -0.17083 0.25034 -0.16898 0.24705 -0.16782 C 0.24166 -0.16597 0.2309 -0.16342 0.2309 -0.16319 C 0.22083 -0.15694 0.20989 -0.15509 0.19878 -0.15277 C 0.196 -0.15139 0.1934 -0.14953 0.19062 -0.14838 C 0.18802 -0.14722 0.18524 -0.14745 0.18264 -0.14629 C 0.16962 -0.14051 0.15781 -0.13217 0.14392 -0.12916 C 0.13437 -0.12268 0.12222 -0.11736 0.11319 -0.10972 C 0.10156 -0.10046 0.0934 -0.08727 0.0809 -0.08171 C 0.075 -0.07639 0.06927 -0.07152 0.06319 -0.06666 C 0.05816 -0.06273 0.05434 -0.05602 0.04878 -0.0537 C 0.04357 -0.05139 0.04288 -0.05139 0.0375 -0.04745 C 0.03073 -0.04236 0.0342 -0.04282 0.02621 -0.03865 C 0.02309 -0.03703 0.01649 -0.03449 0.01649 -0.03426 C 0.01284 -0.03125 0.00868 -0.02916 0.00521 -0.02592 C -0.0092 -0.0125 0.0085 -0.02639 -0.00295 -0.01296 C -0.00591 -0.00949 -0.01268 -0.00439 -0.01268 -0.00416 C -0.0132 -0.00231 -0.0132 0.00047 -0.01441 0.00209 C -0.01563 0.00371 -0.01754 0.00324 -0.0191 0.00417 C -0.01979 0.00463 -0.02032 0.00579 -0.02084 0.00648 " pathEditMode="relative" rAng="0" ptsTypes="ffffffffffffffffffffffffffffffffffffffffffffffffffffffffffffffffffffff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Задания на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развитие творческих способностей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6626" name="Picture 2" descr="C:\Users\taskaev\Desktop\Новая папка (5)\Рисунок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4643438"/>
            <a:ext cx="2114550" cy="1970087"/>
          </a:xfrm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28625" y="1643063"/>
            <a:ext cx="7215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rebuchet MS" pitchFamily="34" charset="0"/>
              </a:rPr>
              <a:t>«Кого - Чацкого или Фамусова – можно считать патриотом ?»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357188" y="2643188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rebuchet MS" pitchFamily="34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Trebuchet MS" pitchFamily="34" charset="0"/>
              </a:rPr>
              <a:t>Кто же Онегин, «герой времени» или «лишний человек»? (по роману А.С.Пушкина «Евгений Онегин»)</a:t>
            </a:r>
            <a:endParaRPr lang="ru-RU" sz="240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643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Какой памятник А.С.Пушкину наиболее полно раскрывает внутренний мир поэта?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Picture 2" descr="C:\Users\taskaev\Desktop\Новая папка (5)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164306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taskaev\Desktop\Новая папка (5)\i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857375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taskaev\Desktop\Новая папка (5)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785938"/>
            <a:ext cx="18573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taskaev\Desktop\Новая папка (5)\Рисуно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786313"/>
            <a:ext cx="1057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taskaev\Desktop\Новая папка (5)\Рисунок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643438"/>
            <a:ext cx="1838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Users\taskaev\Desktop\Новая папка (5)\Рисунок2 (2)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4786313"/>
            <a:ext cx="16716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-357214"/>
            <a:ext cx="8215338" cy="1500214"/>
          </a:xfrm>
        </p:spPr>
        <p:txBody>
          <a:bodyPr/>
          <a:lstStyle/>
          <a:p>
            <a:pPr algn="ctr"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96600"/>
                </a:solidFill>
                <a:latin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игровые технологии на уроках литературы:</a:t>
            </a:r>
            <a:endParaRPr lang="ru-RU" sz="3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286750" cy="587692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1)</a:t>
            </a:r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Ролевые игры на уроке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инсценирование</a:t>
            </a:r>
            <a:r>
              <a:rPr lang="ru-RU" sz="2400" dirty="0" smtClean="0">
                <a:solidFill>
                  <a:srgbClr val="002060"/>
                </a:solidFill>
              </a:rPr>
              <a:t>);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2</a:t>
            </a:r>
            <a:r>
              <a:rPr lang="ru-RU" sz="2400" dirty="0"/>
              <a:t>)</a:t>
            </a: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Игровая организация учебного процесса с использованием игровых заданий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rId2" action="ppaction://hlinkpres?slideindex=1&amp;slidetitle="/>
              </a:rPr>
              <a:t>урок -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pres?slideindex=1&amp;slidetitle="/>
              </a:rPr>
              <a:t>соревнование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урок - путешествие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rId4" action="ppaction://hlinkfile"/>
              </a:rPr>
              <a:t>урок - КВН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3</a:t>
            </a:r>
            <a:r>
              <a:rPr lang="ru-RU" sz="2400" dirty="0"/>
              <a:t>)</a:t>
            </a: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file"/>
              </a:rPr>
              <a:t>Игровая организация учебного процесса с использованием заданий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которые обычно предлагаются 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традиционном уроке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4)</a:t>
            </a: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игры на определённом этапе урока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endParaRPr lang="ru-RU" sz="24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5</a:t>
            </a:r>
            <a:r>
              <a:rPr lang="ru-RU" sz="2400" dirty="0"/>
              <a:t>)</a:t>
            </a: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b="1" dirty="0">
                <a:solidFill>
                  <a:srgbClr val="FF0000"/>
                </a:solidFill>
                <a:hlinkClick r:id="rId6" action="ppaction://hlinkfile"/>
              </a:rPr>
              <a:t>Различные виды внеклассной </a:t>
            </a:r>
            <a:r>
              <a:rPr lang="ru-RU" sz="2400" b="1" dirty="0" smtClean="0">
                <a:solidFill>
                  <a:srgbClr val="FF0000"/>
                </a:solidFill>
                <a:hlinkClick r:id="rId6" action="ppaction://hlinkfile"/>
              </a:rPr>
              <a:t>работы</a:t>
            </a:r>
            <a:r>
              <a:rPr lang="ru-RU" sz="2400" dirty="0" smtClean="0">
                <a:solidFill>
                  <a:srgbClr val="FF0000"/>
                </a:solidFill>
                <a:hlinkClick r:id="rId6" action="ppaction://hlinkfile"/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(лингвистический КВН, экскурсии, вечера, олимпиады и т.п.)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Правила участнику игры.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229600" cy="432435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1.     Осознай, в чем состоит задача игровой ситуации.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2.     Поверь в то, что происходит в воображаемой ситуации.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3.     Выбери роль в игре исходя из своего опыта, способностей, характера, своих интересов и склонностей.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4.     Тщательно готовься к игре, включая выступления своего героя.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5.     Чувствуй своих партнеров по игре, не перебивай, внимательно прислушивайся к их выступлениям, реагируй на них.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6.     Подчиняйся законам игры и обязательно выполняй ее правила.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7.     Участвуй в подведении итогов игры.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B0377"/>
                </a:solidFill>
              </a:rPr>
              <a:t>8.     Оцени проигранную ситуацию с точки зрения реальности.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B0377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B0377"/>
                </a:solidFill>
              </a:rPr>
              <a:t> </a:t>
            </a:r>
            <a:endParaRPr lang="ru-RU" dirty="0">
              <a:solidFill>
                <a:srgbClr val="0B0377"/>
              </a:solidFill>
            </a:endParaRPr>
          </a:p>
        </p:txBody>
      </p:sp>
      <p:pic>
        <p:nvPicPr>
          <p:cNvPr id="29699" name="Picture 2" descr="C:\Documents and Settings\Admin\Рабочий стол\Новая папка (5)\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084763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Гоголь в предисловии к комедии «Ревизор» даёт рекомендации актерам, как надо играть роль. Каким ты видишь Хлестакова? Как бы ты сыграл эту роль? </a:t>
            </a:r>
            <a:endParaRPr lang="ru-RU" sz="2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722" name="Picture 2" descr="C:\Users\taskaev\Desktop\Rev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2143125" cy="4214813"/>
          </a:xfrm>
        </p:spPr>
      </p:pic>
      <p:pic>
        <p:nvPicPr>
          <p:cNvPr id="30723" name="Picture 3" descr="C:\Users\taskaev\Desktop\Rev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571625"/>
            <a:ext cx="24447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taskaev\Desktop\Rev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571625"/>
            <a:ext cx="26431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7000860" cy="106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Тема: проблема «ума» в комедии </a:t>
            </a:r>
            <a:r>
              <a:rPr lang="ru-RU" sz="3200" dirty="0" err="1" smtClean="0">
                <a:solidFill>
                  <a:srgbClr val="FF0000"/>
                </a:solidFill>
              </a:rPr>
              <a:t>А.С.Грибоедова</a:t>
            </a:r>
            <a:r>
              <a:rPr lang="ru-RU" sz="3200" dirty="0" smtClean="0">
                <a:solidFill>
                  <a:srgbClr val="FF0000"/>
                </a:solidFill>
              </a:rPr>
              <a:t> «Горе от ума»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63"/>
            <a:ext cx="8229600" cy="432435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Задание</a:t>
            </a:r>
            <a:r>
              <a:rPr lang="ru-RU" dirty="0" smtClean="0"/>
              <a:t>: докажите, что комедия строится на противопоставлении различных типов ума.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a</a:t>
            </a:r>
            <a:r>
              <a:rPr lang="ru-RU" dirty="0" smtClean="0"/>
              <a:t>.    найдите в тексте комедии высказывания героев, содержащие слова «ум», «умный» и др. однокоренные слова;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б.    сопоставьте эти высказывания и сделайте вывод, как определяют это понятие Чацкий, Фамусов, Молчалин, Скалозуб, второстепенные персонажи, эпизодические лица;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в.    подберите ключевые слова - синонимы или синонимичные выражения, определяющие представления об «умном» человеке этих героев; найдите общее и различия;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г.    нарисуйте в тетради кластер, отражающий емкость понятия «ум» в комедии </a:t>
            </a:r>
            <a:r>
              <a:rPr lang="ru-RU" dirty="0" err="1" smtClean="0"/>
              <a:t>Грибоедова</a:t>
            </a:r>
            <a:r>
              <a:rPr lang="ru-RU" dirty="0" smtClean="0"/>
              <a:t>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д.    составьте групповой ответ - доказательство предложенного тезиса или компьютерную презентацию.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Сделайте общий вывод</a:t>
            </a:r>
            <a:r>
              <a:rPr lang="ru-RU" dirty="0" smtClean="0"/>
              <a:t>: «Произведение А.С. </a:t>
            </a:r>
            <a:r>
              <a:rPr lang="ru-RU" dirty="0" err="1" smtClean="0"/>
              <a:t>Грибоедова</a:t>
            </a:r>
            <a:r>
              <a:rPr lang="ru-RU" dirty="0" smtClean="0"/>
              <a:t> оборачивается своего рода философским трактатом, пытливо исследующим, что есть «ум»…(закончите данную мысль). (Значение слов «философия» и «трактат» найти в Толковом словаре)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1747" name="Picture 2" descr="C:\Users\taskaev\Desktop\Новая папка (5)\Рисунок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428625"/>
            <a:ext cx="2190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>
                <a:solidFill>
                  <a:srgbClr val="FF0000"/>
                </a:solidFill>
              </a:rPr>
              <a:t>Создание ситуации </a:t>
            </a:r>
            <a:r>
              <a:rPr lang="ru-RU" dirty="0" smtClean="0">
                <a:solidFill>
                  <a:srgbClr val="FF0000"/>
                </a:solidFill>
              </a:rPr>
              <a:t>выбора на уроке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taskaev\Desktop\Новая папка (5)\Рисунок3 (2)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2571750"/>
            <a:ext cx="2466975" cy="2533650"/>
          </a:xfrm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42875" y="1285875"/>
            <a:ext cx="5429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Trebuchet MS" pitchFamily="34" charset="0"/>
              </a:rPr>
              <a:t>Применительно к личностно ориентированному обучению ситуация выбора – это спроектированный учителем элемент (этап урока), когда ученики поставлены перед необходимостью отдать свое предпочтение одному из вариантов учебных задач и способов их решения для проявления своей активности, самостоятельности и индивидуального стиля познания.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729634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Исследовательская работа </a:t>
            </a:r>
          </a:p>
        </p:txBody>
      </p:sp>
      <p:sp>
        <p:nvSpPr>
          <p:cNvPr id="2150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2143125"/>
            <a:ext cx="8229600" cy="4114800"/>
          </a:xfr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 </a:t>
            </a:r>
            <a:r>
              <a:rPr lang="ru-RU" sz="2800" dirty="0">
                <a:solidFill>
                  <a:srgbClr val="002060"/>
                </a:solidFill>
              </a:rPr>
              <a:t>П</a:t>
            </a:r>
            <a:r>
              <a:rPr lang="ru-RU" sz="2800" dirty="0" smtClean="0">
                <a:solidFill>
                  <a:srgbClr val="002060"/>
                </a:solidFill>
              </a:rPr>
              <a:t>омогает самостоятельно приобретать новые знания, эффективно применять их на практике;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Формирует культуру мышления, рационального усвоения знаний;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Учит грамотно работать с информацией;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Вырабатывает умение быть коммуникабельным, контактным в различных социальных группах;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Дает возможность почувствовать уверенность в себе, оказаться в «ситуации успеха»</a:t>
            </a:r>
          </a:p>
        </p:txBody>
      </p:sp>
      <p:sp>
        <p:nvSpPr>
          <p:cNvPr id="3277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.</a:t>
            </a:r>
          </a:p>
        </p:txBody>
      </p:sp>
      <p:sp>
        <p:nvSpPr>
          <p:cNvPr id="3277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cs typeface="Arial" charset="0"/>
            </a:endParaRPr>
          </a:p>
        </p:txBody>
      </p:sp>
      <p:pic>
        <p:nvPicPr>
          <p:cNvPr id="32773" name="Picture 4" descr="j0292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2143125"/>
            <a:ext cx="181768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j02378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5545138"/>
            <a:ext cx="128587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14338"/>
            <a:ext cx="7772400" cy="14287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Основные этапы исследования</a:t>
            </a:r>
          </a:p>
        </p:txBody>
      </p:sp>
      <p:sp>
        <p:nvSpPr>
          <p:cNvPr id="3379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.</a:t>
            </a:r>
          </a:p>
        </p:txBody>
      </p:sp>
      <p:sp>
        <p:nvSpPr>
          <p:cNvPr id="3379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cs typeface="Arial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42875" y="1571625"/>
            <a:ext cx="3730625" cy="965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Выбор темы,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обоснование выбора 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929188" y="1357313"/>
            <a:ext cx="3505200" cy="1435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Определение цели,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задач, предмета,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объекта, гипотезы 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127125" y="3444875"/>
            <a:ext cx="3005138" cy="495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Изучение теории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937125" y="3368675"/>
            <a:ext cx="3368675" cy="8794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Работа с текстом произведения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371600" y="4800600"/>
            <a:ext cx="6281738" cy="495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Классификация, обобщение, выводы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810000" y="6096000"/>
            <a:ext cx="1387475" cy="495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защита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4214813" y="1714500"/>
            <a:ext cx="657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latin typeface="Trebuchet MS" pitchFamily="34" charset="0"/>
              </a:rPr>
              <a:t>+</a:t>
            </a: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2438400" y="2590800"/>
            <a:ext cx="1600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H="1">
            <a:off x="5027613" y="2817813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AutoShape 14"/>
          <p:cNvSpPr>
            <a:spLocks noChangeArrowheads="1"/>
          </p:cNvSpPr>
          <p:nvPr/>
        </p:nvSpPr>
        <p:spPr bwMode="auto">
          <a:xfrm>
            <a:off x="4191000" y="3657600"/>
            <a:ext cx="609600" cy="2286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3806" name="AutoShape 15"/>
          <p:cNvSpPr>
            <a:spLocks noChangeArrowheads="1"/>
          </p:cNvSpPr>
          <p:nvPr/>
        </p:nvSpPr>
        <p:spPr bwMode="auto">
          <a:xfrm rot="5368908">
            <a:off x="4191000" y="41910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3807" name="AutoShape 16"/>
          <p:cNvSpPr>
            <a:spLocks noChangeArrowheads="1"/>
          </p:cNvSpPr>
          <p:nvPr/>
        </p:nvSpPr>
        <p:spPr bwMode="auto">
          <a:xfrm rot="5368908">
            <a:off x="4191000" y="54864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33808" name="Picture 17" descr="j03369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335588"/>
            <a:ext cx="1095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4" y="188640"/>
            <a:ext cx="77724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rgbClr val="FF0000"/>
                </a:solidFill>
                <a:latin typeface="Georgia" pitchFamily="18" charset="0"/>
              </a:rPr>
              <a:t>Темы исследовательских работ</a:t>
            </a:r>
          </a:p>
        </p:txBody>
      </p:sp>
      <p:sp>
        <p:nvSpPr>
          <p:cNvPr id="348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2867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2060"/>
                </a:solidFill>
              </a:rPr>
              <a:t>Композиционная и символическая роль сновидений Раскольникова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2060"/>
                </a:solidFill>
              </a:rPr>
              <a:t> Крест как один из религиозных символов романа «Преступление и наказание»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2060"/>
                </a:solidFill>
              </a:rPr>
              <a:t> Обращение как один их элементов речевой характеристики героя (по роману И.С. Тургенева «Отцы и дети»)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2060"/>
                </a:solidFill>
              </a:rPr>
              <a:t> Повтор как одно из основных художественных средств в поэзии Марины Цветаевой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2060"/>
                </a:solidFill>
              </a:rPr>
              <a:t> Исследование библейских образов поэмы А. Ахматовой «Реквием»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2060"/>
                </a:solidFill>
              </a:rPr>
              <a:t> Роль цветовых определений в поэзии Сергея Есенина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</p:txBody>
      </p:sp>
      <p:sp>
        <p:nvSpPr>
          <p:cNvPr id="3481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57188" y="6858000"/>
            <a:ext cx="3657600" cy="228600"/>
          </a:xfrm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.</a:t>
            </a:r>
          </a:p>
        </p:txBody>
      </p:sp>
      <p:sp>
        <p:nvSpPr>
          <p:cNvPr id="3482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10A9E-905B-4C03-91D2-38F1AC2EE3F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  <p:pic>
        <p:nvPicPr>
          <p:cNvPr id="34821" name="Picture 3" descr="C:\Users\taskaev\Desktop\Новая папка (5)\Рисунок3 (2)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429250"/>
            <a:ext cx="16811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                  </a:t>
            </a:r>
            <a:r>
              <a:rPr lang="ru-RU" sz="4400" dirty="0">
                <a:solidFill>
                  <a:srgbClr val="FF0000"/>
                </a:solidFill>
              </a:rPr>
              <a:t>в</a:t>
            </a:r>
            <a:r>
              <a:rPr lang="ru-RU" sz="4400" dirty="0" smtClean="0">
                <a:solidFill>
                  <a:srgbClr val="FF0000"/>
                </a:solidFill>
              </a:rPr>
              <a:t>ывод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142875" y="1916113"/>
            <a:ext cx="79295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Trebuchet MS" pitchFamily="34" charset="0"/>
              </a:rPr>
              <a:t>Выбор... Как часто мы сталкиваемся с необходимостью выбирать и принимать решения. Наша задача – создание оптимальных условий  для развития учащихся через ситуации выбора.</a:t>
            </a:r>
          </a:p>
        </p:txBody>
      </p:sp>
      <p:pic>
        <p:nvPicPr>
          <p:cNvPr id="35843" name="Picture 2" descr="C:\Documents and Settings\Admin\Рабочий стол\Новая папка (5)\f_4c2a82540ab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988" y="4302125"/>
            <a:ext cx="23844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Виды работ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1.тесты </a:t>
            </a:r>
          </a:p>
          <a:p>
            <a:r>
              <a:rPr lang="ru-RU" sz="32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Задания на развитие творческих способностей</a:t>
            </a:r>
          </a:p>
          <a:p>
            <a:r>
              <a:rPr lang="ru-RU" sz="32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2.ролевые игры </a:t>
            </a:r>
          </a:p>
          <a:p>
            <a:r>
              <a:rPr lang="ru-RU" sz="3200" smtClean="0">
                <a:solidFill>
                  <a:srgbClr val="002060"/>
                </a:solidFill>
                <a:ea typeface="Batang" pitchFamily="18" charset="-127"/>
              </a:rPr>
              <a:t>3.</a:t>
            </a:r>
            <a:r>
              <a:rPr lang="ru-RU" sz="32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исследовательская работа</a:t>
            </a:r>
          </a:p>
        </p:txBody>
      </p:sp>
      <p:pic>
        <p:nvPicPr>
          <p:cNvPr id="15363" name="Picture 2" descr="C:\Documents and Settings\Admin\Рабочий стол\Новая папка (5)\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5013325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Виды тестовых заданий: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7239000" cy="48466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1. Задания с выбором одного или нескольких правильных ответов.  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1.1. Задания с выбором одного правильного или неправильного ответа.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1.2. Задания с выбором одного наиболее правильного ответа.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1.3. Задания с выбором нескольких правильных ответов.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2. Задания открытой формы.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3. Задания на установление соответствия.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4. Задания на установление правильной последовательности.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42048" cy="1643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Задание с одним правильным ответом</a:t>
            </a:r>
            <a:r>
              <a:rPr lang="ru-RU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br>
              <a:rPr lang="ru-RU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>Назовите жанр «Мёртвых душ».</a:t>
            </a:r>
            <a:endParaRPr lang="ru-RU" sz="3600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1563" y="2000250"/>
            <a:ext cx="3000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AutoNum type="alphaUcPeriod"/>
            </a:pPr>
            <a:r>
              <a:rPr lang="ru-RU" sz="4400" b="1">
                <a:solidFill>
                  <a:srgbClr val="00B050"/>
                </a:solidFill>
                <a:latin typeface="Monotype Corsiva" pitchFamily="66" charset="0"/>
              </a:rPr>
              <a:t>Повесть.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ru-RU" sz="4400" b="1">
                <a:solidFill>
                  <a:srgbClr val="00B050"/>
                </a:solidFill>
                <a:latin typeface="Monotype Corsiva" pitchFamily="66" charset="0"/>
              </a:rPr>
              <a:t>Роман. 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ru-RU" sz="440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400" b="1">
                <a:solidFill>
                  <a:srgbClr val="00B050"/>
                </a:solidFill>
                <a:latin typeface="Monotype Corsiva" pitchFamily="66" charset="0"/>
              </a:rPr>
              <a:t>Поэма.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ru-RU" sz="4400" b="1">
                <a:solidFill>
                  <a:srgbClr val="00B050"/>
                </a:solidFill>
                <a:latin typeface="Monotype Corsiva" pitchFamily="66" charset="0"/>
              </a:rPr>
              <a:t>Рассказ.</a:t>
            </a:r>
          </a:p>
        </p:txBody>
      </p:sp>
      <p:pic>
        <p:nvPicPr>
          <p:cNvPr id="3074" name="Picture 2" descr="E:\GogIII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643063"/>
            <a:ext cx="3000375" cy="420528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00563" y="6000750"/>
            <a:ext cx="4500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Monotype Corsiva" pitchFamily="66" charset="0"/>
              </a:rPr>
              <a:t>Обложка поэмы "Мертвые души". Рис. Н.Гоголя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08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4204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Задание с выбором одного наиболее правильного ответа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68500"/>
            <a:ext cx="81438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заглавии романа Лермонтова «Герой нашего времени» слово “герой” употреблено в значении:</a:t>
            </a:r>
            <a:endParaRPr lang="ru-RU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литературный персонаж, играющий важную роль в произведении;</a:t>
            </a:r>
            <a:endParaRPr lang="ru-RU" sz="2400">
              <a:solidFill>
                <a:srgbClr val="FF0000"/>
              </a:solidFill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б) человеческий характер, отражающий особенности эпохи;</a:t>
            </a:r>
            <a:endParaRPr lang="ru-RU" sz="2400">
              <a:solidFill>
                <a:srgbClr val="FF0000"/>
              </a:solidFill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в) человек, который выходит победителем из всех сложных ситуаций.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8435" name="Picture 2" descr="C:\Documents and Settings\Admin\Рабочий стол\Новая папка (5)\Рисунок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300663"/>
            <a:ext cx="1409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0" y="642938"/>
            <a:ext cx="82296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latin typeface="Georgia" pitchFamily="18" charset="0"/>
              </a:rPr>
              <a:t>Задание с несколькими правильными ответами</a:t>
            </a: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2152650" cy="206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1963" y="213360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FF0000"/>
                </a:solidFill>
                <a:latin typeface="Georgia" pitchFamily="18" charset="0"/>
              </a:rPr>
              <a:t>Какие произведения принадлежат перу И.С.Тургенева: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2060"/>
                </a:solidFill>
                <a:latin typeface="Georgia" pitchFamily="18" charset="0"/>
              </a:rPr>
              <a:t>1. «Отцы и дети»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2060"/>
                </a:solidFill>
                <a:latin typeface="Georgia" pitchFamily="18" charset="0"/>
              </a:rPr>
              <a:t>2. «Рудин»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2060"/>
                </a:solidFill>
                <a:latin typeface="Georgia" pitchFamily="18" charset="0"/>
              </a:rPr>
              <a:t>3. «Обломов»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2060"/>
                </a:solidFill>
                <a:latin typeface="Georgia" pitchFamily="18" charset="0"/>
              </a:rPr>
              <a:t>4. «Гроза» </a:t>
            </a:r>
          </a:p>
        </p:txBody>
      </p:sp>
      <p:pic>
        <p:nvPicPr>
          <p:cNvPr id="19460" name="Picture 2" descr="C:\Documents and Settings\Admin\Рабочий стол\Новая папка (5)\000yxx9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175"/>
            <a:ext cx="3119438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0" y="500063"/>
            <a:ext cx="822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Georgia" pitchFamily="18" charset="0"/>
              </a:rPr>
              <a:t>Задание с одним неправильным ответом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-217488"/>
            <a:ext cx="2152650" cy="2060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28625" y="2128838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rgbClr val="FF0000"/>
                </a:solidFill>
                <a:latin typeface="Georgia" pitchFamily="18" charset="0"/>
              </a:rPr>
              <a:t>Кто не является героем комедии А.С.Грибоедова «Горе от ума»: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002060"/>
                </a:solidFill>
                <a:latin typeface="Georgia" pitchFamily="18" charset="0"/>
              </a:rPr>
              <a:t>1.Скалозуб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002060"/>
                </a:solidFill>
                <a:latin typeface="Georgia" pitchFamily="18" charset="0"/>
              </a:rPr>
              <a:t>2.Загорецкий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002060"/>
                </a:solidFill>
                <a:latin typeface="Georgia" pitchFamily="18" charset="0"/>
              </a:rPr>
              <a:t>3.Скотинин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002060"/>
                </a:solidFill>
                <a:latin typeface="Georgia" pitchFamily="18" charset="0"/>
              </a:rPr>
              <a:t>4.Молчалин </a:t>
            </a:r>
          </a:p>
        </p:txBody>
      </p:sp>
      <p:pic>
        <p:nvPicPr>
          <p:cNvPr id="20484" name="Picture 2" descr="C:\Documents and Settings\Admin\Рабочий стол\Новая папка (5)\Kramskoy_83-0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179763"/>
            <a:ext cx="276225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643063"/>
            <a:ext cx="81438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Одним из характерных приёмов классицизма является раскрытие характера героя посредством его фамилии. Как называются такие фамилии?</a:t>
            </a:r>
            <a:endParaRPr lang="ru-RU" sz="280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……………………….</a:t>
            </a:r>
            <a:endParaRPr lang="ru-RU" sz="2800">
              <a:solidFill>
                <a:srgbClr val="7030A0"/>
              </a:solidFill>
            </a:endParaRPr>
          </a:p>
          <a:p>
            <a:pPr eaLnBrk="0" hangingPunct="0"/>
            <a:endParaRPr lang="ru-RU" sz="280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Укажите термин, которым в литературоведении называют развёрнутое высказывание героя в пьесе, например речь Сатина.</a:t>
            </a:r>
            <a:endParaRPr lang="ru-RU" sz="2800">
              <a:solidFill>
                <a:srgbClr val="002060"/>
              </a:solidFill>
            </a:endParaRPr>
          </a:p>
          <a:p>
            <a:pPr eaLnBrk="0" hangingPunct="0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Ответ: ……………………….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57188" y="428625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Задания открытой формы </a:t>
            </a:r>
          </a:p>
        </p:txBody>
      </p:sp>
      <p:pic>
        <p:nvPicPr>
          <p:cNvPr id="21507" name="Picture 2" descr="C:\Documents and Settings\Admin\Рабочий стол\Новая папка (5)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5013325"/>
            <a:ext cx="2281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rgbClr val="595959"/>
      </a:dk1>
      <a:lt1>
        <a:srgbClr val="BBA4AB"/>
      </a:lt1>
      <a:dk2>
        <a:srgbClr val="694E57"/>
      </a:dk2>
      <a:lt2>
        <a:srgbClr val="C3B4A2"/>
      </a:lt2>
      <a:accent1>
        <a:srgbClr val="A53F72"/>
      </a:accent1>
      <a:accent2>
        <a:srgbClr val="FF0000"/>
      </a:accent2>
      <a:accent3>
        <a:srgbClr val="002060"/>
      </a:accent3>
      <a:accent4>
        <a:srgbClr val="7030A0"/>
      </a:accent4>
      <a:accent5>
        <a:srgbClr val="BE8CA9"/>
      </a:accent5>
      <a:accent6>
        <a:srgbClr val="343437"/>
      </a:accent6>
      <a:hlink>
        <a:srgbClr val="832D71"/>
      </a:hlink>
      <a:folHlink>
        <a:srgbClr val="832D7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591</TotalTime>
  <Words>730</Words>
  <Application>Microsoft Office PowerPoint</Application>
  <PresentationFormat>Экран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Trebuchet MS</vt:lpstr>
      <vt:lpstr>Arial</vt:lpstr>
      <vt:lpstr>Wingdings 2</vt:lpstr>
      <vt:lpstr>Wingdings</vt:lpstr>
      <vt:lpstr>Calibri</vt:lpstr>
      <vt:lpstr>Batang</vt:lpstr>
      <vt:lpstr>Monotype Corsiva</vt:lpstr>
      <vt:lpstr>Times New Roman</vt:lpstr>
      <vt:lpstr>Georgia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 № 1. Кто подсказал Н. В. Гоголю сюжет «Мёртвых душ»?</dc:title>
  <dc:creator>taskaev</dc:creator>
  <cp:lastModifiedBy>Алексей</cp:lastModifiedBy>
  <cp:revision>67</cp:revision>
  <dcterms:created xsi:type="dcterms:W3CDTF">2011-03-29T08:11:50Z</dcterms:created>
  <dcterms:modified xsi:type="dcterms:W3CDTF">2013-09-15T11:25:09Z</dcterms:modified>
</cp:coreProperties>
</file>