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266" r:id="rId2"/>
    <p:sldId id="267" r:id="rId3"/>
    <p:sldId id="269" r:id="rId4"/>
    <p:sldId id="270" r:id="rId5"/>
    <p:sldId id="268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0229-EFC7-43A6-98EE-6D4EF521D54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D33ED-A545-483A-A2F9-7FA1EA83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1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33ED-A545-483A-A2F9-7FA1EA83B1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8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Graphic12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80320" cy="249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5456" y="116632"/>
            <a:ext cx="8645016" cy="64087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120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Государственное бюджетное профессиональное </a:t>
            </a:r>
          </a:p>
          <a:p>
            <a:pPr algn="ctr"/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120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образовательное учреждение города Москвы</a:t>
            </a:r>
          </a:p>
          <a:p>
            <a:pPr algn="ctr"/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120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КОЛЛЕДЖ АВТОМОБИЛЬНОГО ТРАНСПОРТА №9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120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en-US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6350" stA="12000" endPos="45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r"/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12000" endPos="45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120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Круглый стол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120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на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120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тему: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12000" endPos="45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120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«Особенности развития современной транспортной системы и транспортных услуг города Москвы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120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120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24 октября 2014 года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12000" endPos="45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12000" endPos="45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68052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048"/>
            <a:ext cx="9144000" cy="50405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dirty="0">
                <a:effectLst>
                  <a:reflection blurRad="6350" stA="29000" endPos="28000" dir="5400000" sy="-100000" algn="bl" rotWithShape="0"/>
                </a:effectLst>
              </a:rPr>
              <a:t>ПРОГРАММА КРУГЛОГО </a:t>
            </a:r>
            <a:r>
              <a:rPr lang="ru-RU" sz="2800" dirty="0" smtClean="0">
                <a:effectLst>
                  <a:reflection blurRad="6350" stA="29000" endPos="28000" dir="5400000" sy="-100000" algn="bl" rotWithShape="0"/>
                </a:effectLst>
              </a:rPr>
              <a:t>СТОЛА</a:t>
            </a:r>
            <a:br>
              <a:rPr lang="ru-RU" sz="2800" dirty="0" smtClean="0">
                <a:effectLst>
                  <a:reflection blurRad="6350" stA="29000" endPos="28000" dir="5400000" sy="-100000" algn="bl" rotWithShape="0"/>
                </a:effectLst>
              </a:rPr>
            </a:br>
            <a:endParaRPr lang="ru-RU" sz="2800" dirty="0">
              <a:effectLst>
                <a:reflection blurRad="6350" stA="29000" endPos="28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32038"/>
              </p:ext>
            </p:extLst>
          </p:nvPr>
        </p:nvGraphicFramePr>
        <p:xfrm>
          <a:off x="107504" y="764704"/>
          <a:ext cx="8856984" cy="5198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257"/>
                <a:gridCol w="7931727"/>
              </a:tblGrid>
              <a:tr h="65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История создания автомобиля. Развитие транспортной системы г. Москвы на 2012-2016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Докладчик: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Ескин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Иван, 2 курс, группа 2СТ-9, ГБПОУ КАТ№9.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6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Общественный транспорт Москвы – «Наземный городской пассажирский транспорт»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Докладчик: Гончарова Наталья, 2 курс, группа 2 СТ-9,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ГБПОУ КАТ№9.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1550" marR="31550" marT="0" marB="0" anchor="ctr"/>
                </a:tc>
              </a:tr>
              <a:tr h="65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Особенности создания единого парковочного пространства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Докладчик: </a:t>
                      </a:r>
                      <a:r>
                        <a:rPr lang="ru-RU" sz="1400" b="1" dirty="0" err="1" smtClean="0">
                          <a:effectLst/>
                        </a:rPr>
                        <a:t>Бреннер</a:t>
                      </a:r>
                      <a:r>
                        <a:rPr lang="ru-RU" sz="1400" b="1" baseline="0" dirty="0" smtClean="0">
                          <a:effectLst/>
                        </a:rPr>
                        <a:t> Никита</a:t>
                      </a:r>
                      <a:r>
                        <a:rPr lang="ru-RU" sz="1400" b="1" dirty="0" smtClean="0">
                          <a:effectLst/>
                        </a:rPr>
                        <a:t>, 2 курс, группа 2 СТ-9,</a:t>
                      </a:r>
                      <a:r>
                        <a:rPr lang="ru-RU" sz="1400" b="1" baseline="0" dirty="0" smtClean="0">
                          <a:effectLst/>
                        </a:rPr>
                        <a:t> ГБПОУ КАТ №9.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</a:tr>
              <a:tr h="65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Транспорт будущего. Организация движения транспорта в городе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Докладчики: Максимов</a:t>
                      </a:r>
                      <a:r>
                        <a:rPr lang="ru-RU" sz="1400" b="1" baseline="0" dirty="0" smtClean="0">
                          <a:effectLst/>
                        </a:rPr>
                        <a:t> Георгий, Шустрова Наталья</a:t>
                      </a:r>
                      <a:r>
                        <a:rPr lang="ru-RU" sz="1400" b="1" dirty="0" smtClean="0">
                          <a:effectLst/>
                        </a:rPr>
                        <a:t>, 2 курс, группа 2 СТ-9,</a:t>
                      </a:r>
                      <a:r>
                        <a:rPr lang="ru-RU" sz="1400" b="1" baseline="0" dirty="0" smtClean="0">
                          <a:effectLst/>
                        </a:rPr>
                        <a:t> ГБПОУ КАТ№9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</a:tr>
              <a:tr h="104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Развитие новых видов транспорта: Презентация новых автомобилей 2014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Докладчик: </a:t>
                      </a:r>
                      <a:r>
                        <a:rPr lang="ru-RU" sz="1400" b="1" dirty="0" err="1" smtClean="0">
                          <a:effectLst/>
                        </a:rPr>
                        <a:t>Гвенетадзе</a:t>
                      </a:r>
                      <a:r>
                        <a:rPr lang="ru-RU" sz="1400" b="1" dirty="0" smtClean="0">
                          <a:effectLst/>
                        </a:rPr>
                        <a:t> Владислав , 2 курс, группа 2 СТ-9,</a:t>
                      </a:r>
                      <a:r>
                        <a:rPr lang="ru-RU" sz="1400" b="1" baseline="0" dirty="0" smtClean="0">
                          <a:effectLst/>
                        </a:rPr>
                        <a:t> ГБПОУ КАТ№9.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</a:tr>
              <a:tr h="846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Перспективы автовокзалов и транспортно-пересадочных узлов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Докладчик: Яковлев</a:t>
                      </a:r>
                      <a:r>
                        <a:rPr lang="ru-RU" sz="1400" b="1" baseline="0" dirty="0" smtClean="0">
                          <a:effectLst/>
                        </a:rPr>
                        <a:t> Александр</a:t>
                      </a:r>
                      <a:r>
                        <a:rPr lang="ru-RU" sz="1400" b="1" dirty="0" smtClean="0">
                          <a:effectLst/>
                        </a:rPr>
                        <a:t>, 2 курс, группа 2 СТ-9.</a:t>
                      </a:r>
                      <a:endParaRPr lang="ru-RU" sz="1400" b="1" dirty="0">
                        <a:effectLst/>
                      </a:endParaRPr>
                    </a:p>
                  </a:txBody>
                  <a:tcPr marL="31550" marR="31550" marT="0" marB="0" anchor="ctr"/>
                </a:tc>
              </a:tr>
              <a:tr h="531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Подведение итогов круглого </a:t>
                      </a:r>
                      <a:r>
                        <a:rPr lang="ru-RU" sz="1400" b="1" dirty="0" smtClean="0">
                          <a:effectLst/>
                        </a:rPr>
                        <a:t>стола.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0" marR="315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1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3590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Государственная программа города Москвы «Развитие транспортной системы на 2012-2016 гг.»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208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7281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/>
              <a:t>Ожидаемые результаты реализации программы: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Увеличение объёма перевозок общественным  транспортом на 40 %.</a:t>
            </a:r>
          </a:p>
          <a:p>
            <a:r>
              <a:rPr lang="ru-RU" dirty="0" smtClean="0"/>
              <a:t>• </a:t>
            </a:r>
            <a:r>
              <a:rPr lang="ru-RU" dirty="0"/>
              <a:t>Снижение наполняемости подвижного состава </a:t>
            </a:r>
            <a:r>
              <a:rPr lang="ru-RU" dirty="0" smtClean="0"/>
              <a:t>транспорта </a:t>
            </a:r>
            <a:r>
              <a:rPr lang="ru-RU" dirty="0"/>
              <a:t>общего пользования на 15%.</a:t>
            </a:r>
          </a:p>
          <a:p>
            <a:r>
              <a:rPr lang="ru-RU" dirty="0"/>
              <a:t>• Сокращение среднего интервала движения на НГПТ в </a:t>
            </a:r>
            <a:r>
              <a:rPr lang="ru-RU" dirty="0" smtClean="0"/>
              <a:t>час </a:t>
            </a:r>
            <a:r>
              <a:rPr lang="ru-RU" dirty="0"/>
              <a:t>«пик» с 8 до 5 мин.</a:t>
            </a:r>
          </a:p>
          <a:p>
            <a:r>
              <a:rPr lang="ru-RU" dirty="0"/>
              <a:t>• Сокращение средних затрат времени на поездку из </a:t>
            </a:r>
            <a:r>
              <a:rPr lang="ru-RU" dirty="0" smtClean="0"/>
              <a:t>жилых </a:t>
            </a:r>
            <a:r>
              <a:rPr lang="ru-RU" dirty="0"/>
              <a:t>районов до мест приложения труда на 15-20%.</a:t>
            </a:r>
          </a:p>
          <a:p>
            <a:r>
              <a:rPr lang="ru-RU" dirty="0"/>
              <a:t>• Увеличение скорости движения общественного </a:t>
            </a:r>
            <a:r>
              <a:rPr lang="ru-RU" dirty="0" smtClean="0"/>
              <a:t>транспорта </a:t>
            </a:r>
            <a:r>
              <a:rPr lang="ru-RU" dirty="0"/>
              <a:t>в часы «пик» с 11 до 18 км/час, в том числе на </a:t>
            </a:r>
            <a:r>
              <a:rPr lang="ru-RU" dirty="0" smtClean="0"/>
              <a:t>выделенных </a:t>
            </a:r>
            <a:r>
              <a:rPr lang="ru-RU" dirty="0"/>
              <a:t>полосах с 25 до 30 км/ч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65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7920880" cy="572181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• Сдерживание объемов выбросов загрязняющих веществ </a:t>
            </a:r>
          </a:p>
          <a:p>
            <a:pPr marL="45720" indent="0">
              <a:buNone/>
            </a:pPr>
            <a:r>
              <a:rPr lang="ru-RU" dirty="0"/>
              <a:t>от автотранспорта.</a:t>
            </a:r>
          </a:p>
          <a:p>
            <a:pPr marL="45720" indent="0">
              <a:buNone/>
            </a:pPr>
            <a:r>
              <a:rPr lang="ru-RU" dirty="0"/>
              <a:t>• </a:t>
            </a:r>
            <a:r>
              <a:rPr lang="ru-RU" dirty="0" smtClean="0"/>
              <a:t> </a:t>
            </a:r>
            <a:r>
              <a:rPr lang="ru-RU" dirty="0"/>
              <a:t>Повышение комфортности поездок за счет </a:t>
            </a:r>
            <a:r>
              <a:rPr lang="ru-RU" dirty="0" smtClean="0"/>
              <a:t>использования </a:t>
            </a:r>
            <a:r>
              <a:rPr lang="ru-RU" dirty="0"/>
              <a:t>подвижного состава новых типов, </a:t>
            </a:r>
            <a:r>
              <a:rPr lang="ru-RU" dirty="0" smtClean="0"/>
              <a:t>приспособленных </a:t>
            </a:r>
            <a:r>
              <a:rPr lang="ru-RU" dirty="0"/>
              <a:t>для перевозки маломобильных </a:t>
            </a:r>
            <a:r>
              <a:rPr lang="ru-RU" dirty="0" smtClean="0"/>
              <a:t>граждан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 Ввод в эксплуатацию порядка 1,5 млн. </a:t>
            </a:r>
            <a:r>
              <a:rPr lang="ru-RU" dirty="0" err="1"/>
              <a:t>машиномест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 Снижение величины транзитных грузовых перевозок </a:t>
            </a:r>
          </a:p>
          <a:p>
            <a:pPr marL="45720" indent="0">
              <a:buNone/>
            </a:pPr>
            <a:r>
              <a:rPr lang="ru-RU" dirty="0"/>
              <a:t>через Москву на 20-25%.</a:t>
            </a:r>
          </a:p>
          <a:p>
            <a:pPr marL="45720" indent="0">
              <a:buNone/>
            </a:pPr>
            <a:r>
              <a:rPr lang="ru-RU" dirty="0"/>
              <a:t>• Уменьшение времени на пересадку пассажиров в </a:t>
            </a:r>
            <a:r>
              <a:rPr lang="ru-RU" dirty="0" smtClean="0"/>
              <a:t>крупных </a:t>
            </a:r>
            <a:r>
              <a:rPr lang="ru-RU" dirty="0"/>
              <a:t>транспортно-пересадочных узлах с 15 до 4 – 9 </a:t>
            </a:r>
            <a:r>
              <a:rPr lang="ru-RU" dirty="0" smtClean="0"/>
              <a:t>минут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 Ликвидация несанкционированных пунктов отправки </a:t>
            </a:r>
            <a:r>
              <a:rPr lang="ru-RU" dirty="0" smtClean="0"/>
              <a:t>автобусов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 Сокращение в 3-4 раза времени прибытия спасательных </a:t>
            </a:r>
            <a:r>
              <a:rPr lang="ru-RU" dirty="0" smtClean="0"/>
              <a:t>команд </a:t>
            </a:r>
            <a:r>
              <a:rPr lang="ru-RU" dirty="0"/>
              <a:t>при возникновении чрезвычайных ситуаций</a:t>
            </a:r>
            <a:r>
              <a:rPr lang="ru-RU" dirty="0" smtClean="0"/>
              <a:t>.</a:t>
            </a:r>
            <a:r>
              <a:rPr lang="en-US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en-US" sz="1700" b="1" dirty="0" smtClean="0"/>
              <a:t>http</a:t>
            </a:r>
            <a:r>
              <a:rPr lang="en-US" sz="1700" b="1" dirty="0"/>
              <a:t>://s.mos.ru/common/upload/transport_gos_programma_depr_i_df1.pdf</a:t>
            </a:r>
            <a:endParaRPr lang="ru-RU" sz="17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20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536" y="3068960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Спасибо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внимание!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7" descr="Graphic1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050"/>
            <a:ext cx="24384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5" y="294521"/>
            <a:ext cx="46815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500</TotalTime>
  <Words>400</Words>
  <Application>Microsoft Office PowerPoint</Application>
  <PresentationFormat>Экран (4:3)</PresentationFormat>
  <Paragraphs>55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ПРОГРАММА КРУГЛОГО СТОЛА </vt:lpstr>
      <vt:lpstr>Государственная программа города Москвы «Развитие транспортной системы на 2012-2016 гг.»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СТАТИСТИЧЕСКИЙ АНАЛИЗ ДЕЯТЕЛЬНОСТИ КОЛЛЕДЖА ПО РЕАЛИЗАЦИИ ПРОГРАММ ДПО И ПРОФЕССИОНАЛЬНОЙ ПОДГОТОВКИ</dc:title>
  <cp:lastModifiedBy>LILIYA</cp:lastModifiedBy>
  <cp:revision>68</cp:revision>
  <cp:lastPrinted>2012-05-14T09:19:07Z</cp:lastPrinted>
  <dcterms:modified xsi:type="dcterms:W3CDTF">2014-10-18T18:59:06Z</dcterms:modified>
</cp:coreProperties>
</file>