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69" r:id="rId19"/>
    <p:sldId id="270" r:id="rId20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48B9-CCD9-40EB-A46E-B72ED13A95DA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24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37143-29A3-4F88-B947-EE28EE1D7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7143-29A3-4F88-B947-EE28EE1D7D8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AB3F-E49B-4689-923F-AB632D697B05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6312-6688-4459-94EE-E5D302489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/>
          </a:bodyPr>
          <a:lstStyle/>
          <a:p>
            <a:r>
              <a:rPr lang="ru-RU" sz="1400" dirty="0" err="1" smtClean="0">
                <a:latin typeface="a_Helver Bashkir" pitchFamily="34" charset="0"/>
              </a:rPr>
              <a:t>Зайнап</a:t>
            </a:r>
            <a:r>
              <a:rPr lang="ru-RU" sz="1400" dirty="0" smtClean="0">
                <a:latin typeface="a_Helver Bashkir" pitchFamily="34" charset="0"/>
              </a:rPr>
              <a:t> </a:t>
            </a:r>
            <a:r>
              <a:rPr lang="ru-RU" sz="1400" dirty="0" err="1" smtClean="0">
                <a:latin typeface="a_Helver Bashkir" pitchFamily="34" charset="0"/>
              </a:rPr>
              <a:t>Биишева</a:t>
            </a:r>
            <a:r>
              <a:rPr lang="ru-RU" sz="1400" dirty="0" smtClean="0">
                <a:latin typeface="a_Helver Bashkir" pitchFamily="34" charset="0"/>
              </a:rPr>
              <a:t>. Изучение жизни и творчества. Анализ стихотворения «Башкирский язык»</a:t>
            </a:r>
            <a:endParaRPr lang="ru-RU" sz="1400" dirty="0">
              <a:latin typeface="a_Helver Bashkir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143380"/>
            <a:ext cx="3429024" cy="250033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Башҡарҙы: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Хәсәнова Шәрифә Памир ҡыҙы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smtClean="0">
                <a:solidFill>
                  <a:prstClr val="black"/>
                </a:solidFill>
                <a:latin typeface="a_Helver Bashkir" pitchFamily="34" charset="0"/>
              </a:rPr>
              <a:t>Башҡортостан Республикаһы Баҡалы </a:t>
            </a: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районы муниципаль район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Яңы Маты төп белем биреү мәктәбе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муниципаль дөйөм белем биреү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бюджет учреждениеһының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be-BY" sz="1400" dirty="0" smtClean="0">
                <a:solidFill>
                  <a:prstClr val="black"/>
                </a:solidFill>
                <a:latin typeface="a_Helver Bashkir" pitchFamily="34" charset="0"/>
              </a:rPr>
              <a:t>башҡорт дәүләт теле уҡытыусыһы</a:t>
            </a:r>
            <a:endParaRPr lang="ru-RU" sz="1400" dirty="0" smtClean="0">
              <a:solidFill>
                <a:prstClr val="black"/>
              </a:solidFill>
              <a:latin typeface="a_Helver Bashkir" pitchFamily="34" charset="0"/>
            </a:endParaRPr>
          </a:p>
          <a:p>
            <a:endParaRPr lang="ru-RU" sz="1400" dirty="0">
              <a:latin typeface="a_Helver Bashkir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928802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dirty="0" smtClean="0"/>
              <a:t> </a:t>
            </a:r>
            <a:r>
              <a:rPr lang="be-BY" sz="3200" dirty="0" smtClean="0">
                <a:latin typeface="a_Helver Bashkir" pitchFamily="34" charset="0"/>
              </a:rPr>
              <a:t>З.Биишева. “Башҡорт теле” шиғыры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950" y="928670"/>
            <a:ext cx="2328850" cy="5715040"/>
          </a:xfrm>
        </p:spPr>
        <p:txBody>
          <a:bodyPr/>
          <a:lstStyle/>
          <a:p>
            <a:pPr fontAlgn="base"/>
            <a:r>
              <a:rPr lang="ru-RU" dirty="0">
                <a:latin typeface="a_Helver Bashkir" pitchFamily="34" charset="0"/>
              </a:rPr>
              <a:t>1996 </a:t>
            </a:r>
            <a:r>
              <a:rPr lang="ru-RU" dirty="0" err="1">
                <a:latin typeface="a_Helver Bashkir" pitchFamily="34" charset="0"/>
              </a:rPr>
              <a:t>йылдың</a:t>
            </a:r>
            <a:r>
              <a:rPr lang="ru-RU" dirty="0">
                <a:latin typeface="a_Helver Bashkir" pitchFamily="34" charset="0"/>
              </a:rPr>
              <a:t> август </a:t>
            </a:r>
            <a:r>
              <a:rPr lang="ru-RU" dirty="0" err="1">
                <a:latin typeface="a_Helver Bashkir" pitchFamily="34" charset="0"/>
              </a:rPr>
              <a:t>аҙағында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ҡулынан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ҡәләме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төшә</a:t>
            </a:r>
            <a:r>
              <a:rPr lang="ru-RU" dirty="0">
                <a:latin typeface="a_Helver Bashkir" pitchFamily="34" charset="0"/>
              </a:rPr>
              <a:t>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im4-tub-ru.yandex.net/i?id=244082259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3564" y="3643314"/>
            <a:ext cx="3047261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68" y="214290"/>
            <a:ext cx="1514428" cy="6215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journalufa.com/uploads/posts/2011-09/1315020876_biishev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8" y="4357694"/>
            <a:ext cx="3333741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be-BY" dirty="0" smtClean="0"/>
              <a:t> </a:t>
            </a:r>
            <a:r>
              <a:rPr lang="be-BY" dirty="0">
                <a:latin typeface="a_Helver Bashkir" pitchFamily="34" charset="0"/>
              </a:rPr>
              <a:t>З.Биишева. “Башҡорт теле” шиғыры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r>
              <a:rPr lang="be-BY" dirty="0" smtClean="0">
                <a:latin typeface="a_Helver Bashkir" pitchFamily="34" charset="0"/>
              </a:rPr>
              <a:t>Моң шишмәһе һандуғаастай йырсы ла һин,</a:t>
            </a:r>
          </a:p>
          <a:p>
            <a:r>
              <a:rPr lang="be-BY" dirty="0" smtClean="0">
                <a:latin typeface="a_Helver Bashkir" pitchFamily="34" charset="0"/>
              </a:rPr>
              <a:t>Һығылма бил тал сбыҡтай нәфис тә һин,</a:t>
            </a:r>
          </a:p>
          <a:p>
            <a:r>
              <a:rPr lang="be-BY" dirty="0" smtClean="0">
                <a:latin typeface="a_Helver Bashkir" pitchFamily="34" charset="0"/>
              </a:rPr>
              <a:t>Аллы-гөллө гөл сәсәкәләй наҙлы ла һин,</a:t>
            </a:r>
          </a:p>
          <a:p>
            <a:r>
              <a:rPr lang="be-BY" dirty="0" smtClean="0">
                <a:latin typeface="a_Helver Bashkir" pitchFamily="34" charset="0"/>
              </a:rPr>
              <a:t>Эй, илһамлы, эй, хөрмәтле башҡорт теле</a:t>
            </a:r>
            <a:r>
              <a:rPr lang="ru-RU" dirty="0" smtClean="0">
                <a:latin typeface="a_Helver Bashkir" pitchFamily="34" charset="0"/>
              </a:rPr>
              <a:t>!</a:t>
            </a:r>
            <a:endParaRPr lang="be-BY" dirty="0" smtClean="0">
              <a:latin typeface="a_Helver Bashkir" pitchFamily="34" charset="0"/>
            </a:endParaRPr>
          </a:p>
          <a:p>
            <a:r>
              <a:rPr lang="be-BY" dirty="0" smtClean="0">
                <a:latin typeface="a_Helver Bashkir" pitchFamily="34" charset="0"/>
              </a:rPr>
              <a:t>Күгәреп ятҡан Уралыңдай бай, йомарт һин,</a:t>
            </a:r>
          </a:p>
          <a:p>
            <a:r>
              <a:rPr lang="be-BY" dirty="0" smtClean="0">
                <a:latin typeface="a_Helver Bashkir" pitchFamily="34" charset="0"/>
              </a:rPr>
              <a:t>Серле ҡамыш ҡурайыңдай ҡарт, олпат һин,</a:t>
            </a:r>
          </a:p>
          <a:p>
            <a:r>
              <a:rPr lang="be-BY" dirty="0" smtClean="0">
                <a:latin typeface="a_Helver Bashkir" pitchFamily="34" charset="0"/>
              </a:rPr>
              <a:t>Күпте күргән сәсәнеңдәй, йор, зирәк һин, </a:t>
            </a:r>
          </a:p>
          <a:p>
            <a:r>
              <a:rPr lang="be-BY" dirty="0" smtClean="0">
                <a:latin typeface="a_Helver Bashkir" pitchFamily="34" charset="0"/>
              </a:rPr>
              <a:t>Эй, һөйөклө, эй, ҡәҙерле башҡорт теле!</a:t>
            </a: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e-BY" dirty="0">
                <a:latin typeface="a_Helver Bashkir" pitchFamily="34" charset="0"/>
              </a:rPr>
              <a:t>Шиғыр буйынса әңгәмә -анализ.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be-BY" sz="3300" dirty="0">
                <a:latin typeface="a_Helver Bashkir" pitchFamily="34" charset="0"/>
              </a:rPr>
              <a:t>Шиғырҙа нимә тураһында һүҙ бара?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                (</a:t>
            </a:r>
            <a:r>
              <a:rPr lang="be-BY" sz="3300" i="1" dirty="0">
                <a:latin typeface="a_Helver Bashkir" pitchFamily="34" charset="0"/>
              </a:rPr>
              <a:t>З.Биишева туған телгә характеристика бирә).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-    </a:t>
            </a:r>
            <a:r>
              <a:rPr lang="be-BY" sz="3300" dirty="0">
                <a:latin typeface="a_Helver Bashkir" pitchFamily="34" charset="0"/>
              </a:rPr>
              <a:t>З.Биишева төрлө сағыштырыуҙар ҡулланып башҡорт теленең ниндәй сифаттарын аса?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                (</a:t>
            </a:r>
            <a:r>
              <a:rPr lang="be-BY" sz="3300" i="1" dirty="0">
                <a:latin typeface="a_Helver Bashkir" pitchFamily="34" charset="0"/>
              </a:rPr>
              <a:t>Башҡорт теле йомарт, зирәк, моңло, нәфис, наҙлы, бай, ҡарт, олпат, йор).</a:t>
            </a:r>
            <a:endParaRPr lang="ru-RU" sz="3300" dirty="0">
              <a:latin typeface="a_Helver Bashkir" pitchFamily="34" charset="0"/>
            </a:endParaRPr>
          </a:p>
          <a:p>
            <a:pPr lvl="1"/>
            <a:r>
              <a:rPr lang="be-BY" sz="3300" dirty="0">
                <a:latin typeface="a_Helver Bashkir" pitchFamily="34" charset="0"/>
              </a:rPr>
              <a:t>Башҡорт теле тағы ла ниндәй?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                (</a:t>
            </a:r>
            <a:r>
              <a:rPr lang="be-BY" sz="3300" i="1" dirty="0">
                <a:latin typeface="a_Helver Bashkir" pitchFamily="34" charset="0"/>
              </a:rPr>
              <a:t>Илһамлы, хикмәтле, хөрмәтле, һөйөклө, мәрхәмәтле)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 </a:t>
            </a:r>
            <a:r>
              <a:rPr lang="be-BY" sz="3300" dirty="0" smtClean="0">
                <a:latin typeface="a_Helver Bashkir" pitchFamily="34" charset="0"/>
              </a:rPr>
              <a:t>        </a:t>
            </a:r>
            <a:r>
              <a:rPr lang="be-BY" sz="3300" dirty="0">
                <a:latin typeface="a_Helver Bashkir" pitchFamily="34" charset="0"/>
              </a:rPr>
              <a:t>-     Ни өсөн шағирә башҡорт телен ҡарт тип атай?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i="1" dirty="0" smtClean="0">
                <a:latin typeface="a_Helver Bashkir" pitchFamily="34" charset="0"/>
              </a:rPr>
              <a:t>                      </a:t>
            </a:r>
            <a:r>
              <a:rPr lang="be-BY" sz="3300" i="1" dirty="0">
                <a:latin typeface="a_Helver Bashkir" pitchFamily="34" charset="0"/>
              </a:rPr>
              <a:t>( </a:t>
            </a:r>
            <a:r>
              <a:rPr lang="be-BY" sz="3300" i="1" dirty="0" smtClean="0">
                <a:latin typeface="a_Helver Bashkir" pitchFamily="34" charset="0"/>
              </a:rPr>
              <a:t>Сөнки </a:t>
            </a:r>
            <a:r>
              <a:rPr lang="be-BY" sz="3300" i="1" dirty="0">
                <a:latin typeface="a_Helver Bashkir" pitchFamily="34" charset="0"/>
              </a:rPr>
              <a:t>ул бик боронғо тел)</a:t>
            </a:r>
            <a:r>
              <a:rPr lang="be-BY" sz="3300" dirty="0">
                <a:latin typeface="a_Helver Bashkir" pitchFamily="34" charset="0"/>
              </a:rPr>
              <a:t>.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 </a:t>
            </a:r>
            <a:r>
              <a:rPr lang="be-BY" sz="3300" dirty="0" smtClean="0">
                <a:latin typeface="a_Helver Bashkir" pitchFamily="34" charset="0"/>
              </a:rPr>
              <a:t>         </a:t>
            </a:r>
            <a:r>
              <a:rPr lang="be-BY" sz="3300" dirty="0">
                <a:latin typeface="a_Helver Bashkir" pitchFamily="34" charset="0"/>
              </a:rPr>
              <a:t>-     Олпат тип ғәҙәттә кешегә әйтәләр, ә әҙибә телде олпат тип  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>
                <a:latin typeface="a_Helver Bashkir" pitchFamily="34" charset="0"/>
              </a:rPr>
              <a:t>атай. Ни өсөн?</a:t>
            </a:r>
            <a:endParaRPr lang="ru-RU" sz="33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300" dirty="0" smtClean="0">
                <a:latin typeface="a_Helver Bashkir" pitchFamily="34" charset="0"/>
              </a:rPr>
              <a:t>                   </a:t>
            </a:r>
            <a:r>
              <a:rPr lang="be-BY" sz="3300" dirty="0">
                <a:latin typeface="a_Helver Bashkir" pitchFamily="34" charset="0"/>
              </a:rPr>
              <a:t>(</a:t>
            </a:r>
            <a:r>
              <a:rPr lang="be-BY" sz="3300" i="1" dirty="0">
                <a:latin typeface="a_Helver Bashkir" pitchFamily="34" charset="0"/>
              </a:rPr>
              <a:t>Шағирҙар йәнһеҙ предметтарҙың, күренештең сифатын асыу өсөн дә ҡуллана. Олпат, тимәк, күркәм, мөһабәт, хөрмәтле. Туған телебеҙ ҙә шулай,сөнки уның дүрт мең йыллыҡ тарихы бар </a:t>
            </a:r>
            <a:r>
              <a:rPr lang="be-BY" sz="3300" dirty="0">
                <a:latin typeface="a_Helver Bashkir" pitchFamily="34" charset="0"/>
              </a:rPr>
              <a:t>).</a:t>
            </a:r>
            <a:endParaRPr lang="ru-RU" sz="3300" dirty="0">
              <a:latin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5114948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be-BY" dirty="0" smtClean="0">
                <a:latin typeface="a_Helver Bashkir" pitchFamily="34" charset="0"/>
              </a:rPr>
              <a:t>-Ни </a:t>
            </a:r>
            <a:r>
              <a:rPr lang="be-BY" dirty="0">
                <a:latin typeface="a_Helver Bashkir" pitchFamily="34" charset="0"/>
              </a:rPr>
              <a:t>өсөн башҡорт телен хикмәтле тип атай шағирә?</a:t>
            </a:r>
            <a:endParaRPr lang="ru-RU" dirty="0">
              <a:latin typeface="a_Helver Bashkir" pitchFamily="34" charset="0"/>
            </a:endParaRPr>
          </a:p>
          <a:p>
            <a:r>
              <a:rPr lang="be-BY" sz="2800" dirty="0">
                <a:latin typeface="a_Helver Bashkir" pitchFamily="34" charset="0"/>
              </a:rPr>
              <a:t>(</a:t>
            </a:r>
            <a:r>
              <a:rPr lang="be-BY" sz="2800" i="1" dirty="0">
                <a:latin typeface="a_Helver Bashkir" pitchFamily="34" charset="0"/>
              </a:rPr>
              <a:t>Тимәк, башҡорт теленең серҙәре күп, уның был сифатын </a:t>
            </a:r>
            <a:r>
              <a:rPr lang="be-BY" sz="2800" i="1" dirty="0" smtClean="0">
                <a:latin typeface="a_Helver Bashkir" pitchFamily="34" charset="0"/>
              </a:rPr>
              <a:t>ғалимдарҙың </a:t>
            </a:r>
            <a:r>
              <a:rPr lang="be-BY" sz="2800" i="1" dirty="0">
                <a:latin typeface="a_Helver Bashkir" pitchFamily="34" charset="0"/>
              </a:rPr>
              <a:t>хеҙмәттәрендә күрергә мөмкин. Илһамлы тип тасуирлана икән, тимәк, ул ижад кешеләренә илһам бирә, уларҙы дәртләндерә</a:t>
            </a:r>
            <a:r>
              <a:rPr lang="be-BY" sz="2800" dirty="0">
                <a:latin typeface="a_Helver Bashkir" pitchFamily="34" charset="0"/>
              </a:rPr>
              <a:t>).</a:t>
            </a:r>
            <a:endParaRPr lang="ru-RU" sz="2800" dirty="0">
              <a:latin typeface="a_Helver Bashkir" pitchFamily="34" charset="0"/>
            </a:endParaRPr>
          </a:p>
          <a:p>
            <a:pPr lvl="1"/>
            <a:r>
              <a:rPr lang="be-BY" dirty="0">
                <a:latin typeface="a_Helver Bashkir" pitchFamily="34" charset="0"/>
              </a:rPr>
              <a:t>Шағирә башҡорт телен нимәләр менән сағыштыра, тиңләй?</a:t>
            </a:r>
            <a:endParaRPr lang="ru-RU" dirty="0">
              <a:latin typeface="a_Helver Bashkir" pitchFamily="34" charset="0"/>
            </a:endParaRPr>
          </a:p>
          <a:p>
            <a:r>
              <a:rPr lang="be-BY" sz="2800" dirty="0">
                <a:latin typeface="a_Helver Bashkir" pitchFamily="34" charset="0"/>
              </a:rPr>
              <a:t>(</a:t>
            </a:r>
            <a:r>
              <a:rPr lang="be-BY" sz="2800" i="1" dirty="0">
                <a:latin typeface="a_Helver Bashkir" pitchFamily="34" charset="0"/>
              </a:rPr>
              <a:t>Һандуғасҡа, тал сыбыҡҡа, гөл сәскәгә</a:t>
            </a:r>
            <a:r>
              <a:rPr lang="be-BY" sz="2800" dirty="0">
                <a:latin typeface="a_Helver Bashkir" pitchFamily="34" charset="0"/>
              </a:rPr>
              <a:t>).</a:t>
            </a:r>
            <a:endParaRPr lang="ru-RU" sz="2800" dirty="0">
              <a:latin typeface="a_Helver Bashkir" pitchFamily="34" charset="0"/>
            </a:endParaRPr>
          </a:p>
          <a:p>
            <a:pPr lvl="1"/>
            <a:r>
              <a:rPr lang="be-BY" dirty="0">
                <a:latin typeface="a_Helver Bashkir" pitchFamily="34" charset="0"/>
              </a:rPr>
              <a:t>Ни өсөн?</a:t>
            </a:r>
            <a:endParaRPr lang="ru-RU" dirty="0">
              <a:latin typeface="a_Helver Bashkir" pitchFamily="34" charset="0"/>
            </a:endParaRPr>
          </a:p>
          <a:p>
            <a:r>
              <a:rPr lang="be-BY" sz="2800" dirty="0">
                <a:latin typeface="a_Helver Bashkir" pitchFamily="34" charset="0"/>
              </a:rPr>
              <a:t>(</a:t>
            </a:r>
            <a:r>
              <a:rPr lang="be-BY" sz="2800" i="1" dirty="0">
                <a:latin typeface="a_Helver Bashkir" pitchFamily="34" charset="0"/>
              </a:rPr>
              <a:t>Был матур сағыштырыуҙар аша башҡорт теленең моңло. Нәфис, наҙлы булыуы асыҡлана</a:t>
            </a:r>
            <a:r>
              <a:rPr lang="be-BY" sz="2800" dirty="0">
                <a:latin typeface="a_Helver Bashkir" pitchFamily="34" charset="0"/>
              </a:rPr>
              <a:t>).</a:t>
            </a:r>
            <a:endParaRPr lang="ru-RU" sz="2800" dirty="0">
              <a:latin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be-BY" dirty="0" smtClean="0">
                <a:latin typeface="a_Helver Bashkir" pitchFamily="34" charset="0"/>
              </a:rPr>
              <a:t>Башҡорт </a:t>
            </a:r>
            <a:r>
              <a:rPr lang="be-BY" dirty="0">
                <a:latin typeface="a_Helver Bashkir" pitchFamily="34" charset="0"/>
              </a:rPr>
              <a:t>теленең байлығы, олпатлығы нимәләргә сағыштырып асыла?    (</a:t>
            </a:r>
            <a:r>
              <a:rPr lang="be-BY" i="1" dirty="0">
                <a:latin typeface="a_Helver Bashkir" pitchFamily="34" charset="0"/>
              </a:rPr>
              <a:t>Урал тауына, ҡурайға</a:t>
            </a:r>
            <a:r>
              <a:rPr lang="be-BY" dirty="0" smtClean="0">
                <a:latin typeface="a_Helver Bashkir" pitchFamily="34" charset="0"/>
              </a:rPr>
              <a:t>).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  </a:t>
            </a:r>
            <a:r>
              <a:rPr lang="be-BY" dirty="0">
                <a:latin typeface="a_Helver Bashkir" pitchFamily="34" charset="0"/>
              </a:rPr>
              <a:t>-     Башҡорт теленең зирәклеге, йор булыуы нимәгә сағыштырыла? (</a:t>
            </a:r>
            <a:r>
              <a:rPr lang="be-BY" i="1" dirty="0">
                <a:latin typeface="a_Helver Bashkir" pitchFamily="34" charset="0"/>
              </a:rPr>
              <a:t>Сәскәгә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>
                <a:latin typeface="a_Helver Bashkir" pitchFamily="34" charset="0"/>
              </a:rPr>
              <a:t>-     Башҡорт теленең бөйөклөгө, тәрәнлеге нимәләргә сағыштырыла?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         (</a:t>
            </a:r>
            <a:r>
              <a:rPr lang="be-BY" i="1" dirty="0">
                <a:latin typeface="a_Helver Bashkir" pitchFamily="34" charset="0"/>
              </a:rPr>
              <a:t>Диңгеҙҙәргә, айға, көнгә, ҡаяларға</a:t>
            </a:r>
            <a:r>
              <a:rPr lang="be-BY" dirty="0" smtClean="0">
                <a:latin typeface="a_Helver Bashkir" pitchFamily="34" charset="0"/>
              </a:rPr>
              <a:t>).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</a:t>
            </a:r>
            <a:r>
              <a:rPr lang="be-BY" dirty="0">
                <a:latin typeface="a_Helver Bashkir" pitchFamily="34" charset="0"/>
              </a:rPr>
              <a:t>-      Тимәк, “Башҡорт теле” шиғырында З.Биишева төп һүрәтләү сараһы итеп нимәне ҡулланған?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          (</a:t>
            </a:r>
            <a:r>
              <a:rPr lang="be-BY" i="1" dirty="0">
                <a:latin typeface="a_Helver Bashkir" pitchFamily="34" charset="0"/>
              </a:rPr>
              <a:t>Сағыштырыуҙы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e-BY" dirty="0">
                <a:latin typeface="a_Helver Bashkir" pitchFamily="34" charset="0"/>
              </a:rPr>
              <a:t>-     З.Биишева ниндәй эпитеттар менән башҡорт телен данлаған?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    (</a:t>
            </a:r>
            <a:r>
              <a:rPr lang="be-BY" i="1" dirty="0">
                <a:latin typeface="a_Helver Bashkir" pitchFamily="34" charset="0"/>
              </a:rPr>
              <a:t>Моңло, нәфис, </a:t>
            </a:r>
            <a:r>
              <a:rPr lang="be-BY" i="1" dirty="0" smtClean="0">
                <a:latin typeface="a_Helver Bashkir" pitchFamily="34" charset="0"/>
              </a:rPr>
              <a:t>наҙлы, </a:t>
            </a:r>
            <a:r>
              <a:rPr lang="be-BY" dirty="0" smtClean="0">
                <a:latin typeface="a_Helver Bashkir" pitchFamily="34" charset="0"/>
              </a:rPr>
              <a:t>б</a:t>
            </a:r>
            <a:r>
              <a:rPr lang="ba-RU" dirty="0" smtClean="0">
                <a:latin typeface="a_Helver Bashkir" pitchFamily="34" charset="0"/>
              </a:rPr>
              <a:t>ай, йомарт,ҡарт, олпат, зирәк, йор, </a:t>
            </a:r>
            <a:r>
              <a:rPr lang="ba-RU" dirty="0">
                <a:latin typeface="a_Helver Bashkir" pitchFamily="34" charset="0"/>
              </a:rPr>
              <a:t>сөнки уның 4 мең йыллыҡ тарихы бар, шул тел аша беҙгә башҡорт халҡының бай ауыҙ-тел ижады килеп еткән</a:t>
            </a:r>
            <a:r>
              <a:rPr lang="be-BY" dirty="0" smtClean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</a:t>
            </a:r>
            <a:r>
              <a:rPr lang="be-BY" dirty="0">
                <a:latin typeface="a_Helver Bashkir" pitchFamily="34" charset="0"/>
              </a:rPr>
              <a:t>-     Шиғырҙың һуңғы ике строфаһында нимә хаҡында һүҙ бара?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Халҡыбыҙ тарихына, героик көрәшенә байҡау яһала һәм азатлыҡ яулауҙағы еңеүҙәрҙә туған телдең  дә роле асыла).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  </a:t>
            </a:r>
            <a:r>
              <a:rPr lang="be-BY" dirty="0">
                <a:latin typeface="a_Helver Bashkir" pitchFamily="34" charset="0"/>
              </a:rPr>
              <a:t>-       “Азат, шат” тип телебеҙ менән ғорурлана автор. Ни өсөн?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Республикаға исем биргән халҡыбыҙҙың теле дәүләт теле статусын алды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-   </a:t>
            </a:r>
            <a:r>
              <a:rPr lang="be-BY" dirty="0">
                <a:latin typeface="a_Helver Bashkir" pitchFamily="34" charset="0"/>
              </a:rPr>
              <a:t>З.Биишева шиғырында башҡорт телен яратам, уның менән ғорурланам, уны һаҡларға кәрәк, тип оран һаламы?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Юҡ. Кинәйәле, итәғәтле, яғымлы итеп өндәшә. Уның был һүҙҙәре күңелдәргә үтеп инә, йәндәрҙе тетрәтә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pPr>
              <a:buNone/>
            </a:pPr>
            <a:r>
              <a:rPr lang="be-BY" dirty="0" smtClean="0">
                <a:latin typeface="a_Helver Bashkir" pitchFamily="34" charset="0"/>
              </a:rPr>
              <a:t>  </a:t>
            </a:r>
            <a:r>
              <a:rPr lang="be-BY" dirty="0">
                <a:latin typeface="a_Helver Bashkir" pitchFamily="34" charset="0"/>
              </a:rPr>
              <a:t>-    “Иң тәү миңә һин күрһәттең дуҫлыҡ юлын” тигән юлдарҙы нисек аңлайһығыҙ?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(</a:t>
            </a:r>
            <a:r>
              <a:rPr lang="be-BY" i="1" dirty="0">
                <a:latin typeface="a_Helver Bashkir" pitchFamily="34" charset="0"/>
              </a:rPr>
              <a:t>Башҡортостан – күп милләтле республика</a:t>
            </a:r>
            <a:r>
              <a:rPr lang="be-BY" dirty="0">
                <a:latin typeface="a_Helver Bashkir" pitchFamily="34" charset="0"/>
              </a:rPr>
              <a:t>).</a:t>
            </a:r>
            <a:endParaRPr lang="ru-RU" dirty="0">
              <a:latin typeface="a_Helver Bashkir" pitchFamily="34" charset="0"/>
            </a:endParaRPr>
          </a:p>
          <a:p>
            <a:r>
              <a:rPr lang="be-BY" dirty="0">
                <a:latin typeface="a_Helver Bashkir" pitchFamily="34" charset="0"/>
              </a:rPr>
              <a:t> </a:t>
            </a:r>
            <a:endParaRPr lang="ru-RU" dirty="0">
              <a:latin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latin typeface="a_Helver Bashkir" pitchFamily="34" charset="0"/>
              </a:rPr>
              <a:t>Башҡортостан-дуҫлыҡ иле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24" y="1600200"/>
            <a:ext cx="685776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://www.agidel.ru:16080/img/2010/october/9w1-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8630" y="4429132"/>
            <a:ext cx="3935370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be-BY" dirty="0" smtClean="0">
                <a:latin typeface="a_Helver Bashkir" pitchFamily="34" charset="0"/>
              </a:rPr>
              <a:t>Йомғаҡлау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715436" cy="5786478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be-BY" sz="3600" dirty="0" smtClean="0">
                <a:latin typeface="a_Helver Bashkir" pitchFamily="34" charset="0"/>
              </a:rPr>
              <a:t>З.Биишеваның </a:t>
            </a:r>
            <a:r>
              <a:rPr lang="be-BY" sz="3600" dirty="0">
                <a:latin typeface="a_Helver Bashkir" pitchFamily="34" charset="0"/>
              </a:rPr>
              <a:t>“Башҡорт теле” шиғыры һеҙҙе нимәгә өйрәтә</a:t>
            </a:r>
            <a:r>
              <a:rPr lang="be-BY" sz="3600" dirty="0" smtClean="0">
                <a:latin typeface="a_Helver Bashkir" pitchFamily="34" charset="0"/>
              </a:rPr>
              <a:t>?</a:t>
            </a:r>
            <a:endParaRPr lang="ru-RU" sz="3600" dirty="0">
              <a:latin typeface="a_Helver Bashkir" pitchFamily="34" charset="0"/>
            </a:endParaRPr>
          </a:p>
          <a:p>
            <a:r>
              <a:rPr lang="be-BY" sz="3600" dirty="0">
                <a:latin typeface="a_Helver Bashkir" pitchFamily="34" charset="0"/>
              </a:rPr>
              <a:t>(</a:t>
            </a:r>
            <a:r>
              <a:rPr lang="be-BY" sz="3600" i="1" dirty="0">
                <a:latin typeface="a_Helver Bashkir" pitchFamily="34" charset="0"/>
              </a:rPr>
              <a:t>Телде өйрәнергә, камил белергә, һаҡларға өйрәтә</a:t>
            </a:r>
            <a:r>
              <a:rPr lang="be-BY" sz="3600" dirty="0">
                <a:latin typeface="a_Helver Bashkir" pitchFamily="34" charset="0"/>
              </a:rPr>
              <a:t>).</a:t>
            </a:r>
            <a:endParaRPr lang="ru-RU" sz="36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600" dirty="0" smtClean="0">
                <a:latin typeface="a_Helver Bashkir" pitchFamily="34" charset="0"/>
              </a:rPr>
              <a:t> </a:t>
            </a:r>
          </a:p>
          <a:p>
            <a:pPr>
              <a:buNone/>
            </a:pPr>
            <a:r>
              <a:rPr lang="be-BY" sz="3600" dirty="0" smtClean="0">
                <a:latin typeface="a_Helver Bashkir" pitchFamily="34" charset="0"/>
              </a:rPr>
              <a:t>-   </a:t>
            </a:r>
            <a:r>
              <a:rPr lang="be-BY" sz="3600" dirty="0">
                <a:latin typeface="a_Helver Bashkir" pitchFamily="34" charset="0"/>
              </a:rPr>
              <a:t>Беҙгә матур, бай, бөйөк туған телебеҙҙе яҡшы белер, иркен һөйләшер өсөн нимәләр эшләргә кәрәк?</a:t>
            </a:r>
            <a:endParaRPr lang="ru-RU" sz="3600" dirty="0">
              <a:latin typeface="a_Helver Bashkir" pitchFamily="34" charset="0"/>
            </a:endParaRPr>
          </a:p>
          <a:p>
            <a:r>
              <a:rPr lang="be-BY" sz="3600" dirty="0">
                <a:latin typeface="a_Helver Bashkir" pitchFamily="34" charset="0"/>
              </a:rPr>
              <a:t>(</a:t>
            </a:r>
            <a:r>
              <a:rPr lang="be-BY" sz="3600" i="1" dirty="0">
                <a:latin typeface="a_Helver Bashkir" pitchFamily="34" charset="0"/>
              </a:rPr>
              <a:t>Тырышып уҡырға, белем алырға</a:t>
            </a:r>
            <a:r>
              <a:rPr lang="be-BY" sz="3600" dirty="0">
                <a:latin typeface="a_Helver Bashkir" pitchFamily="34" charset="0"/>
              </a:rPr>
              <a:t>).</a:t>
            </a:r>
            <a:endParaRPr lang="ru-RU" sz="36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600" dirty="0" smtClean="0">
                <a:latin typeface="a_Helver Bashkir" pitchFamily="34" charset="0"/>
              </a:rPr>
              <a:t> </a:t>
            </a:r>
            <a:r>
              <a:rPr lang="be-BY" sz="3600" dirty="0">
                <a:latin typeface="a_Helver Bashkir" pitchFamily="34" charset="0"/>
              </a:rPr>
              <a:t>-    Төп идея нимәгә ҡайтып ҡала?</a:t>
            </a:r>
            <a:endParaRPr lang="ru-RU" sz="3600" dirty="0">
              <a:latin typeface="a_Helver Bashkir" pitchFamily="34" charset="0"/>
            </a:endParaRPr>
          </a:p>
          <a:p>
            <a:r>
              <a:rPr lang="be-BY" sz="3600" dirty="0">
                <a:latin typeface="a_Helver Bashkir" pitchFamily="34" charset="0"/>
              </a:rPr>
              <a:t>(</a:t>
            </a:r>
            <a:r>
              <a:rPr lang="be-BY" sz="3600" i="1" dirty="0">
                <a:latin typeface="a_Helver Bashkir" pitchFamily="34" charset="0"/>
              </a:rPr>
              <a:t>Туған тел кешеләргә дуҫлыҡ юлын асҡан, йәшәүгә көс-ҡеүәт биргән, шуға ла автор үҙ теле менән хаҡлы рәүештә ғорурлана, уның тарихына, бөгөнгө йәшәйешенә һәм бәхетле киләсәгенә дан йырлай. Төп идея – телде һаҡларға, яратырға, артабан үҫтерергә</a:t>
            </a:r>
            <a:r>
              <a:rPr lang="be-BY" sz="3600" dirty="0">
                <a:latin typeface="a_Helver Bashkir" pitchFamily="34" charset="0"/>
              </a:rPr>
              <a:t>).</a:t>
            </a:r>
            <a:endParaRPr lang="ru-RU" sz="3600" dirty="0">
              <a:latin typeface="a_Helver Bashkir" pitchFamily="34" charset="0"/>
            </a:endParaRPr>
          </a:p>
          <a:p>
            <a:pPr>
              <a:buNone/>
            </a:pPr>
            <a:r>
              <a:rPr lang="be-BY" sz="3600" dirty="0">
                <a:latin typeface="a_Helver Bashkir" pitchFamily="34" charset="0"/>
              </a:rPr>
              <a:t> </a:t>
            </a:r>
            <a:endParaRPr lang="ru-RU" sz="36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Helver Bashkir" pitchFamily="34" charset="0"/>
              </a:rPr>
              <a:t>«</a:t>
            </a:r>
            <a:r>
              <a:rPr lang="be-BY" dirty="0" smtClean="0">
                <a:latin typeface="a_Helver Bashkir" pitchFamily="34" charset="0"/>
              </a:rPr>
              <a:t>Башҡорт телендә һөйләшәм</a:t>
            </a:r>
            <a:r>
              <a:rPr lang="ru-RU" dirty="0" smtClean="0">
                <a:latin typeface="a_Helver Bashkir" pitchFamily="34" charset="0"/>
              </a:rPr>
              <a:t>»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latin typeface="a_Helver Bashkir" pitchFamily="34" charset="0"/>
              </a:rPr>
              <a:t>Башҡорт телендә һөйләшәм,</a:t>
            </a:r>
          </a:p>
          <a:p>
            <a:r>
              <a:rPr lang="be-BY" dirty="0" smtClean="0">
                <a:latin typeface="a_Helver Bashkir" pitchFamily="34" charset="0"/>
              </a:rPr>
              <a:t>Башҡорт телендә.</a:t>
            </a:r>
          </a:p>
          <a:p>
            <a:r>
              <a:rPr lang="be-BY" dirty="0" smtClean="0">
                <a:latin typeface="a_Helver Bashkir" pitchFamily="34" charset="0"/>
              </a:rPr>
              <a:t>Минең йәшәү тамырҙарым</a:t>
            </a:r>
          </a:p>
          <a:p>
            <a:r>
              <a:rPr lang="be-BY" dirty="0" smtClean="0">
                <a:latin typeface="a_Helver Bashkir" pitchFamily="34" charset="0"/>
              </a:rPr>
              <a:t>Башҡорт ерендә.</a:t>
            </a: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latin typeface="a_Helver Bashkir" pitchFamily="34" charset="0"/>
              </a:rPr>
              <a:t>Ойоштороу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4800" dirty="0" smtClean="0">
                <a:latin typeface="a_Helver Bashkir" pitchFamily="34" charset="0"/>
              </a:rPr>
              <a:t>Тел асҡысы – иман биргән</a:t>
            </a:r>
            <a:endParaRPr lang="ru-RU" sz="4800" dirty="0" smtClean="0">
              <a:latin typeface="a_Helver Bashkir" pitchFamily="34" charset="0"/>
            </a:endParaRPr>
          </a:p>
          <a:p>
            <a:r>
              <a:rPr lang="be-BY" sz="4800" dirty="0" smtClean="0">
                <a:latin typeface="a_Helver Bashkir" pitchFamily="34" charset="0"/>
              </a:rPr>
              <a:t>Һөйөклө туған телем.</a:t>
            </a:r>
            <a:endParaRPr lang="ru-RU" sz="4800" dirty="0" smtClean="0">
              <a:latin typeface="a_Helver Bashkir" pitchFamily="34" charset="0"/>
            </a:endParaRPr>
          </a:p>
          <a:p>
            <a:r>
              <a:rPr lang="be-BY" sz="4800" dirty="0" smtClean="0">
                <a:latin typeface="a_Helver Bashkir" pitchFamily="34" charset="0"/>
              </a:rPr>
              <a:t>Үҙ телемдә һеҙгә сәләм:</a:t>
            </a:r>
            <a:endParaRPr lang="ru-RU" sz="4800" dirty="0" smtClean="0">
              <a:latin typeface="a_Helver Bashkir" pitchFamily="34" charset="0"/>
            </a:endParaRPr>
          </a:p>
          <a:p>
            <a:r>
              <a:rPr lang="be-BY" sz="4800" dirty="0" smtClean="0">
                <a:latin typeface="a_Helver Bashkir" pitchFamily="34" charset="0"/>
              </a:rPr>
              <a:t>Әссәләмәғәләйкүм!</a:t>
            </a:r>
            <a:endParaRPr lang="ru-RU" sz="48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. </a:t>
            </a:r>
            <a:r>
              <a:rPr lang="be-BY" dirty="0" smtClean="0">
                <a:latin typeface="a_Helver Bashkir" pitchFamily="34" charset="0"/>
              </a:rPr>
              <a:t>Фонетик-орфоэпик күнегеүҙәр.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a-RU" sz="5400" dirty="0" smtClean="0">
                <a:latin typeface="a_Helver Bashkir" pitchFamily="34" charset="0"/>
              </a:rPr>
              <a:t>-</a:t>
            </a:r>
            <a:r>
              <a:rPr lang="be-BY" sz="5400" dirty="0" smtClean="0">
                <a:latin typeface="a_Helver Bashkir" pitchFamily="34" charset="0"/>
              </a:rPr>
              <a:t>   ә- ә - </a:t>
            </a:r>
            <a:r>
              <a:rPr lang="ba-RU" sz="5400" dirty="0" smtClean="0">
                <a:latin typeface="a_Helver Bashkir" pitchFamily="34" charset="0"/>
              </a:rPr>
              <a:t>ә - мәктәпкә,</a:t>
            </a:r>
            <a:endParaRPr lang="ru-RU" sz="5400" dirty="0" smtClean="0">
              <a:latin typeface="a_Helver Bashkir" pitchFamily="34" charset="0"/>
            </a:endParaRPr>
          </a:p>
          <a:p>
            <a:r>
              <a:rPr lang="be-BY" sz="5400" dirty="0" smtClean="0">
                <a:latin typeface="a_Helver Bashkir" pitchFamily="34" charset="0"/>
              </a:rPr>
              <a:t>-     ға - ға - </a:t>
            </a:r>
            <a:r>
              <a:rPr lang="ba-RU" sz="5400" dirty="0" smtClean="0">
                <a:latin typeface="a_Helver Bashkir" pitchFamily="34" charset="0"/>
              </a:rPr>
              <a:t>ға – таҡтаға,</a:t>
            </a:r>
            <a:endParaRPr lang="ru-RU" sz="5400" dirty="0" smtClean="0">
              <a:latin typeface="a_Helver Bashkir" pitchFamily="34" charset="0"/>
            </a:endParaRPr>
          </a:p>
          <a:p>
            <a:r>
              <a:rPr lang="be-BY" sz="5400" dirty="0" smtClean="0">
                <a:latin typeface="a_Helver Bashkir" pitchFamily="34" charset="0"/>
              </a:rPr>
              <a:t>-    ты – ты - </a:t>
            </a:r>
            <a:r>
              <a:rPr lang="ba-RU" sz="5400" dirty="0" smtClean="0">
                <a:latin typeface="a_Helver Bashkir" pitchFamily="34" charset="0"/>
              </a:rPr>
              <a:t>ты – китапты,</a:t>
            </a:r>
            <a:endParaRPr lang="ru-RU" sz="5400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be-BY" sz="5400" dirty="0" smtClean="0">
                <a:latin typeface="a_Helver Bashkir" pitchFamily="34" charset="0"/>
              </a:rPr>
              <a:t>  -    де – де - </a:t>
            </a:r>
            <a:r>
              <a:rPr lang="ba-RU" sz="5400" dirty="0" smtClean="0">
                <a:latin typeface="a_Helver Bashkir" pitchFamily="34" charset="0"/>
              </a:rPr>
              <a:t>де – телемде,</a:t>
            </a:r>
            <a:endParaRPr lang="ru-RU" sz="5400" dirty="0" smtClean="0">
              <a:latin typeface="a_Helver Bashkir" pitchFamily="34" charset="0"/>
            </a:endParaRPr>
          </a:p>
          <a:p>
            <a:endParaRPr lang="ru-RU" sz="54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</a:t>
            </a:r>
            <a:r>
              <a:rPr lang="be-BY" dirty="0" smtClean="0">
                <a:latin typeface="a_Helver Bashkir" pitchFamily="34" charset="0"/>
              </a:rPr>
              <a:t>Дәрестең эпиграфы: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e-BY" sz="4400" b="1" dirty="0" smtClean="0">
                <a:latin typeface="a_Helver Bashkir" pitchFamily="34" charset="0"/>
              </a:rPr>
              <a:t>Мәңге йәшә, эй һөйөклө</a:t>
            </a:r>
          </a:p>
          <a:p>
            <a:r>
              <a:rPr lang="be-BY" sz="4400" b="1" dirty="0" smtClean="0">
                <a:latin typeface="a_Helver Bashkir" pitchFamily="34" charset="0"/>
              </a:rPr>
              <a:t>                    башҡорт теле, </a:t>
            </a:r>
            <a:endParaRPr lang="ru-RU" sz="4400" dirty="0" smtClean="0">
              <a:latin typeface="a_Helver Bashkir" pitchFamily="34" charset="0"/>
            </a:endParaRPr>
          </a:p>
          <a:p>
            <a:r>
              <a:rPr lang="be-BY" sz="4400" b="1" dirty="0" smtClean="0">
                <a:latin typeface="a_Helver Bashkir" pitchFamily="34" charset="0"/>
              </a:rPr>
              <a:t>    Атам теле, әсәм теле –</a:t>
            </a:r>
          </a:p>
          <a:p>
            <a:r>
              <a:rPr lang="be-BY" sz="4400" b="1" dirty="0" smtClean="0">
                <a:latin typeface="a_Helver Bashkir" pitchFamily="34" charset="0"/>
              </a:rPr>
              <a:t>                    минең телем!</a:t>
            </a:r>
            <a:endParaRPr lang="ru-RU" sz="4400" dirty="0" smtClean="0">
              <a:latin typeface="a_Helver Bashkir" pitchFamily="34" charset="0"/>
            </a:endParaRPr>
          </a:p>
          <a:p>
            <a:r>
              <a:rPr lang="be-BY" sz="4400" b="1" dirty="0" smtClean="0">
                <a:latin typeface="a_Helver Bashkir" pitchFamily="34" charset="0"/>
              </a:rPr>
              <a:t>                                                                                                                З.Биишева.</a:t>
            </a:r>
            <a:endParaRPr lang="ru-RU" sz="4400" dirty="0">
              <a:latin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5257800"/>
          </a:xfrm>
        </p:spPr>
        <p:txBody>
          <a:bodyPr/>
          <a:lstStyle/>
          <a:p>
            <a:r>
              <a:rPr lang="ru-RU" dirty="0" err="1">
                <a:latin typeface="a_Helver Bashkir" pitchFamily="34" charset="0"/>
              </a:rPr>
              <a:t>Башҡортостандың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халыҡ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яҙыусыһы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шағир</a:t>
            </a:r>
            <a:r>
              <a:rPr lang="ru-RU" dirty="0">
                <a:latin typeface="a_Helver Bashkir" pitchFamily="34" charset="0"/>
              </a:rPr>
              <a:t>, драматург. 1908 </a:t>
            </a:r>
            <a:r>
              <a:rPr lang="ru-RU" dirty="0" err="1">
                <a:latin typeface="a_Helver Bashkir" pitchFamily="34" charset="0"/>
              </a:rPr>
              <a:t>йылдың</a:t>
            </a:r>
            <a:r>
              <a:rPr lang="ru-RU" dirty="0">
                <a:latin typeface="a_Helver Bashkir" pitchFamily="34" charset="0"/>
              </a:rPr>
              <a:t> 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ru-RU" dirty="0" smtClean="0">
                <a:latin typeface="a_Helver Bashkir" pitchFamily="34" charset="0"/>
              </a:rPr>
              <a:t>   15 </a:t>
            </a:r>
            <a:r>
              <a:rPr lang="ru-RU" dirty="0" err="1">
                <a:latin typeface="a_Helver Bashkir" pitchFamily="34" charset="0"/>
              </a:rPr>
              <a:t>ғинуарында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Башҡортостандың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Күгәрсен</a:t>
            </a:r>
            <a:r>
              <a:rPr lang="ru-RU" dirty="0">
                <a:latin typeface="a_Helver Bashkir" pitchFamily="34" charset="0"/>
              </a:rPr>
              <a:t> районы </a:t>
            </a:r>
            <a:r>
              <a:rPr lang="ru-RU" dirty="0" err="1">
                <a:latin typeface="a_Helver Bashkir" pitchFamily="34" charset="0"/>
              </a:rPr>
              <a:t>Төйөмбәт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ауылында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тыуған</a:t>
            </a:r>
            <a:r>
              <a:rPr lang="ru-RU" dirty="0">
                <a:latin typeface="a_Helver Bashkir" pitchFamily="34" charset="0"/>
              </a:rPr>
              <a:t>. </a:t>
            </a:r>
          </a:p>
        </p:txBody>
      </p:sp>
      <p:pic>
        <p:nvPicPr>
          <p:cNvPr id="2050" name="Picture 2" descr="Биишева Зәйнә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1928794" cy="2665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r>
              <a:rPr lang="ru-RU" dirty="0" err="1">
                <a:latin typeface="a_Helver Bashkir" pitchFamily="34" charset="0"/>
              </a:rPr>
              <a:t>Яҙмыш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</a:t>
            </a:r>
            <a:r>
              <a:rPr lang="ru-RU" dirty="0">
                <a:latin typeface="a_Helver Bashkir" pitchFamily="34" charset="0"/>
              </a:rPr>
              <a:t> бала </a:t>
            </a:r>
            <a:r>
              <a:rPr lang="ru-RU" dirty="0" err="1">
                <a:latin typeface="a_Helver Bashkir" pitchFamily="34" charset="0"/>
              </a:rPr>
              <a:t>сағынан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иркәләмәй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ныҡлыҡҡа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һынай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Иртә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етем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ҡала</a:t>
            </a:r>
            <a:r>
              <a:rPr lang="ru-RU" dirty="0">
                <a:latin typeface="a_Helver Bashkir" pitchFamily="34" charset="0"/>
              </a:rPr>
              <a:t>, 16 </a:t>
            </a:r>
            <a:r>
              <a:rPr lang="ru-RU" dirty="0" err="1">
                <a:latin typeface="a_Helver Bashkir" pitchFamily="34" charset="0"/>
              </a:rPr>
              <a:t>йәшенә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генә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дүрт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класты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тамамлай</a:t>
            </a:r>
            <a:r>
              <a:rPr lang="ru-RU" dirty="0">
                <a:latin typeface="a_Helver Bashkir" pitchFamily="34" charset="0"/>
              </a:rPr>
              <a:t> ала. </a:t>
            </a:r>
            <a:r>
              <a:rPr lang="ru-RU" dirty="0" err="1">
                <a:latin typeface="a_Helver Bashkir" pitchFamily="34" charset="0"/>
              </a:rPr>
              <a:t>Күп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нәмәгә</a:t>
            </a:r>
            <a:r>
              <a:rPr lang="ru-RU" dirty="0">
                <a:latin typeface="a_Helver Bashkir" pitchFamily="34" charset="0"/>
              </a:rPr>
              <a:t> үҙ </a:t>
            </a:r>
            <a:r>
              <a:rPr lang="ru-RU" dirty="0" err="1">
                <a:latin typeface="a_Helver Bashkir" pitchFamily="34" charset="0"/>
              </a:rPr>
              <a:t>аллы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эйә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була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Зирәк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ҡыҙҙы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Ырымбурҙағы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</a:t>
            </a:r>
            <a:r>
              <a:rPr lang="ru-RU" dirty="0">
                <a:latin typeface="a_Helver Bashkir" pitchFamily="34" charset="0"/>
              </a:rPr>
              <a:t> педагогия </a:t>
            </a:r>
            <a:r>
              <a:rPr lang="ru-RU" dirty="0" err="1">
                <a:latin typeface="a_Helver Bashkir" pitchFamily="34" charset="0"/>
              </a:rPr>
              <a:t>техникумына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уҡырға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ебәрәләр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менән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бер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үк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ваҡытта</a:t>
            </a:r>
            <a:r>
              <a:rPr lang="ru-RU" dirty="0">
                <a:latin typeface="a_Helver Bashkir" pitchFamily="34" charset="0"/>
              </a:rPr>
              <a:t> был </a:t>
            </a:r>
            <a:r>
              <a:rPr lang="ru-RU" dirty="0" err="1">
                <a:latin typeface="a_Helver Bashkir" pitchFamily="34" charset="0"/>
              </a:rPr>
              <a:t>техникумда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буласаҡ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яҙыусы-сатирик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Сәғит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Агиш</a:t>
            </a:r>
            <a:r>
              <a:rPr lang="ru-RU" dirty="0">
                <a:latin typeface="a_Helver Bashkir" pitchFamily="34" charset="0"/>
              </a:rPr>
              <a:t> та </a:t>
            </a:r>
            <a:r>
              <a:rPr lang="ru-RU" dirty="0" err="1">
                <a:latin typeface="a_Helver Bashkir" pitchFamily="34" charset="0"/>
              </a:rPr>
              <a:t>уҡый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_Helver Bashkir" pitchFamily="34" charset="0"/>
              </a:rPr>
              <a:t>Революция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граждандар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һуғышы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осоронда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халҡының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тормошон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асыҡ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сағылдырған</a:t>
            </a:r>
            <a:r>
              <a:rPr lang="ru-RU" dirty="0">
                <a:latin typeface="a_Helver Bashkir" pitchFamily="34" charset="0"/>
              </a:rPr>
              <a:t> эпик </a:t>
            </a:r>
            <a:r>
              <a:rPr lang="ru-RU" dirty="0" err="1">
                <a:latin typeface="a_Helver Bashkir" pitchFamily="34" charset="0"/>
              </a:rPr>
              <a:t>романдар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ижад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итеүсе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Замандаштары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тураһында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повестар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хикәйәләр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балалар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үҫмерҙәр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өсөн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пьесалар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әкиәттәр</a:t>
            </a:r>
            <a:r>
              <a:rPr lang="ru-RU" dirty="0">
                <a:latin typeface="a_Helver Bashkir" pitchFamily="34" charset="0"/>
              </a:rPr>
              <a:t> авторы. </a:t>
            </a:r>
            <a:r>
              <a:rPr lang="ru-RU" dirty="0" err="1">
                <a:latin typeface="a_Helver Bashkir" pitchFamily="34" charset="0"/>
              </a:rPr>
              <a:t>Нескә</a:t>
            </a:r>
            <a:r>
              <a:rPr lang="ru-RU" dirty="0">
                <a:latin typeface="a_Helver Bashkir" pitchFamily="34" charset="0"/>
              </a:rPr>
              <a:t> лирик,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шиғырҙары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көйгә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еңел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һалына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йыр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булып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китә</a:t>
            </a:r>
            <a:r>
              <a:rPr lang="ru-RU" dirty="0">
                <a:latin typeface="a_Helver Bashkir" pitchFamily="34" charset="0"/>
              </a:rPr>
              <a:t>. Гоголь, Тургенев, Аксаков, Кассиль, рус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совет </a:t>
            </a:r>
            <a:r>
              <a:rPr lang="ru-RU" dirty="0" err="1">
                <a:latin typeface="a_Helver Bashkir" pitchFamily="34" charset="0"/>
              </a:rPr>
              <a:t>әҙәбиәтенең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классиктарының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әҫәрҙәрен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башҡортсаға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тәржемә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итеүсе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Зәйнәп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Биишеваның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Рәсәй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донъя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халыҡтары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телдәрендә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алтмыштан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ашыу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китабы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баҫылып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сыҡҡан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000108"/>
            <a:ext cx="3328982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a_Helver Bashkir" pitchFamily="34" charset="0"/>
              </a:rPr>
              <a:t>Эшһөйәр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яҙыусы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әҙәбиәттә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ҙур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ғүмер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кисерә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тәүге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хикәйәһе</a:t>
            </a:r>
            <a:r>
              <a:rPr lang="ru-RU" dirty="0">
                <a:latin typeface="a_Helver Bashkir" pitchFamily="34" charset="0"/>
              </a:rPr>
              <a:t> 1930 </a:t>
            </a:r>
            <a:r>
              <a:rPr lang="ru-RU" dirty="0" err="1">
                <a:latin typeface="a_Helver Bashkir" pitchFamily="34" charset="0"/>
              </a:rPr>
              <a:t>йылда</a:t>
            </a:r>
            <a:r>
              <a:rPr lang="ru-RU" dirty="0">
                <a:latin typeface="a_Helver Bashkir" pitchFamily="34" charset="0"/>
              </a:rPr>
              <a:t> “Пионер” </a:t>
            </a:r>
            <a:r>
              <a:rPr lang="ru-RU" dirty="0" err="1">
                <a:latin typeface="a_Helver Bashkir" pitchFamily="34" charset="0"/>
              </a:rPr>
              <a:t>журналында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баҫыла</a:t>
            </a:r>
            <a:r>
              <a:rPr lang="ru-RU" dirty="0">
                <a:latin typeface="a_Helver Bashkir" pitchFamily="34" charset="0"/>
              </a:rPr>
              <a:t>. </a:t>
            </a:r>
            <a:endParaRPr lang="ru-RU" dirty="0" smtClean="0">
              <a:latin typeface="a_Helver Bashkir" pitchFamily="34" charset="0"/>
            </a:endParaRPr>
          </a:p>
          <a:p>
            <a:pPr>
              <a:buNone/>
            </a:pPr>
            <a:r>
              <a:rPr lang="ru-RU" dirty="0" smtClean="0">
                <a:latin typeface="a_Helver Bashkir" pitchFamily="34" charset="0"/>
              </a:rPr>
              <a:t>     Ә </a:t>
            </a:r>
            <a:r>
              <a:rPr lang="ru-RU" dirty="0" err="1">
                <a:latin typeface="a_Helver Bashkir" pitchFamily="34" charset="0"/>
              </a:rPr>
              <a:t>тәүге</a:t>
            </a:r>
            <a:r>
              <a:rPr lang="ru-RU" dirty="0">
                <a:latin typeface="a_Helver Bashkir" pitchFamily="34" charset="0"/>
              </a:rPr>
              <a:t> “Партизан </a:t>
            </a:r>
            <a:r>
              <a:rPr lang="ru-RU" dirty="0" err="1">
                <a:latin typeface="a_Helver Bashkir" pitchFamily="34" charset="0"/>
              </a:rPr>
              <a:t>малай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тигән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китабы</a:t>
            </a:r>
            <a:r>
              <a:rPr lang="ru-RU" dirty="0">
                <a:latin typeface="a_Helver Bashkir" pitchFamily="34" charset="0"/>
              </a:rPr>
              <a:t> 1942 </a:t>
            </a:r>
            <a:r>
              <a:rPr lang="ru-RU" dirty="0" err="1">
                <a:latin typeface="a_Helver Bashkir" pitchFamily="34" charset="0"/>
              </a:rPr>
              <a:t>йылда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сыға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  <p:pic>
        <p:nvPicPr>
          <p:cNvPr id="18434" name="Picture 2" descr="http://im6-tub-ru.yandex.net/i?id=264492649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286016" cy="296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643966" cy="5715040"/>
          </a:xfrm>
        </p:spPr>
        <p:txBody>
          <a:bodyPr>
            <a:normAutofit/>
          </a:bodyPr>
          <a:lstStyle/>
          <a:p>
            <a:r>
              <a:rPr lang="ru-RU" dirty="0">
                <a:latin typeface="a_Helver Bashkir" pitchFamily="34" charset="0"/>
              </a:rPr>
              <a:t>40-60-сы </a:t>
            </a:r>
            <a:r>
              <a:rPr lang="ru-RU" dirty="0" err="1">
                <a:latin typeface="a_Helver Bashkir" pitchFamily="34" charset="0"/>
              </a:rPr>
              <a:t>йылдарҙа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“</a:t>
            </a:r>
            <a:r>
              <a:rPr lang="ru-RU" dirty="0" err="1">
                <a:latin typeface="a_Helver Bashkir" pitchFamily="34" charset="0"/>
              </a:rPr>
              <a:t>Көнһылыу</a:t>
            </a:r>
            <a:r>
              <a:rPr lang="ru-RU" dirty="0">
                <a:latin typeface="a_Helver Bashkir" pitchFamily="34" charset="0"/>
              </a:rPr>
              <a:t>”, “</a:t>
            </a:r>
            <a:r>
              <a:rPr lang="ru-RU" dirty="0" err="1">
                <a:latin typeface="a_Helver Bashkir" pitchFamily="34" charset="0"/>
              </a:rPr>
              <a:t>Сәйер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кеше</a:t>
            </a:r>
            <a:r>
              <a:rPr lang="ru-RU" dirty="0">
                <a:latin typeface="a_Helver Bashkir" pitchFamily="34" charset="0"/>
              </a:rPr>
              <a:t>”, “</a:t>
            </a:r>
            <a:r>
              <a:rPr lang="ru-RU" dirty="0" err="1">
                <a:latin typeface="a_Helver Bashkir" pitchFamily="34" charset="0"/>
              </a:rPr>
              <a:t>Ҡайҙа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һин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Гөлниса</a:t>
            </a:r>
            <a:r>
              <a:rPr lang="ru-RU" dirty="0">
                <a:latin typeface="a_Helver Bashkir" pitchFamily="34" charset="0"/>
              </a:rPr>
              <a:t>?”, “</a:t>
            </a:r>
            <a:r>
              <a:rPr lang="ru-RU" dirty="0" err="1">
                <a:latin typeface="a_Helver Bashkir" pitchFamily="34" charset="0"/>
              </a:rPr>
              <a:t>Уйҙар</a:t>
            </a:r>
            <a:r>
              <a:rPr lang="ru-RU" dirty="0">
                <a:latin typeface="a_Helver Bashkir" pitchFamily="34" charset="0"/>
              </a:rPr>
              <a:t>, </a:t>
            </a:r>
            <a:r>
              <a:rPr lang="ru-RU" dirty="0" err="1">
                <a:latin typeface="a_Helver Bashkir" pitchFamily="34" charset="0"/>
              </a:rPr>
              <a:t>уйҙар</a:t>
            </a:r>
            <a:r>
              <a:rPr lang="ru-RU" dirty="0">
                <a:latin typeface="a_Helver Bashkir" pitchFamily="34" charset="0"/>
              </a:rPr>
              <a:t>…” “</a:t>
            </a:r>
            <a:r>
              <a:rPr lang="ru-RU" dirty="0" err="1">
                <a:latin typeface="a_Helver Bashkir" pitchFamily="34" charset="0"/>
              </a:rPr>
              <a:t>Мөхәббәт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нәфрәт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кеүек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билдәле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китаптары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баҫтырыла</a:t>
            </a:r>
            <a:r>
              <a:rPr lang="ru-RU" dirty="0">
                <a:latin typeface="a_Helver Bashkir" pitchFamily="34" charset="0"/>
              </a:rPr>
              <a:t>. </a:t>
            </a:r>
            <a:r>
              <a:rPr lang="ru-RU" dirty="0" err="1">
                <a:latin typeface="a_Helver Bashkir" pitchFamily="34" charset="0"/>
              </a:rPr>
              <a:t>Әммә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уның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иң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төп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хеҙмәте</a:t>
            </a:r>
            <a:r>
              <a:rPr lang="ru-RU" dirty="0">
                <a:latin typeface="a_Helver Bashkir" pitchFamily="34" charset="0"/>
              </a:rPr>
              <a:t> – “</a:t>
            </a:r>
            <a:r>
              <a:rPr lang="ru-RU" dirty="0" err="1">
                <a:latin typeface="a_Helver Bashkir" pitchFamily="34" charset="0"/>
              </a:rPr>
              <a:t>Кәмһетелгәндәр</a:t>
            </a:r>
            <a:r>
              <a:rPr lang="ru-RU" dirty="0">
                <a:latin typeface="a_Helver Bashkir" pitchFamily="34" charset="0"/>
              </a:rPr>
              <a:t>”, “</a:t>
            </a:r>
            <a:r>
              <a:rPr lang="ru-RU" dirty="0" err="1">
                <a:latin typeface="a_Helver Bashkir" pitchFamily="34" charset="0"/>
              </a:rPr>
              <a:t>Оло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Эйек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буйында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һәм</a:t>
            </a:r>
            <a:r>
              <a:rPr lang="ru-RU" dirty="0">
                <a:latin typeface="a_Helver Bashkir" pitchFamily="34" charset="0"/>
              </a:rPr>
              <a:t> “</a:t>
            </a:r>
            <a:r>
              <a:rPr lang="ru-RU" dirty="0" err="1">
                <a:latin typeface="a_Helver Bashkir" pitchFamily="34" charset="0"/>
              </a:rPr>
              <a:t>Емеш</a:t>
            </a:r>
            <a:r>
              <a:rPr lang="ru-RU" dirty="0">
                <a:latin typeface="a_Helver Bashkir" pitchFamily="34" charset="0"/>
              </a:rPr>
              <a:t>” </a:t>
            </a:r>
            <a:r>
              <a:rPr lang="ru-RU" dirty="0" err="1">
                <a:latin typeface="a_Helver Bashkir" pitchFamily="34" charset="0"/>
              </a:rPr>
              <a:t>романдары</a:t>
            </a:r>
            <a:r>
              <a:rPr lang="ru-RU" dirty="0">
                <a:latin typeface="a_Helver Bashkir" pitchFamily="34" charset="0"/>
              </a:rPr>
              <a:t>. Был </a:t>
            </a:r>
            <a:r>
              <a:rPr lang="ru-RU" dirty="0" err="1">
                <a:latin typeface="a_Helver Bashkir" pitchFamily="34" charset="0"/>
              </a:rPr>
              <a:t>трилогияһы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өсөн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Зәйнәб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Биишеваға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Салауат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Юлаев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исемендәге</a:t>
            </a:r>
            <a:r>
              <a:rPr lang="ru-RU" dirty="0">
                <a:latin typeface="a_Helver Bashkir" pitchFamily="34" charset="0"/>
              </a:rPr>
              <a:t> БР </a:t>
            </a:r>
            <a:r>
              <a:rPr lang="ru-RU" dirty="0" err="1">
                <a:latin typeface="a_Helver Bashkir" pitchFamily="34" charset="0"/>
              </a:rPr>
              <a:t>Дәүләт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премияһы</a:t>
            </a:r>
            <a:r>
              <a:rPr lang="ru-RU" dirty="0">
                <a:latin typeface="a_Helver Bashkir" pitchFamily="34" charset="0"/>
              </a:rPr>
              <a:t> </a:t>
            </a:r>
            <a:r>
              <a:rPr lang="ru-RU" dirty="0" err="1">
                <a:latin typeface="a_Helver Bashkir" pitchFamily="34" charset="0"/>
              </a:rPr>
              <a:t>тапшырыла</a:t>
            </a:r>
            <a:r>
              <a:rPr lang="ru-RU" dirty="0">
                <a:latin typeface="a_Helver Bashkir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1041</Words>
  <Application>Microsoft Office PowerPoint</Application>
  <PresentationFormat>Экран (4:3)</PresentationFormat>
  <Paragraphs>94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Зайнап Биишева. Изучение жизни и творчества. Анализ стихотворения «Башкирский язык»</vt:lpstr>
      <vt:lpstr>Ойоштороу</vt:lpstr>
      <vt:lpstr>. Фонетик-орфоэпик күнегеүҙәр.</vt:lpstr>
      <vt:lpstr> Дәрестең эпиграфы: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З.Биишева. “Башҡорт теле” шиғыры</vt:lpstr>
      <vt:lpstr>Шиғыр буйынса әңгәмә -анализ.</vt:lpstr>
      <vt:lpstr>Слайд 14</vt:lpstr>
      <vt:lpstr>Слайд 15</vt:lpstr>
      <vt:lpstr>Слайд 16</vt:lpstr>
      <vt:lpstr>Башҡортостан-дуҫлыҡ иле</vt:lpstr>
      <vt:lpstr>Йомғаҡлау</vt:lpstr>
      <vt:lpstr>«Башҡорт телендә һөйләшәм»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конкурс на лучшую методическую разработку, посвященную 105-летию народного писателя Республики Башкортостан Зайнаб Биишевой</dc:title>
  <dc:creator>Admin</dc:creator>
  <cp:lastModifiedBy>Admin</cp:lastModifiedBy>
  <cp:revision>18</cp:revision>
  <dcterms:created xsi:type="dcterms:W3CDTF">2012-12-06T11:25:15Z</dcterms:created>
  <dcterms:modified xsi:type="dcterms:W3CDTF">2013-10-20T12:12:17Z</dcterms:modified>
</cp:coreProperties>
</file>