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3" r:id="rId4"/>
    <p:sldId id="258" r:id="rId5"/>
    <p:sldId id="264" r:id="rId6"/>
    <p:sldId id="265" r:id="rId7"/>
    <p:sldId id="266" r:id="rId8"/>
    <p:sldId id="267" r:id="rId9"/>
    <p:sldId id="259" r:id="rId10"/>
    <p:sldId id="268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usi.lion@mail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332657"/>
            <a:ext cx="7125113" cy="792087"/>
          </a:xfrm>
        </p:spPr>
        <p:txBody>
          <a:bodyPr/>
          <a:lstStyle/>
          <a:p>
            <a:pPr algn="ctr"/>
            <a:r>
              <a:rPr lang="ru-RU" sz="1800" dirty="0" smtClean="0"/>
              <a:t>МБОУ СОШ № 22 </a:t>
            </a:r>
            <a:r>
              <a:rPr lang="ru-RU" sz="1800" dirty="0" smtClean="0"/>
              <a:t>г. </a:t>
            </a:r>
            <a:r>
              <a:rPr lang="ru-RU" sz="1800" dirty="0" smtClean="0"/>
              <a:t>Шахты Ростовской области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5112" cy="4320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Проект урока по теме </a:t>
            </a:r>
          </a:p>
          <a:p>
            <a:pPr marL="0" indent="0" algn="ctr">
              <a:buNone/>
            </a:pPr>
            <a:r>
              <a:rPr lang="ru-RU" b="1" dirty="0" smtClean="0"/>
              <a:t>Основные способы образования слов в русском языке </a:t>
            </a:r>
          </a:p>
          <a:p>
            <a:pPr marL="0" indent="0" algn="ctr">
              <a:buNone/>
            </a:pPr>
            <a:r>
              <a:rPr lang="ru-RU" b="1" dirty="0" smtClean="0"/>
              <a:t>(на основе технологии обучения в сотрудничестве)</a:t>
            </a:r>
          </a:p>
          <a:p>
            <a:pPr marL="0" indent="0">
              <a:buNone/>
            </a:pPr>
            <a:endParaRPr lang="ru-RU" dirty="0"/>
          </a:p>
          <a:p>
            <a:pPr marL="3086100" lvl="7" indent="0">
              <a:buNone/>
            </a:pPr>
            <a:r>
              <a:rPr lang="ru-RU" sz="1400" dirty="0" smtClean="0"/>
              <a:t>Разработала </a:t>
            </a:r>
          </a:p>
          <a:p>
            <a:pPr marL="3086100" lvl="7" indent="0">
              <a:buNone/>
            </a:pPr>
            <a:r>
              <a:rPr lang="ru-RU" sz="1400" dirty="0" smtClean="0"/>
              <a:t>Новомирская Людмила Владимировна,</a:t>
            </a:r>
          </a:p>
          <a:p>
            <a:pPr marL="3086100" lvl="7" indent="0">
              <a:buNone/>
            </a:pPr>
            <a:r>
              <a:rPr lang="ru-RU" sz="1400" dirty="0" smtClean="0"/>
              <a:t>учитель русского языка и литературы</a:t>
            </a:r>
          </a:p>
          <a:p>
            <a:pPr marL="3086100" lvl="7" indent="0">
              <a:buNone/>
            </a:pPr>
            <a:r>
              <a:rPr lang="ru-RU" sz="1400" dirty="0" smtClean="0"/>
              <a:t>первой квалификационной категории,</a:t>
            </a:r>
          </a:p>
          <a:p>
            <a:pPr marL="3086100" lvl="7" indent="0">
              <a:buNone/>
            </a:pPr>
            <a:r>
              <a:rPr lang="en-US" sz="1400" dirty="0" smtClean="0"/>
              <a:t>E-mail: </a:t>
            </a:r>
            <a:r>
              <a:rPr lang="en-US" sz="1400" dirty="0" smtClean="0">
                <a:hlinkClick r:id="rId2"/>
              </a:rPr>
              <a:t>lusi.lion@mail.ru</a:t>
            </a:r>
            <a:r>
              <a:rPr lang="en-US" sz="1400" dirty="0" smtClean="0"/>
              <a:t> </a:t>
            </a:r>
            <a:endParaRPr lang="ru-RU" sz="1400" dirty="0" smtClean="0"/>
          </a:p>
          <a:p>
            <a:pPr marL="0" indent="0" algn="ctr">
              <a:buNone/>
            </a:pPr>
            <a:endParaRPr lang="ru-RU" sz="1400" dirty="0" smtClean="0"/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г. Шахты</a:t>
            </a: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2012 г.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50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VII </a:t>
            </a:r>
            <a:r>
              <a:rPr lang="ru-RU" b="1" dirty="0" smtClean="0"/>
              <a:t>этап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Самооценка на «шкале знаний»</a:t>
            </a:r>
          </a:p>
          <a:p>
            <a:r>
              <a:rPr lang="ru-RU" sz="2800" dirty="0" smtClean="0"/>
              <a:t>Оценивание учителем правильности выполнения практического задания в рабочих листах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476673"/>
            <a:ext cx="7125113" cy="648071"/>
          </a:xfrm>
        </p:spPr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1412776"/>
            <a:ext cx="7125112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Создать условия для:</a:t>
            </a:r>
          </a:p>
          <a:p>
            <a:pPr marL="0" indent="0">
              <a:buNone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азвития лингвистической компетенции через умение строить устное высказывание по теме «Основные способы образования слов в русском языке», определять способ образования слов, выделять </a:t>
            </a:r>
            <a:r>
              <a:rPr lang="ru-RU" smtClean="0">
                <a:solidFill>
                  <a:schemeClr val="tx1"/>
                </a:solidFill>
              </a:rPr>
              <a:t>в </a:t>
            </a:r>
            <a:r>
              <a:rPr lang="ru-RU" smtClean="0">
                <a:solidFill>
                  <a:schemeClr val="tx1"/>
                </a:solidFill>
              </a:rPr>
              <a:t>словах </a:t>
            </a:r>
            <a:r>
              <a:rPr lang="ru-RU" dirty="0" smtClean="0">
                <a:solidFill>
                  <a:schemeClr val="tx1"/>
                </a:solidFill>
              </a:rPr>
              <a:t>основные морфемы;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р</a:t>
            </a:r>
            <a:r>
              <a:rPr lang="ru-RU" dirty="0" smtClean="0">
                <a:solidFill>
                  <a:schemeClr val="tx1"/>
                </a:solidFill>
              </a:rPr>
              <a:t>азвития коммуникативной компетенции на основе технологии обучения в сотрудничестве – умения объяснять изученный самостоятельно материал членам группы, умения оценивать собственный уровень освоения материала;</a:t>
            </a:r>
          </a:p>
          <a:p>
            <a:pPr>
              <a:buFont typeface="Wingdings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оспитания эстетических чувств и эмоциональной сферы личности через знакомство с русской народной песней.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76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I</a:t>
            </a:r>
            <a:r>
              <a:rPr lang="ru-RU" sz="3600" b="1" dirty="0" smtClean="0"/>
              <a:t> этап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Разделение на группы</a:t>
            </a:r>
          </a:p>
          <a:p>
            <a:pPr algn="ctr">
              <a:buNone/>
            </a:pPr>
            <a:r>
              <a:rPr lang="ru-RU" sz="3600" dirty="0" smtClean="0"/>
              <a:t>(раздача пронумерованных рабочих листов)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II </a:t>
            </a:r>
            <a:r>
              <a:rPr lang="ru-RU" b="1" dirty="0" smtClean="0"/>
              <a:t>этап</a:t>
            </a:r>
            <a:br>
              <a:rPr lang="ru-RU" b="1" dirty="0" smtClean="0"/>
            </a:br>
            <a:r>
              <a:rPr lang="ru-RU" b="1" dirty="0" smtClean="0"/>
              <a:t>Задания группам </a:t>
            </a:r>
            <a:r>
              <a:rPr lang="ru-RU" b="1" dirty="0" smtClean="0"/>
              <a:t>по изучению теоретического </a:t>
            </a:r>
            <a:r>
              <a:rPr lang="ru-RU" b="1" dirty="0" smtClean="0"/>
              <a:t>материала (10 мин.)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9443" y="2143116"/>
            <a:ext cx="7125112" cy="4094196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ru-RU" sz="2400" b="1" dirty="0" smtClean="0"/>
              <a:t>Рассказать о словообразующих морфемах.</a:t>
            </a:r>
          </a:p>
          <a:p>
            <a:pPr lvl="0">
              <a:buFont typeface="+mj-lt"/>
              <a:buAutoNum type="arabicPeriod"/>
            </a:pPr>
            <a:r>
              <a:rPr lang="ru-RU" sz="2400" b="1" dirty="0" smtClean="0"/>
              <a:t>Рассказать о приставочном способе образования слов.</a:t>
            </a:r>
          </a:p>
          <a:p>
            <a:pPr lvl="0">
              <a:buFont typeface="+mj-lt"/>
              <a:buAutoNum type="arabicPeriod"/>
            </a:pPr>
            <a:r>
              <a:rPr lang="ru-RU" sz="2400" b="1" dirty="0" smtClean="0"/>
              <a:t>Рассказать о суффиксальном способе образования слов.</a:t>
            </a:r>
          </a:p>
          <a:p>
            <a:pPr lvl="0">
              <a:buFont typeface="+mj-lt"/>
              <a:buAutoNum type="arabicPeriod"/>
            </a:pPr>
            <a:r>
              <a:rPr lang="ru-RU" sz="2400" b="1" dirty="0" smtClean="0"/>
              <a:t>Рассказать об образовании слов путём сложения.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9728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III</a:t>
            </a:r>
            <a:r>
              <a:rPr lang="ru-RU" sz="3600" b="1" dirty="0" smtClean="0"/>
              <a:t> этап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Встреча экспертов</a:t>
            </a:r>
          </a:p>
          <a:p>
            <a:pPr algn="ctr">
              <a:buNone/>
            </a:pPr>
            <a:r>
              <a:rPr lang="ru-RU" sz="4000" b="1" dirty="0" smtClean="0"/>
              <a:t>5 минут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IV</a:t>
            </a:r>
            <a:r>
              <a:rPr lang="ru-RU" sz="3600" b="1" dirty="0" smtClean="0"/>
              <a:t> этап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/>
              <a:t>Возврат в группы</a:t>
            </a:r>
          </a:p>
          <a:p>
            <a:pPr algn="ctr">
              <a:buNone/>
            </a:pPr>
            <a:r>
              <a:rPr lang="ru-RU" sz="3200" b="1" dirty="0" smtClean="0"/>
              <a:t>В</a:t>
            </a:r>
            <a:r>
              <a:rPr lang="ru-RU" sz="3200" b="1" dirty="0" smtClean="0"/>
              <a:t>заимообучение</a:t>
            </a:r>
          </a:p>
          <a:p>
            <a:pPr algn="ctr">
              <a:buNone/>
            </a:pPr>
            <a:r>
              <a:rPr lang="ru-RU" sz="3200" b="1" dirty="0" smtClean="0"/>
              <a:t>Д</a:t>
            </a:r>
            <a:r>
              <a:rPr lang="ru-RU" sz="3200" b="1" dirty="0" smtClean="0"/>
              <a:t>ополнительные записи в рабочих листах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</a:t>
            </a:r>
            <a:r>
              <a:rPr lang="ru-RU" b="1" dirty="0" smtClean="0"/>
              <a:t> этап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b="1" dirty="0" smtClean="0"/>
              <a:t>Отчёт по изученному </a:t>
            </a:r>
          </a:p>
          <a:p>
            <a:pPr algn="ctr">
              <a:buNone/>
            </a:pPr>
            <a:r>
              <a:rPr lang="ru-RU" sz="2400" b="1" dirty="0" smtClean="0"/>
              <a:t>(1 чел. от группы по выбору учителя)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VI </a:t>
            </a:r>
            <a:r>
              <a:rPr lang="ru-RU" b="1" dirty="0" smtClean="0"/>
              <a:t>этап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Дополнительное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Прочитайте стихотворение</a:t>
            </a:r>
          </a:p>
          <a:p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Какая 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картина рисуется в вашем воображении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?</a:t>
            </a:r>
          </a:p>
          <a:p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Какое 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настроение передаёт эта песня</a:t>
            </a:r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?</a:t>
            </a:r>
          </a:p>
          <a:p>
            <a:r>
              <a:rPr lang="ru-RU" sz="2000" dirty="0" smtClean="0">
                <a:latin typeface="Arial" pitchFamily="34" charset="0"/>
                <a:ea typeface="Times New Roman"/>
                <a:cs typeface="Arial" pitchFamily="34" charset="0"/>
              </a:rPr>
              <a:t>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азовите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морфемы, которые помогают выразить нежное, ласковое отношение к тому, о чём рассказывается в тексте?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Выпишите 3 слова с уменьшительно-ласкательными суффиксами, разберите их по составу.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От какого слова образовано каждое из них? Укажите способ словообразования.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 smtClean="0">
                <a:latin typeface="Calibri"/>
                <a:ea typeface="Calibri"/>
                <a:cs typeface="Times New Roman"/>
              </a:rPr>
            </a:br>
            <a:r>
              <a:rPr lang="ru-RU" sz="2400" dirty="0" smtClean="0">
                <a:latin typeface="Calibri"/>
                <a:ea typeface="Calibri"/>
                <a:cs typeface="Times New Roman"/>
              </a:rPr>
              <a:t>  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4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 smtClean="0">
                <a:latin typeface="Calibri"/>
                <a:ea typeface="Calibri"/>
                <a:cs typeface="Times New Roman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500042"/>
            <a:ext cx="4464496" cy="609731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Наша-то хозяюшка</a:t>
            </a:r>
          </a:p>
          <a:p>
            <a:pPr marL="0" indent="0">
              <a:buNone/>
            </a:pPr>
            <a:r>
              <a:rPr lang="ru-RU" b="1" dirty="0"/>
              <a:t>Сметлива была,</a:t>
            </a:r>
          </a:p>
          <a:p>
            <a:pPr marL="0" indent="0">
              <a:buNone/>
            </a:pPr>
            <a:r>
              <a:rPr lang="ru-RU" b="1" dirty="0"/>
              <a:t>Всем в избе работушку</a:t>
            </a:r>
          </a:p>
          <a:p>
            <a:pPr marL="0" indent="0">
              <a:buNone/>
            </a:pPr>
            <a:r>
              <a:rPr lang="ru-RU" b="1" dirty="0"/>
              <a:t>К праздничку дала:</a:t>
            </a:r>
          </a:p>
          <a:p>
            <a:pPr marL="0" indent="0">
              <a:buNone/>
            </a:pPr>
            <a:r>
              <a:rPr lang="ru-RU" b="1" dirty="0"/>
              <a:t>Чашечку собачка</a:t>
            </a:r>
          </a:p>
          <a:p>
            <a:pPr marL="0" indent="0">
              <a:buNone/>
            </a:pPr>
            <a:r>
              <a:rPr lang="ru-RU" b="1" dirty="0"/>
              <a:t>Моет язычком,</a:t>
            </a:r>
          </a:p>
          <a:p>
            <a:pPr marL="0" indent="0">
              <a:buNone/>
            </a:pPr>
            <a:r>
              <a:rPr lang="ru-RU" b="1" dirty="0"/>
              <a:t>Мышка собирает</a:t>
            </a:r>
          </a:p>
          <a:p>
            <a:pPr marL="0" indent="0">
              <a:buNone/>
            </a:pPr>
            <a:r>
              <a:rPr lang="ru-RU" b="1" dirty="0"/>
              <a:t>Крошки под столом.</a:t>
            </a:r>
          </a:p>
          <a:p>
            <a:pPr marL="0" indent="0">
              <a:buNone/>
            </a:pPr>
            <a:r>
              <a:rPr lang="ru-RU" b="1" dirty="0"/>
              <a:t>По столу котище</a:t>
            </a:r>
          </a:p>
          <a:p>
            <a:pPr marL="0" indent="0">
              <a:buNone/>
            </a:pPr>
            <a:r>
              <a:rPr lang="ru-RU" b="1" dirty="0"/>
              <a:t>Лапою скребёт,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Половичку </a:t>
            </a:r>
            <a:r>
              <a:rPr lang="ru-RU" b="1" dirty="0"/>
              <a:t>курочка</a:t>
            </a:r>
          </a:p>
          <a:p>
            <a:pPr marL="0" indent="0">
              <a:buNone/>
            </a:pPr>
            <a:r>
              <a:rPr lang="ru-RU" b="1" dirty="0"/>
              <a:t>Веничком метёт.</a:t>
            </a:r>
          </a:p>
          <a:p>
            <a:pPr marL="0" indent="0">
              <a:buNone/>
            </a:pPr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59826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74</TotalTime>
  <Words>310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МБОУ СОШ № 22 г. Шахты Ростовской области</vt:lpstr>
      <vt:lpstr>Цель урока</vt:lpstr>
      <vt:lpstr>I этап</vt:lpstr>
      <vt:lpstr>II этап Задания группам по изучению теоретического материала (10 мин.)</vt:lpstr>
      <vt:lpstr>III этап</vt:lpstr>
      <vt:lpstr>IV этап</vt:lpstr>
      <vt:lpstr>V этап</vt:lpstr>
      <vt:lpstr>VI этап  Дополнительное задание</vt:lpstr>
      <vt:lpstr>      </vt:lpstr>
      <vt:lpstr>VII этап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неисчерпаемо богат и всё обогащается с быстротой поражающей.                      (М.Горький)</dc:title>
  <dc:creator>Лев</dc:creator>
  <cp:lastModifiedBy>29kabinet</cp:lastModifiedBy>
  <cp:revision>14</cp:revision>
  <cp:lastPrinted>2012-01-17T20:01:43Z</cp:lastPrinted>
  <dcterms:created xsi:type="dcterms:W3CDTF">2012-01-17T19:22:13Z</dcterms:created>
  <dcterms:modified xsi:type="dcterms:W3CDTF">2012-11-30T05:06:37Z</dcterms:modified>
</cp:coreProperties>
</file>