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1" r:id="rId4"/>
    <p:sldId id="259" r:id="rId5"/>
    <p:sldId id="260" r:id="rId6"/>
    <p:sldId id="262" r:id="rId7"/>
    <p:sldId id="264" r:id="rId8"/>
    <p:sldId id="263" r:id="rId9"/>
    <p:sldId id="269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t-RU" sz="5400" i="1" dirty="0" smtClean="0">
                <a:latin typeface="Times New Roman" pitchFamily="18" charset="0"/>
                <a:cs typeface="Times New Roman" pitchFamily="18" charset="0"/>
              </a:rPr>
              <a:t>Тартымлы исемнәрнең килеш белән төрләнеше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593" name="Group 633"/>
          <p:cNvGraphicFramePr>
            <a:graphicFrameLocks noGrp="1"/>
          </p:cNvGraphicFramePr>
          <p:nvPr/>
        </p:nvGraphicFramePr>
        <p:xfrm>
          <a:off x="0" y="0"/>
          <a:ext cx="9144000" cy="7104063"/>
        </p:xfrm>
        <a:graphic>
          <a:graphicData uri="http://schemas.openxmlformats.org/drawingml/2006/table">
            <a:tbl>
              <a:tblPr/>
              <a:tblGrid>
                <a:gridCol w="1079500"/>
                <a:gridCol w="612775"/>
                <a:gridCol w="647700"/>
                <a:gridCol w="647700"/>
                <a:gridCol w="639763"/>
                <a:gridCol w="693737"/>
                <a:gridCol w="600075"/>
                <a:gridCol w="703263"/>
                <a:gridCol w="701675"/>
                <a:gridCol w="703262"/>
                <a:gridCol w="711200"/>
                <a:gridCol w="719138"/>
                <a:gridCol w="684212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Б.к.</a:t>
                      </a:r>
                      <a:endParaRPr kumimoji="0" lang="tt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И.к.</a:t>
                      </a:r>
                      <a:endParaRPr kumimoji="0" lang="tt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Ю.к.</a:t>
                      </a:r>
                      <a:endParaRPr kumimoji="0" lang="tt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Т.к.</a:t>
                      </a:r>
                      <a:endParaRPr kumimoji="0" lang="tt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  <a:endParaRPr kumimoji="0" lang="tt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236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У-в.к.</a:t>
                      </a:r>
                      <a:endParaRPr kumimoji="0" lang="tt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t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7284" name="Rectangle 608"/>
          <p:cNvSpPr>
            <a:spLocks noChangeArrowheads="1"/>
          </p:cNvSpPr>
          <p:nvPr/>
        </p:nvSpPr>
        <p:spPr bwMode="auto">
          <a:xfrm>
            <a:off x="0" y="5240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20" y="1357298"/>
            <a:ext cx="37147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Минем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596" y="2786057"/>
            <a:ext cx="314327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Синең</a:t>
            </a:r>
            <a:endParaRPr lang="tt-RU" sz="5400" b="1" i="1" dirty="0" smtClean="0">
              <a:solidFill>
                <a:srgbClr val="7030A0"/>
              </a:solidFill>
              <a:latin typeface="Calibri" pitchFamily="34" charset="0"/>
            </a:endParaRPr>
          </a:p>
          <a:p>
            <a:endParaRPr lang="ru-RU" sz="5400" b="1" i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596" y="4071942"/>
            <a:ext cx="21431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t-RU" sz="5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Аның</a:t>
            </a:r>
            <a:endParaRPr lang="ru-RU" sz="5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Documents and Settings\пользователь\Рабочий стол\Рисунки к урокам\IMAGES\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500570"/>
            <a:ext cx="3048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:\Documents and Settings\пользователь\Рабочий стол\Рисунки к урокам\IMAGES\CLOCK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285992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:\Documents and Settings\пользователь\Рабочий стол\Рисунки к урокам\IMAGES\DU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42852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таблицы\таблица -килеш,тартым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1709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0"/>
          <a:ext cx="914400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54"/>
                <a:gridCol w="2301892"/>
                <a:gridCol w="2857520"/>
                <a:gridCol w="2508236"/>
              </a:tblGrid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Б.к.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укучың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ның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ның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ның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Ю.к.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нан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нан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У.в.к.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0"/>
          <a:ext cx="914400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54"/>
                <a:gridCol w="2301892"/>
                <a:gridCol w="2857520"/>
                <a:gridCol w="2508236"/>
              </a:tblGrid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Б.к.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гаиләм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гаиләң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нең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нең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нең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Ю.к.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гә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дән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нән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нән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У.в.к.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дә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дә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дә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1"/>
          <a:ext cx="9144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4"/>
                <a:gridCol w="3920521"/>
                <a:gridCol w="3937626"/>
              </a:tblGrid>
              <a:tr h="571500">
                <a:tc>
                  <a:txBody>
                    <a:bodyPr/>
                    <a:lstStyle/>
                    <a:p>
                      <a:endParaRPr lang="tt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Минем, синең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Б.к.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t-RU" b="1" dirty="0" smtClean="0"/>
                        <a:t>-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-ның, -нең</a:t>
                      </a:r>
                      <a:endParaRPr lang="ru-RU" sz="2800" b="1" dirty="0" smtClean="0"/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-ның, -нең</a:t>
                      </a:r>
                      <a:endParaRPr lang="ru-RU" sz="2800" b="1" dirty="0" smtClean="0"/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Ю.к.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-га,</a:t>
                      </a:r>
                      <a:r>
                        <a:rPr lang="tt-RU" sz="2800" b="1" baseline="0" dirty="0" smtClean="0"/>
                        <a:t> -гә, -ка, -кә</a:t>
                      </a:r>
                      <a:endParaRPr lang="ru-RU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-а/-ә</a:t>
                      </a:r>
                      <a:endParaRPr lang="ru-RU" sz="2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-ны,</a:t>
                      </a:r>
                      <a:r>
                        <a:rPr lang="tt-RU" sz="2800" b="1" baseline="0" dirty="0" smtClean="0"/>
                        <a:t> -не</a:t>
                      </a:r>
                      <a:endParaRPr lang="ru-RU" sz="2800" b="1" dirty="0" smtClean="0"/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-ны,</a:t>
                      </a:r>
                      <a:r>
                        <a:rPr lang="tt-RU" sz="2800" b="1" baseline="0" dirty="0" smtClean="0"/>
                        <a:t> -не</a:t>
                      </a:r>
                      <a:endParaRPr lang="ru-RU" sz="2800" b="1" dirty="0" smtClean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-дан, -дән, -тан, -тән</a:t>
                      </a:r>
                      <a:endParaRPr lang="ru-RU" sz="2800" b="1" dirty="0" smtClean="0"/>
                    </a:p>
                    <a:p>
                      <a:r>
                        <a:rPr lang="tt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-нан,-нән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-нан,-нән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У.в.к.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-да, -дә,</a:t>
                      </a:r>
                      <a:r>
                        <a:rPr lang="tt-RU" sz="2800" b="1" baseline="0" dirty="0" smtClean="0"/>
                        <a:t> -та, -тә</a:t>
                      </a:r>
                      <a:endParaRPr lang="ru-RU" sz="2800" b="1" dirty="0" smtClean="0"/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-да, -дә</a:t>
                      </a:r>
                      <a:endParaRPr lang="ru-RU" sz="28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0"/>
          <a:ext cx="9144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397"/>
                <a:gridCol w="3171978"/>
                <a:gridCol w="3937626"/>
              </a:tblGrid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Б.к.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укучысы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гаиләсе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ның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нең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Ю.к.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нә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ннан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ннән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У.в.к.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укучы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гаилә</a:t>
                      </a:r>
                      <a:r>
                        <a:rPr lang="tt-RU" sz="280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</a:t>
                      </a:r>
                      <a:r>
                        <a:rPr lang="tt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ндә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1"/>
          <a:ext cx="9144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4"/>
                <a:gridCol w="3920521"/>
                <a:gridCol w="3937626"/>
              </a:tblGrid>
              <a:tr h="571500">
                <a:tc>
                  <a:txBody>
                    <a:bodyPr/>
                    <a:lstStyle/>
                    <a:p>
                      <a:endParaRPr lang="tt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аның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Б.к.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t-RU" b="1" dirty="0" smtClean="0"/>
                        <a:t>-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-ның, -нең</a:t>
                      </a:r>
                      <a:endParaRPr lang="ru-RU" sz="2800" b="1" dirty="0" smtClean="0"/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-ның, -нең</a:t>
                      </a:r>
                      <a:endParaRPr lang="ru-RU" sz="2800" b="1" dirty="0" smtClean="0"/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Ю.к.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-га,</a:t>
                      </a:r>
                      <a:r>
                        <a:rPr lang="tt-RU" sz="2800" b="1" baseline="0" dirty="0" smtClean="0"/>
                        <a:t> -гә, -ка, -кә</a:t>
                      </a:r>
                      <a:endParaRPr lang="ru-RU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-на/-нә</a:t>
                      </a:r>
                      <a:endParaRPr lang="ru-RU" sz="2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-ны,</a:t>
                      </a:r>
                      <a:r>
                        <a:rPr lang="tt-RU" sz="2800" b="1" baseline="0" dirty="0" smtClean="0"/>
                        <a:t> -не</a:t>
                      </a:r>
                      <a:endParaRPr lang="ru-RU" sz="2800" b="1" dirty="0" smtClean="0"/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-н</a:t>
                      </a:r>
                      <a:endParaRPr lang="ru-RU" sz="2800" b="1" dirty="0" smtClean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-дан, -дән, -тан, -тән</a:t>
                      </a:r>
                      <a:endParaRPr lang="ru-RU" sz="2800" b="1" dirty="0" smtClean="0"/>
                    </a:p>
                    <a:p>
                      <a:r>
                        <a:rPr lang="tt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-нан,-нән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-ннан,-ннән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У.в.к.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-да, -дә,</a:t>
                      </a:r>
                      <a:r>
                        <a:rPr lang="tt-RU" sz="2800" b="1" baseline="0" dirty="0" smtClean="0"/>
                        <a:t> -та, -тә</a:t>
                      </a:r>
                      <a:endParaRPr lang="ru-RU" sz="2800" b="1" dirty="0" smtClean="0"/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b="1" dirty="0" smtClean="0"/>
                        <a:t>-нда, -ндә</a:t>
                      </a:r>
                      <a:endParaRPr lang="ru-RU" sz="28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3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1368"/>
                <a:gridCol w="4812664"/>
              </a:tblGrid>
              <a:tr h="1143000"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1) гаиләмнең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7) дустына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2) китабыма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8) абыем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3) дустымны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9) әбисен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4) энемдә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10) дәфтәремнән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5) энесенә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11) мәктәбеннән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6) апаңнан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3200" b="1" i="1" dirty="0" smtClean="0">
                          <a:solidFill>
                            <a:schemeClr val="bg1"/>
                          </a:solidFill>
                        </a:rPr>
                        <a:t>12) урамында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138</TotalTime>
  <Words>335</Words>
  <Application>Microsoft Office PowerPoint</Application>
  <PresentationFormat>Экран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16</cp:revision>
  <dcterms:modified xsi:type="dcterms:W3CDTF">2013-10-23T06:20:40Z</dcterms:modified>
</cp:coreProperties>
</file>