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307" r:id="rId9"/>
    <p:sldId id="300" r:id="rId10"/>
    <p:sldId id="304" r:id="rId11"/>
    <p:sldId id="296" r:id="rId12"/>
    <p:sldId id="290" r:id="rId13"/>
    <p:sldId id="286" r:id="rId14"/>
    <p:sldId id="288" r:id="rId15"/>
    <p:sldId id="305" r:id="rId16"/>
    <p:sldId id="306" r:id="rId17"/>
    <p:sldId id="30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8BFF"/>
    <a:srgbClr val="003E1C"/>
    <a:srgbClr val="FF3300"/>
    <a:srgbClr val="170BB5"/>
    <a:srgbClr val="660066"/>
    <a:srgbClr val="CC00CC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8C2271-EAE8-4C2B-917B-D9E986708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B94E-01B4-4E98-A67C-041409EFD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C800A-9A8E-45BA-BE45-414709F1E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FE6E3-6DF0-4743-9887-A4C5A9D77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0C863-CA44-4EC0-AFC2-A0FAA0614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DB9FE-4A44-433C-AF3F-9AAB5D796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AAE8-D918-44C3-8F27-1382CB608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FAC60-2397-48EA-B5A3-A20680200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0121-86FB-4870-BB10-47F162F14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F905C-FAE2-4945-A07D-B9B056FCA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429B0-DD5A-423E-B60C-E85DDA161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5A480-2B0F-42F6-BF2E-409C2D5A7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8B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3BD3C78-C6C6-45B7-B6E4-C26E6DA9C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3188" y="6245225"/>
            <a:ext cx="5000625" cy="476250"/>
          </a:xfrm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084388"/>
          </a:xfrm>
        </p:spPr>
        <p:txBody>
          <a:bodyPr/>
          <a:lstStyle/>
          <a:p>
            <a:pPr eaLnBrk="1" hangingPunct="1">
              <a:defRPr/>
            </a:pPr>
            <a:r>
              <a:rPr lang="ru-RU" sz="47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Средства художественной выразительности</a:t>
            </a:r>
          </a:p>
        </p:txBody>
      </p:sp>
      <p:pic>
        <p:nvPicPr>
          <p:cNvPr id="2053" name="Picture 15" descr="Сирень 2_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604"/>
          <a:stretch>
            <a:fillRect/>
          </a:stretch>
        </p:blipFill>
        <p:spPr bwMode="auto">
          <a:xfrm>
            <a:off x="0" y="3984625"/>
            <a:ext cx="27797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метафора</a:t>
            </a:r>
            <a:endParaRPr lang="ru-RU" sz="7200" b="1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«Сквозь волнистые туманы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 Пробирается луна,  На печальные поляны  Льет печально свет она»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Картинка 79 из 8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0"/>
          <a:stretch>
            <a:fillRect/>
          </a:stretch>
        </p:blipFill>
        <p:spPr bwMode="auto">
          <a:xfrm>
            <a:off x="0" y="3286124"/>
            <a:ext cx="9144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 descr="Картинка 79 из 8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0"/>
          <a:stretch>
            <a:fillRect/>
          </a:stretch>
        </p:blipFill>
        <p:spPr bwMode="auto">
          <a:xfrm>
            <a:off x="4510088" y="1844675"/>
            <a:ext cx="463391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2" descr="Картинка 79 из 8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0"/>
          <a:stretch>
            <a:fillRect/>
          </a:stretch>
        </p:blipFill>
        <p:spPr bwMode="auto">
          <a:xfrm>
            <a:off x="0" y="1601788"/>
            <a:ext cx="46434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6"/>
          <p:cNvSpPr>
            <a:spLocks noGrp="1" noChangeArrowheads="1"/>
          </p:cNvSpPr>
          <p:nvPr>
            <p:ph type="title"/>
          </p:nvPr>
        </p:nvSpPr>
        <p:spPr>
          <a:xfrm>
            <a:off x="285750" y="260350"/>
            <a:ext cx="8572500" cy="1800225"/>
          </a:xfrm>
        </p:spPr>
        <p:txBody>
          <a:bodyPr/>
          <a:lstStyle/>
          <a:p>
            <a:pPr eaLnBrk="1" hangingPunct="1"/>
            <a:r>
              <a:rPr lang="ru-RU" sz="8000" b="1" dirty="0" smtClean="0">
                <a:solidFill>
                  <a:srgbClr val="CC0099"/>
                </a:solidFill>
                <a:latin typeface="Monotype Corsiva" pitchFamily="66" charset="0"/>
              </a:rPr>
              <a:t>Олицетворение</a:t>
            </a:r>
            <a:endParaRPr lang="ru-RU" sz="8000" b="1" dirty="0" smtClean="0">
              <a:solidFill>
                <a:srgbClr val="CC0099"/>
              </a:solidFill>
              <a:latin typeface="Monotype Corsiva" pitchFamily="66" charset="0"/>
            </a:endParaRP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785812" y="2071678"/>
            <a:ext cx="7572402" cy="2357454"/>
          </a:xfrm>
          <a:prstGeom prst="flowChartAlternateProcess">
            <a:avLst/>
          </a:prstGeom>
          <a:gradFill rotWithShape="1">
            <a:gsLst>
              <a:gs pos="0">
                <a:srgbClr val="FF8BFF"/>
              </a:gs>
              <a:gs pos="50000">
                <a:schemeClr val="bg1"/>
              </a:gs>
              <a:gs pos="100000">
                <a:srgbClr val="FF8BFF"/>
              </a:gs>
            </a:gsLst>
            <a:lin ang="5400000" scaled="1"/>
          </a:gradFill>
          <a:ln w="9525">
            <a:solidFill>
              <a:srgbClr val="FF8BFF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214414" y="2500306"/>
            <a:ext cx="70723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Солнце зимнее ли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мещет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На него свой луч косой-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5" descr="Картинка 79 из 8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0"/>
          <a:stretch>
            <a:fillRect/>
          </a:stretch>
        </p:blipFill>
        <p:spPr bwMode="auto">
          <a:xfrm>
            <a:off x="4510088" y="1844675"/>
            <a:ext cx="463391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2" descr="Картинка 79 из 8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0"/>
          <a:stretch>
            <a:fillRect/>
          </a:stretch>
        </p:blipFill>
        <p:spPr bwMode="auto">
          <a:xfrm>
            <a:off x="0" y="1601788"/>
            <a:ext cx="46434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6"/>
          <p:cNvSpPr>
            <a:spLocks noGrp="1" noChangeArrowheads="1"/>
          </p:cNvSpPr>
          <p:nvPr>
            <p:ph type="title"/>
          </p:nvPr>
        </p:nvSpPr>
        <p:spPr>
          <a:xfrm>
            <a:off x="785813" y="260350"/>
            <a:ext cx="5286375" cy="1800225"/>
          </a:xfrm>
        </p:spPr>
        <p:txBody>
          <a:bodyPr/>
          <a:lstStyle/>
          <a:p>
            <a:pPr eaLnBrk="1" hangingPunct="1"/>
            <a:r>
              <a:rPr lang="ru-RU" sz="8800" b="1" smtClean="0">
                <a:solidFill>
                  <a:srgbClr val="CC0099"/>
                </a:solidFill>
                <a:latin typeface="Monotype Corsiva" pitchFamily="66" charset="0"/>
              </a:rPr>
              <a:t>Литота</a:t>
            </a: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571500" y="2500313"/>
            <a:ext cx="8358188" cy="2643187"/>
          </a:xfrm>
          <a:prstGeom prst="flowChartAlternateProcess">
            <a:avLst/>
          </a:prstGeom>
          <a:gradFill rotWithShape="1">
            <a:gsLst>
              <a:gs pos="0">
                <a:srgbClr val="FF8BFF"/>
              </a:gs>
              <a:gs pos="50000">
                <a:schemeClr val="bg1"/>
              </a:gs>
              <a:gs pos="100000">
                <a:srgbClr val="FF8BFF"/>
              </a:gs>
            </a:gsLst>
            <a:lin ang="5400000" scaled="1"/>
          </a:gradFill>
          <a:ln w="9525">
            <a:solidFill>
              <a:srgbClr val="FF8BFF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3600" dirty="0"/>
              <a:t>В.  </a:t>
            </a:r>
            <a:r>
              <a:rPr lang="ru-RU" sz="4000" b="1" dirty="0">
                <a:solidFill>
                  <a:srgbClr val="002060"/>
                </a:solidFill>
              </a:rPr>
              <a:t>Ваш</a:t>
            </a:r>
            <a:r>
              <a:rPr lang="ru-RU" sz="4000" b="1" dirty="0">
                <a:solidFill>
                  <a:srgbClr val="FF0000"/>
                </a:solidFill>
              </a:rPr>
              <a:t> шпиц — </a:t>
            </a:r>
            <a:r>
              <a:rPr lang="ru-RU" sz="4000" b="1" dirty="0">
                <a:solidFill>
                  <a:srgbClr val="002060"/>
                </a:solidFill>
              </a:rPr>
              <a:t>прелестный </a:t>
            </a:r>
          </a:p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</a:rPr>
              <a:t>шпиц,</a:t>
            </a:r>
            <a:r>
              <a:rPr lang="ru-RU" sz="4000" b="1" dirty="0">
                <a:solidFill>
                  <a:srgbClr val="FF0000"/>
                </a:solidFill>
              </a:rPr>
              <a:t> не более  наперстка!</a:t>
            </a:r>
          </a:p>
        </p:txBody>
      </p:sp>
      <p:pic>
        <p:nvPicPr>
          <p:cNvPr id="18438" name="Picture 13" descr="фея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CD"/>
              </a:clrFrom>
              <a:clrTo>
                <a:srgbClr val="FEFECD">
                  <a:alpha val="0"/>
                </a:srgbClr>
              </a:clrTo>
            </a:clrChange>
          </a:blip>
          <a:srcRect b="18974"/>
          <a:stretch>
            <a:fillRect/>
          </a:stretch>
        </p:blipFill>
        <p:spPr bwMode="auto">
          <a:xfrm>
            <a:off x="6000750" y="571500"/>
            <a:ext cx="104298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 descr="Картинка 79 из 8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0"/>
          <a:stretch>
            <a:fillRect/>
          </a:stretch>
        </p:blipFill>
        <p:spPr bwMode="auto">
          <a:xfrm>
            <a:off x="4510088" y="1844675"/>
            <a:ext cx="463391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2" descr="Картинка 79 из 8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0"/>
          <a:stretch>
            <a:fillRect/>
          </a:stretch>
        </p:blipFill>
        <p:spPr bwMode="auto">
          <a:xfrm>
            <a:off x="0" y="1601788"/>
            <a:ext cx="46434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16"/>
          <p:cNvSpPr>
            <a:spLocks noGrp="1" noChangeArrowheads="1"/>
          </p:cNvSpPr>
          <p:nvPr>
            <p:ph type="title"/>
          </p:nvPr>
        </p:nvSpPr>
        <p:spPr>
          <a:xfrm>
            <a:off x="2339975" y="260350"/>
            <a:ext cx="6357938" cy="1800225"/>
          </a:xfrm>
        </p:spPr>
        <p:txBody>
          <a:bodyPr/>
          <a:lstStyle/>
          <a:p>
            <a:pPr eaLnBrk="1" hangingPunct="1"/>
            <a:r>
              <a:rPr lang="ru-RU" sz="8800" b="1" smtClean="0">
                <a:solidFill>
                  <a:srgbClr val="CC0099"/>
                </a:solidFill>
                <a:latin typeface="Monotype Corsiva" pitchFamily="66" charset="0"/>
              </a:rPr>
              <a:t>Гипербола</a:t>
            </a: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1071563" y="2071688"/>
            <a:ext cx="7858125" cy="2714625"/>
          </a:xfrm>
          <a:prstGeom prst="flowChartAlternateProcess">
            <a:avLst/>
          </a:prstGeom>
          <a:gradFill rotWithShape="1">
            <a:gsLst>
              <a:gs pos="0">
                <a:srgbClr val="FF8BFF"/>
              </a:gs>
              <a:gs pos="50000">
                <a:schemeClr val="bg1"/>
              </a:gs>
              <a:gs pos="100000">
                <a:srgbClr val="FF8BFF"/>
              </a:gs>
            </a:gsLst>
            <a:lin ang="5400000" scaled="1"/>
          </a:gradFill>
          <a:ln w="9525">
            <a:solidFill>
              <a:srgbClr val="FF8BFF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3200" dirty="0"/>
              <a:t>В</a:t>
            </a:r>
            <a:r>
              <a:rPr lang="ru-RU" sz="3600" b="1" dirty="0">
                <a:solidFill>
                  <a:srgbClr val="170BB5"/>
                </a:solidFill>
              </a:rPr>
              <a:t>.  И в ту же минуту по улицам</a:t>
            </a:r>
          </a:p>
          <a:p>
            <a:pPr>
              <a:defRPr/>
            </a:pPr>
            <a:r>
              <a:rPr lang="ru-RU" sz="3600" b="1" dirty="0">
                <a:solidFill>
                  <a:srgbClr val="170BB5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курьеры, курьеры, курьеры</a:t>
            </a:r>
            <a:r>
              <a:rPr lang="ru-RU" sz="3600" b="1" dirty="0">
                <a:solidFill>
                  <a:srgbClr val="170BB5"/>
                </a:solidFill>
              </a:rPr>
              <a:t>…</a:t>
            </a:r>
          </a:p>
          <a:p>
            <a:pPr>
              <a:defRPr/>
            </a:pPr>
            <a:r>
              <a:rPr lang="ru-RU" sz="3600" b="1" dirty="0">
                <a:solidFill>
                  <a:srgbClr val="170BB5"/>
                </a:solidFill>
              </a:rPr>
              <a:t> можете представить себе, </a:t>
            </a:r>
          </a:p>
          <a:p>
            <a:pPr>
              <a:defRPr/>
            </a:pPr>
            <a:r>
              <a:rPr lang="ru-RU" sz="3600" b="1" dirty="0">
                <a:solidFill>
                  <a:srgbClr val="170BB5"/>
                </a:solidFill>
              </a:rPr>
              <a:t>тридцать пять тысяч</a:t>
            </a:r>
          </a:p>
          <a:p>
            <a:pPr>
              <a:defRPr/>
            </a:pPr>
            <a:r>
              <a:rPr lang="ru-RU" sz="3600" b="1" dirty="0">
                <a:solidFill>
                  <a:srgbClr val="170BB5"/>
                </a:solidFill>
              </a:rPr>
              <a:t> одних курьеров</a:t>
            </a:r>
            <a:r>
              <a:rPr lang="ru-RU" sz="3600" b="1" dirty="0"/>
              <a:t>!</a:t>
            </a:r>
            <a:endParaRPr lang="ru-RU" sz="3600" dirty="0"/>
          </a:p>
        </p:txBody>
      </p:sp>
      <p:pic>
        <p:nvPicPr>
          <p:cNvPr id="14342" name="Picture 13" descr="фея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CD"/>
              </a:clrFrom>
              <a:clrTo>
                <a:srgbClr val="FEFECD">
                  <a:alpha val="0"/>
                </a:srgbClr>
              </a:clrTo>
            </a:clrChange>
          </a:blip>
          <a:srcRect b="18974"/>
          <a:stretch>
            <a:fillRect/>
          </a:stretch>
        </p:blipFill>
        <p:spPr bwMode="auto">
          <a:xfrm>
            <a:off x="8101013" y="642938"/>
            <a:ext cx="1042987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 descr="Картинка 79 из 8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0"/>
          <a:stretch>
            <a:fillRect/>
          </a:stretch>
        </p:blipFill>
        <p:spPr bwMode="auto">
          <a:xfrm>
            <a:off x="4510088" y="1844675"/>
            <a:ext cx="463391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2" descr="Картинка 79 из 8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0"/>
          <a:stretch>
            <a:fillRect/>
          </a:stretch>
        </p:blipFill>
        <p:spPr bwMode="auto">
          <a:xfrm>
            <a:off x="0" y="1601788"/>
            <a:ext cx="46434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6"/>
          <p:cNvSpPr>
            <a:spLocks noGrp="1" noChangeArrowheads="1"/>
          </p:cNvSpPr>
          <p:nvPr>
            <p:ph type="title"/>
          </p:nvPr>
        </p:nvSpPr>
        <p:spPr>
          <a:xfrm>
            <a:off x="785813" y="260350"/>
            <a:ext cx="5286375" cy="1800225"/>
          </a:xfrm>
        </p:spPr>
        <p:txBody>
          <a:bodyPr/>
          <a:lstStyle/>
          <a:p>
            <a:pPr eaLnBrk="1" hangingPunct="1"/>
            <a:r>
              <a:rPr lang="ru-RU" sz="8800" b="1" smtClean="0">
                <a:solidFill>
                  <a:srgbClr val="CC0099"/>
                </a:solidFill>
                <a:latin typeface="Monotype Corsiva" pitchFamily="66" charset="0"/>
              </a:rPr>
              <a:t>Инверсия</a:t>
            </a: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1071563" y="2500313"/>
            <a:ext cx="7858125" cy="2643187"/>
          </a:xfrm>
          <a:prstGeom prst="flowChartAlternateProcess">
            <a:avLst/>
          </a:prstGeom>
          <a:gradFill rotWithShape="1">
            <a:gsLst>
              <a:gs pos="0">
                <a:srgbClr val="FF8BFF"/>
              </a:gs>
              <a:gs pos="50000">
                <a:schemeClr val="bg1"/>
              </a:gs>
              <a:gs pos="100000">
                <a:srgbClr val="FF8BFF"/>
              </a:gs>
            </a:gsLst>
            <a:lin ang="5400000" scaled="1"/>
          </a:gradFill>
          <a:ln w="9525">
            <a:solidFill>
              <a:srgbClr val="FF8BFF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3600" b="1" dirty="0"/>
          </a:p>
        </p:txBody>
      </p:sp>
      <p:pic>
        <p:nvPicPr>
          <p:cNvPr id="16390" name="Picture 13" descr="фея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CD"/>
              </a:clrFrom>
              <a:clrTo>
                <a:srgbClr val="FEFECD">
                  <a:alpha val="0"/>
                </a:srgbClr>
              </a:clrTo>
            </a:clrChange>
          </a:blip>
          <a:srcRect b="18974"/>
          <a:stretch>
            <a:fillRect/>
          </a:stretch>
        </p:blipFill>
        <p:spPr bwMode="auto">
          <a:xfrm>
            <a:off x="8101013" y="642938"/>
            <a:ext cx="1042987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85852" y="2214554"/>
            <a:ext cx="68580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пушистых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ветках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Снежною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кайм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Распустились кисти                                            Белой бахромой.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Определите средство выразительности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1.Красной  кистью рябина зажглась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2. Мело, мело по всей земле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Во все пределы... 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3. Выхожу один я на  дорогу. (М.Лермонтов)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4. Шепчет осенний дождь. </a:t>
            </a: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Ответы: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1.метафора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2.гипербола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3.инверсия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4.олицетворение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Картинка 79 из 8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0"/>
          <a:stretch>
            <a:fillRect/>
          </a:stretch>
        </p:blipFill>
        <p:spPr bwMode="auto">
          <a:xfrm>
            <a:off x="0" y="1601788"/>
            <a:ext cx="91440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3" descr="фе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CD"/>
              </a:clrFrom>
              <a:clrTo>
                <a:srgbClr val="FEFECD">
                  <a:alpha val="0"/>
                </a:srgbClr>
              </a:clrTo>
            </a:clrChange>
          </a:blip>
          <a:srcRect b="18974"/>
          <a:stretch>
            <a:fillRect/>
          </a:stretch>
        </p:blipFill>
        <p:spPr bwMode="auto">
          <a:xfrm>
            <a:off x="4286250" y="285750"/>
            <a:ext cx="20431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928688" y="928688"/>
            <a:ext cx="33147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CC00CC"/>
              </a:gs>
              <a:gs pos="50000">
                <a:srgbClr val="FFFFFF"/>
              </a:gs>
              <a:gs pos="100000">
                <a:srgbClr val="CC00CC"/>
              </a:gs>
            </a:gsLst>
            <a:lin ang="5400000" scaled="1"/>
          </a:gradFill>
          <a:ln w="9525">
            <a:solidFill>
              <a:srgbClr val="FF8B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2800" b="1" dirty="0"/>
              <a:t>Молодцы!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фе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CD"/>
              </a:clrFrom>
              <a:clrTo>
                <a:srgbClr val="FEFECD">
                  <a:alpha val="0"/>
                </a:srgbClr>
              </a:clrTo>
            </a:clrChange>
          </a:blip>
          <a:srcRect b="18974"/>
          <a:stretch>
            <a:fillRect/>
          </a:stretch>
        </p:blipFill>
        <p:spPr bwMode="auto">
          <a:xfrm>
            <a:off x="250825" y="5353050"/>
            <a:ext cx="1666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2" descr="Картинка 63 из 99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01147">
            <a:off x="200025" y="3857625"/>
            <a:ext cx="24765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Cloud"/>
          <p:cNvSpPr>
            <a:spLocks noChangeAspect="1" noEditPoints="1" noChangeArrowheads="1"/>
          </p:cNvSpPr>
          <p:nvPr/>
        </p:nvSpPr>
        <p:spPr bwMode="auto">
          <a:xfrm>
            <a:off x="6084888" y="15573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CC00CC"/>
              </a:gs>
              <a:gs pos="50000">
                <a:srgbClr val="FFFFFF"/>
              </a:gs>
              <a:gs pos="100000">
                <a:srgbClr val="CC00CC"/>
              </a:gs>
            </a:gsLst>
            <a:lin ang="5400000" scaled="1"/>
          </a:gradFill>
          <a:ln w="9525">
            <a:solidFill>
              <a:srgbClr val="FF8B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43" name="Cloud"/>
          <p:cNvSpPr>
            <a:spLocks noGrp="1" noChangeAspect="1" noEditPoints="1" noChangeArrowheads="1"/>
          </p:cNvSpPr>
          <p:nvPr>
            <p:ph type="body" idx="1"/>
          </p:nvPr>
        </p:nvSpPr>
        <p:spPr>
          <a:xfrm>
            <a:off x="539750" y="404813"/>
            <a:ext cx="2243138" cy="12334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CC00CC"/>
              </a:gs>
              <a:gs pos="50000">
                <a:srgbClr val="FFFFFF"/>
              </a:gs>
              <a:gs pos="100000">
                <a:srgbClr val="CC00CC"/>
              </a:gs>
            </a:gsLst>
            <a:lin ang="5400000" scaled="1"/>
          </a:gradFill>
          <a:ln>
            <a:solidFill>
              <a:srgbClr val="FF8BFF"/>
            </a:solidFill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144" name="Cloud"/>
          <p:cNvSpPr>
            <a:spLocks noChangeAspect="1" noEditPoints="1" noChangeArrowheads="1"/>
          </p:cNvSpPr>
          <p:nvPr/>
        </p:nvSpPr>
        <p:spPr bwMode="auto">
          <a:xfrm>
            <a:off x="3419475" y="414972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CC00CC"/>
              </a:gs>
              <a:gs pos="50000">
                <a:srgbClr val="FFFFFF"/>
              </a:gs>
              <a:gs pos="100000">
                <a:srgbClr val="CC00CC"/>
              </a:gs>
            </a:gsLst>
            <a:lin ang="5400000" scaled="1"/>
          </a:gradFill>
          <a:ln w="9525">
            <a:solidFill>
              <a:srgbClr val="FF8B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45" name="Cloud"/>
          <p:cNvSpPr>
            <a:spLocks noChangeAspect="1" noEditPoints="1" noChangeArrowheads="1"/>
          </p:cNvSpPr>
          <p:nvPr/>
        </p:nvSpPr>
        <p:spPr bwMode="auto">
          <a:xfrm>
            <a:off x="7524750" y="5734050"/>
            <a:ext cx="1296988" cy="8699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CC00CC"/>
              </a:gs>
              <a:gs pos="50000">
                <a:srgbClr val="FFFFFF"/>
              </a:gs>
              <a:gs pos="100000">
                <a:srgbClr val="CC00CC"/>
              </a:gs>
            </a:gsLst>
            <a:lin ang="5400000" scaled="1"/>
          </a:gradFill>
          <a:ln w="9525">
            <a:solidFill>
              <a:srgbClr val="FF8B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-396875" y="0"/>
            <a:ext cx="5689600" cy="2087563"/>
          </a:xfrm>
          <a:prstGeom prst="cloudCallout">
            <a:avLst>
              <a:gd name="adj1" fmla="val 28963"/>
              <a:gd name="adj2" fmla="val 103991"/>
            </a:avLst>
          </a:prstGeom>
          <a:solidFill>
            <a:srgbClr val="FF8BFF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660066"/>
                </a:solidFill>
              </a:rPr>
              <a:t>Здравствуйте, я фея Сирени, королева цветов и трав. Сейчас мы отправимся в путешествие по прекрасному саду средств художественной выразительности!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52 0.11676 C 0.31042 0.11144 0.71754 0.10613 0.85417 -0.0585 C 0.99098 -0.22312 0.82865 -0.77226 0.72414 -0.87052 C 0.61962 -0.96856 0.29132 -0.73226 0.22709 -0.64833 C 0.16302 -0.56439 0.32118 -0.41411 0.33993 -0.36717 " pathEditMode="relative" ptsTypes="aaaaA">
                                      <p:cBhvr>
                                        <p:cTn id="6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0" autoRev="1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0" autoRev="1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0" autoRev="1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0" autoRev="1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mp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0" autoRev="1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0" autoRev="1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0" autoRev="1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0" autoRev="1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0" autoRev="1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0" autoRev="1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0" autoRev="1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0" autoRev="1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 animBg="1"/>
      <p:bldP spid="5142" grpId="1" animBg="1"/>
      <p:bldP spid="5142" grpId="2" animBg="1"/>
      <p:bldP spid="51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609600"/>
            <a:ext cx="8277225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</a:rPr>
              <a:t>Выразительные средства лексики и фразеологии</a:t>
            </a:r>
            <a:r>
              <a:rPr lang="ru-RU" sz="4000" b="1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76400"/>
            <a:ext cx="5943600" cy="4114800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r>
              <a:rPr lang="ru-RU" sz="4000" b="1" smtClean="0">
                <a:solidFill>
                  <a:srgbClr val="FF0000"/>
                </a:solidFill>
              </a:rPr>
              <a:t>ОСНОВНЫЕ</a:t>
            </a:r>
          </a:p>
          <a:p>
            <a:pPr algn="ctr" eaLnBrk="1" hangingPunct="1"/>
            <a:endParaRPr lang="ru-RU" smtClean="0">
              <a:solidFill>
                <a:srgbClr val="FF3788"/>
              </a:solidFill>
            </a:endParaRPr>
          </a:p>
          <a:p>
            <a:pPr algn="ctr" eaLnBrk="1" hangingPunct="1"/>
            <a:r>
              <a:rPr lang="ru-RU" sz="4000" b="1" smtClean="0">
                <a:solidFill>
                  <a:srgbClr val="00B050"/>
                </a:solidFill>
              </a:rPr>
              <a:t>СПЕЦИАЛЬНЫЕ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Основные лексические ИВС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75" y="1428750"/>
            <a:ext cx="6221413" cy="4362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Синонимы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Антонимы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Омонимы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Устаревшие слова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Неологизмы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Эмоционально-окрашенная лексика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Лексический повтор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Фразеологизмы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Крылатые слова и выражения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Специальные средства лексики</a:t>
            </a:r>
            <a:br>
              <a:rPr lang="ru-RU" sz="2400" b="1" smtClean="0"/>
            </a:br>
            <a:r>
              <a:rPr lang="ru-RU" sz="2400" b="1" smtClean="0"/>
              <a:t>(ТРОПЫ – это слова, употребленные в переносном значении)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76400"/>
            <a:ext cx="6019800" cy="41148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Эпитет</a:t>
            </a:r>
          </a:p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Метафора</a:t>
            </a:r>
          </a:p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Сравнение </a:t>
            </a:r>
          </a:p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Олицетворение</a:t>
            </a:r>
          </a:p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Гипербола</a:t>
            </a:r>
          </a:p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Литота</a:t>
            </a:r>
          </a:p>
          <a:p>
            <a:pPr eaLnBrk="1" hangingPunct="1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6148" name="Picture 12" descr="Картинка 63 из 9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623289" flipH="1" flipV="1">
            <a:off x="6140450" y="3005138"/>
            <a:ext cx="19526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785225" cy="116205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Синтаксические средства выразительности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(</a:t>
            </a:r>
            <a:r>
              <a:rPr lang="ru-RU" sz="2800" b="1" u="sng" smtClean="0">
                <a:solidFill>
                  <a:srgbClr val="FF0000"/>
                </a:solidFill>
              </a:rPr>
              <a:t>ФИГУРЫ</a:t>
            </a:r>
            <a:r>
              <a:rPr lang="ru-RU" sz="2800" b="1" smtClean="0"/>
              <a:t> –особые формы высказывания)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5791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Анафора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Эпифора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Антитеза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Градация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Инверсия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Многосоюзие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Бессоюзие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Риторический вопрос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Риторическое восклицание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Риторическое обращение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4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5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500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3" dur="500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6" dur="500"/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500"/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  <p:bldP spid="182274" grpId="1"/>
      <p:bldP spid="182275" grpId="0" build="p"/>
      <p:bldP spid="182275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323850" y="2852738"/>
            <a:ext cx="1403350" cy="1296987"/>
          </a:xfrm>
          <a:prstGeom prst="ellipse">
            <a:avLst/>
          </a:prstGeom>
          <a:solidFill>
            <a:srgbClr val="CC0099"/>
          </a:solidFill>
          <a:ln w="2857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ЭП</a:t>
            </a:r>
            <a:r>
              <a:rPr lang="ru-RU" sz="1400" b="1" u="sng">
                <a:solidFill>
                  <a:srgbClr val="008000"/>
                </a:solidFill>
              </a:rPr>
              <a:t>И</a:t>
            </a:r>
            <a:r>
              <a:rPr lang="ru-RU" sz="1400" b="1"/>
              <a:t>ТЕТ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23850" y="5561013"/>
            <a:ext cx="1403350" cy="1296987"/>
          </a:xfrm>
          <a:prstGeom prst="ellipse">
            <a:avLst/>
          </a:prstGeom>
          <a:solidFill>
            <a:srgbClr val="CC0099"/>
          </a:solidFill>
          <a:ln w="2857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СРАВН</a:t>
            </a:r>
            <a:r>
              <a:rPr lang="ru-RU" sz="1400" b="1" u="sng">
                <a:solidFill>
                  <a:srgbClr val="008000"/>
                </a:solidFill>
              </a:rPr>
              <a:t>Е</a:t>
            </a:r>
            <a:r>
              <a:rPr lang="ru-RU" sz="1400" b="1"/>
              <a:t>НИЕ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7596188" y="2852738"/>
            <a:ext cx="1403350" cy="1296987"/>
          </a:xfrm>
          <a:prstGeom prst="ellipse">
            <a:avLst/>
          </a:prstGeom>
          <a:solidFill>
            <a:srgbClr val="CC0099"/>
          </a:solidFill>
          <a:ln w="2857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ОЛИЦЕТВОР</a:t>
            </a:r>
            <a:r>
              <a:rPr lang="ru-RU" sz="1200" b="1" u="sng">
                <a:solidFill>
                  <a:srgbClr val="008000"/>
                </a:solidFill>
              </a:rPr>
              <a:t>Е</a:t>
            </a:r>
            <a:r>
              <a:rPr lang="ru-RU" sz="1200" b="1"/>
              <a:t>НИЕ</a:t>
            </a: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357158" y="357166"/>
            <a:ext cx="1403350" cy="1296987"/>
          </a:xfrm>
          <a:prstGeom prst="ellipse">
            <a:avLst/>
          </a:prstGeom>
          <a:solidFill>
            <a:srgbClr val="CC0099"/>
          </a:solidFill>
          <a:ln w="2857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/>
              <a:t>МЕТ</a:t>
            </a:r>
            <a:r>
              <a:rPr lang="ru-RU" sz="1400" b="1" u="sng" dirty="0">
                <a:solidFill>
                  <a:srgbClr val="008000"/>
                </a:solidFill>
              </a:rPr>
              <a:t>А</a:t>
            </a:r>
            <a:r>
              <a:rPr lang="ru-RU" sz="1400" b="1" dirty="0"/>
              <a:t>ФОРА</a:t>
            </a: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5000628" y="5561013"/>
            <a:ext cx="1403350" cy="129698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ГИП</a:t>
            </a:r>
            <a:r>
              <a:rPr lang="ru-RU" sz="1400" b="1" u="sng">
                <a:solidFill>
                  <a:srgbClr val="008000"/>
                </a:solidFill>
              </a:rPr>
              <a:t>Е</a:t>
            </a:r>
            <a:r>
              <a:rPr lang="ru-RU" sz="1400" b="1"/>
              <a:t>РБОЛА</a:t>
            </a: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7500958" y="5357826"/>
            <a:ext cx="1403350" cy="129698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ЛИТ</a:t>
            </a:r>
            <a:r>
              <a:rPr lang="ru-RU" sz="1400" b="1" u="sng">
                <a:solidFill>
                  <a:srgbClr val="008000"/>
                </a:solidFill>
              </a:rPr>
              <a:t>О</a:t>
            </a:r>
            <a:r>
              <a:rPr lang="ru-RU" sz="1400" b="1"/>
              <a:t>ТА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835150" y="1196975"/>
            <a:ext cx="5473700" cy="40322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051050" y="1196975"/>
            <a:ext cx="5184775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ЭП</a:t>
            </a:r>
            <a:r>
              <a:rPr lang="ru-RU">
                <a:solidFill>
                  <a:srgbClr val="008000"/>
                </a:solidFill>
                <a:latin typeface="Palatino Linotype" pitchFamily="18" charset="0"/>
              </a:rPr>
              <a:t>И</a:t>
            </a:r>
            <a:r>
              <a:rPr lang="ru-RU">
                <a:latin typeface="Palatino Linotype" pitchFamily="18" charset="0"/>
              </a:rPr>
              <a:t>ТЕТ</a:t>
            </a:r>
          </a:p>
          <a:p>
            <a:pPr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образная характеристика какого-либо лица, явления или предмета посредством выразительного метафорического прилагательного. Как художественную деталь эпитет нельзя смешивать с определительными прилагательными. Например, прилагательные «белый снег» или «мягкий снег» будут просто предметными и логическими определениями, но в выражениях «сахарный снег» или «лебяжий снег» прилагательные являются эпитетом, потому что они дают дополнительную, художественную характеристику. 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1857356" y="1214422"/>
            <a:ext cx="5473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dirty="0">
                <a:latin typeface="Palatino Linotype" pitchFamily="18" charset="0"/>
              </a:rPr>
              <a:t>СРАВН</a:t>
            </a:r>
            <a:r>
              <a:rPr lang="ru-RU" dirty="0">
                <a:solidFill>
                  <a:srgbClr val="008000"/>
                </a:solidFill>
                <a:latin typeface="Palatino Linotype" pitchFamily="18" charset="0"/>
              </a:rPr>
              <a:t>Е</a:t>
            </a:r>
            <a:r>
              <a:rPr lang="ru-RU" dirty="0">
                <a:latin typeface="Palatino Linotype" pitchFamily="18" charset="0"/>
              </a:rPr>
              <a:t>НИЕ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dirty="0">
                <a:latin typeface="Palatino Linotype" pitchFamily="18" charset="0"/>
              </a:rPr>
              <a:t>образное выражение, построенное на сопоставлении двух предметов, понятий или состояний, обладающих общим признаком, за счет которого усиливается художественное значение первого предмета. </a:t>
            </a:r>
            <a:endParaRPr lang="ru-RU" dirty="0"/>
          </a:p>
          <a:p>
            <a:pPr marL="342900" indent="-342900" algn="ctr">
              <a:spcBef>
                <a:spcPct val="50000"/>
              </a:spcBef>
              <a:buFontTx/>
              <a:buAutoNum type="arabicParenR"/>
            </a:pPr>
            <a:r>
              <a:rPr lang="ru-RU" sz="1600" dirty="0">
                <a:latin typeface="Palatino Linotype" pitchFamily="18" charset="0"/>
              </a:rPr>
              <a:t>посредством слов — </a:t>
            </a:r>
            <a:r>
              <a:rPr lang="ru-RU" sz="1600" i="1" dirty="0">
                <a:latin typeface="Palatino Linotype" pitchFamily="18" charset="0"/>
              </a:rPr>
              <a:t>как</a:t>
            </a:r>
            <a:r>
              <a:rPr lang="ru-RU" sz="1600" dirty="0">
                <a:latin typeface="Palatino Linotype" pitchFamily="18" charset="0"/>
              </a:rPr>
              <a:t>, </a:t>
            </a:r>
            <a:r>
              <a:rPr lang="ru-RU" sz="1600" i="1" dirty="0">
                <a:latin typeface="Palatino Linotype" pitchFamily="18" charset="0"/>
              </a:rPr>
              <a:t>точно</a:t>
            </a:r>
            <a:r>
              <a:rPr lang="ru-RU" sz="1600" dirty="0">
                <a:latin typeface="Palatino Linotype" pitchFamily="18" charset="0"/>
              </a:rPr>
              <a:t>, </a:t>
            </a:r>
            <a:r>
              <a:rPr lang="ru-RU" sz="1600" i="1" dirty="0">
                <a:latin typeface="Palatino Linotype" pitchFamily="18" charset="0"/>
              </a:rPr>
              <a:t>будто</a:t>
            </a:r>
            <a:r>
              <a:rPr lang="ru-RU" sz="1600" dirty="0">
                <a:latin typeface="Palatino Linotype" pitchFamily="18" charset="0"/>
              </a:rPr>
              <a:t>, </a:t>
            </a:r>
            <a:r>
              <a:rPr lang="ru-RU" sz="1600" i="1" dirty="0">
                <a:latin typeface="Palatino Linotype" pitchFamily="18" charset="0"/>
              </a:rPr>
              <a:t>словно</a:t>
            </a:r>
            <a:r>
              <a:rPr lang="ru-RU" sz="1600" dirty="0">
                <a:latin typeface="Palatino Linotype" pitchFamily="18" charset="0"/>
              </a:rPr>
              <a:t>  и </a:t>
            </a:r>
            <a:r>
              <a:rPr lang="ru-RU" sz="1600" dirty="0" err="1">
                <a:latin typeface="Palatino Linotype" pitchFamily="18" charset="0"/>
              </a:rPr>
              <a:t>т.д</a:t>
            </a:r>
            <a:endParaRPr lang="ru-RU" sz="1600" dirty="0">
              <a:latin typeface="Palatino Linotype" pitchFamily="18" charset="0"/>
            </a:endParaRPr>
          </a:p>
          <a:p>
            <a:pPr marL="342900" indent="-342900" algn="ctr">
              <a:spcBef>
                <a:spcPct val="50000"/>
              </a:spcBef>
              <a:buFontTx/>
              <a:buAutoNum type="arabicParenR"/>
            </a:pPr>
            <a:r>
              <a:rPr lang="ru-RU" sz="1600" dirty="0">
                <a:latin typeface="Palatino Linotype" pitchFamily="18" charset="0"/>
              </a:rPr>
              <a:t>при посредстве </a:t>
            </a:r>
            <a:r>
              <a:rPr lang="ru-RU" sz="1600" i="1" dirty="0">
                <a:latin typeface="Palatino Linotype" pitchFamily="18" charset="0"/>
              </a:rPr>
              <a:t>творительного</a:t>
            </a:r>
            <a:r>
              <a:rPr lang="ru-RU" sz="1600" dirty="0">
                <a:latin typeface="Palatino Linotype" pitchFamily="18" charset="0"/>
              </a:rPr>
              <a:t> падежа</a:t>
            </a:r>
            <a:r>
              <a:rPr lang="ru-RU" dirty="0">
                <a:latin typeface="Palatino Linotype" pitchFamily="18" charset="0"/>
              </a:rPr>
              <a:t> 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arenR"/>
            </a:pPr>
            <a:r>
              <a:rPr lang="ru-RU" sz="1600" dirty="0">
                <a:latin typeface="Palatino Linotype" pitchFamily="18" charset="0"/>
              </a:rPr>
              <a:t>при помощи </a:t>
            </a:r>
            <a:r>
              <a:rPr lang="ru-RU" sz="1600" i="1" dirty="0">
                <a:latin typeface="Palatino Linotype" pitchFamily="18" charset="0"/>
              </a:rPr>
              <a:t>родительного</a:t>
            </a:r>
            <a:r>
              <a:rPr lang="ru-RU" sz="1600" dirty="0">
                <a:latin typeface="Palatino Linotype" pitchFamily="18" charset="0"/>
              </a:rPr>
              <a:t> падежа 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arenR"/>
            </a:pPr>
            <a:r>
              <a:rPr lang="ru-RU" sz="1600" dirty="0">
                <a:latin typeface="Palatino Linotype" pitchFamily="18" charset="0"/>
              </a:rPr>
              <a:t>выражающее превосходную степень состояния 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1979613" y="1268413"/>
            <a:ext cx="5184775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МЕТ</a:t>
            </a:r>
            <a:r>
              <a:rPr lang="ru-RU">
                <a:solidFill>
                  <a:srgbClr val="008000"/>
                </a:solidFill>
                <a:latin typeface="Palatino Linotype" pitchFamily="18" charset="0"/>
              </a:rPr>
              <a:t>А</a:t>
            </a:r>
            <a:r>
              <a:rPr lang="ru-RU">
                <a:latin typeface="Palatino Linotype" pitchFamily="18" charset="0"/>
              </a:rPr>
              <a:t>ФОРА</a:t>
            </a:r>
          </a:p>
          <a:p>
            <a:pPr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в основе лежит неназванное сравнение предмета с каким-либо другим предметом на основании признака, общего для обоих сопоставляемых членов.</a:t>
            </a:r>
          </a:p>
          <a:p>
            <a:pPr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Если метафорическое выражение как образное подобие какого-то сложного жизненного явления раскрывается на протяжении большого отрезка или целого стихотворения, то такая М. называется </a:t>
            </a:r>
            <a:r>
              <a:rPr lang="ru-RU" i="1">
                <a:latin typeface="Palatino Linotype" pitchFamily="18" charset="0"/>
              </a:rPr>
              <a:t>развернутой метафорой</a:t>
            </a:r>
            <a:r>
              <a:rPr lang="ru-RU">
                <a:latin typeface="Palatino Linotype" pitchFamily="18" charset="0"/>
              </a:rPr>
              <a:t>. 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1928794" y="1285860"/>
            <a:ext cx="51847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ГИП</a:t>
            </a:r>
            <a:r>
              <a:rPr lang="ru-RU">
                <a:solidFill>
                  <a:srgbClr val="008000"/>
                </a:solidFill>
                <a:latin typeface="Palatino Linotype" pitchFamily="18" charset="0"/>
              </a:rPr>
              <a:t>Е</a:t>
            </a:r>
            <a:r>
              <a:rPr lang="ru-RU">
                <a:latin typeface="Palatino Linotype" pitchFamily="18" charset="0"/>
              </a:rPr>
              <a:t>РБОЛА</a:t>
            </a:r>
          </a:p>
          <a:p>
            <a:pPr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стилистическая фигура, образное выражение, преувеличивающее какое-либо действие, предмет, явление; употребляется в целях усиления художественного впечатления. 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1928794" y="1214422"/>
            <a:ext cx="518477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Palatino Linotype" pitchFamily="18" charset="0"/>
              </a:rPr>
              <a:t>ЛИТ</a:t>
            </a:r>
            <a:r>
              <a:rPr lang="ru-RU" dirty="0">
                <a:solidFill>
                  <a:srgbClr val="008000"/>
                </a:solidFill>
                <a:latin typeface="Palatino Linotype" pitchFamily="18" charset="0"/>
              </a:rPr>
              <a:t>О</a:t>
            </a:r>
            <a:r>
              <a:rPr lang="ru-RU" dirty="0">
                <a:latin typeface="Palatino Linotype" pitchFamily="18" charset="0"/>
              </a:rPr>
              <a:t>ТА</a:t>
            </a:r>
          </a:p>
          <a:p>
            <a:pPr algn="ctr">
              <a:spcBef>
                <a:spcPct val="50000"/>
              </a:spcBef>
            </a:pPr>
            <a:r>
              <a:rPr lang="ru-RU" dirty="0">
                <a:latin typeface="Palatino Linotype" pitchFamily="18" charset="0"/>
              </a:rPr>
              <a:t>стилистическая фигура, определение какого-либо понятия или предмета путем отрицания противоположного. Таковы, например, бытовые Л.: «он неглупый», вместо «он умный» 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2071670" y="1214422"/>
            <a:ext cx="51847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dirty="0">
                <a:latin typeface="Palatino Linotype" pitchFamily="18" charset="0"/>
              </a:rPr>
              <a:t>ОЛИЦЕТВОР</a:t>
            </a:r>
            <a:r>
              <a:rPr lang="ru-RU" dirty="0">
                <a:solidFill>
                  <a:srgbClr val="008000"/>
                </a:solidFill>
                <a:latin typeface="Palatino Linotype" pitchFamily="18" charset="0"/>
              </a:rPr>
              <a:t>Е</a:t>
            </a:r>
            <a:r>
              <a:rPr lang="ru-RU" dirty="0">
                <a:latin typeface="Palatino Linotype" pitchFamily="18" charset="0"/>
              </a:rPr>
              <a:t>НИЕ  или </a:t>
            </a:r>
            <a:r>
              <a:rPr lang="ru-RU" i="1" dirty="0" err="1">
                <a:latin typeface="Palatino Linotype" pitchFamily="18" charset="0"/>
              </a:rPr>
              <a:t>прозопопе́я</a:t>
            </a:r>
            <a:r>
              <a:rPr lang="ru-RU" dirty="0">
                <a:latin typeface="Palatino Linotype" pitchFamily="18" charset="0"/>
              </a:rPr>
              <a:t> 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dirty="0">
                <a:latin typeface="Palatino Linotype" pitchFamily="18" charset="0"/>
              </a:rPr>
              <a:t>стилистическая фигура, состоящая в том, что при описании животных или неодушевленных предметов они наделяются человеческими чувствами, мыслями и речью 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619250" y="260350"/>
            <a:ext cx="6265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ИВС</a:t>
            </a:r>
          </a:p>
        </p:txBody>
      </p:sp>
      <p:sp>
        <p:nvSpPr>
          <p:cNvPr id="21535" name="Oval 31"/>
          <p:cNvSpPr>
            <a:spLocks noChangeArrowheads="1"/>
          </p:cNvSpPr>
          <p:nvPr/>
        </p:nvSpPr>
        <p:spPr bwMode="auto">
          <a:xfrm>
            <a:off x="2195513" y="5516563"/>
            <a:ext cx="1403350" cy="129698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ИР</a:t>
            </a:r>
            <a:r>
              <a:rPr lang="ru-RU" sz="1400" b="1" u="sng">
                <a:solidFill>
                  <a:srgbClr val="008000"/>
                </a:solidFill>
              </a:rPr>
              <a:t>О</a:t>
            </a:r>
            <a:r>
              <a:rPr lang="ru-RU" sz="1400" b="1"/>
              <a:t>НИЯ</a:t>
            </a:r>
          </a:p>
        </p:txBody>
      </p:sp>
      <p:sp>
        <p:nvSpPr>
          <p:cNvPr id="21538" name="Oval 34"/>
          <p:cNvSpPr>
            <a:spLocks noChangeArrowheads="1"/>
          </p:cNvSpPr>
          <p:nvPr/>
        </p:nvSpPr>
        <p:spPr bwMode="auto">
          <a:xfrm>
            <a:off x="7596188" y="115888"/>
            <a:ext cx="1403350" cy="129698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АЛЛЕГ</a:t>
            </a:r>
            <a:r>
              <a:rPr lang="ru-RU" sz="1400" b="1" u="sng">
                <a:solidFill>
                  <a:srgbClr val="008000"/>
                </a:solidFill>
              </a:rPr>
              <a:t>О</a:t>
            </a:r>
            <a:r>
              <a:rPr lang="ru-RU" sz="1400" b="1"/>
              <a:t>РИЯ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2143108" y="1214422"/>
            <a:ext cx="518477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dirty="0">
                <a:latin typeface="Palatino Linotype" pitchFamily="18" charset="0"/>
              </a:rPr>
              <a:t>ИР</a:t>
            </a:r>
            <a:r>
              <a:rPr lang="ru-RU" dirty="0">
                <a:solidFill>
                  <a:srgbClr val="008000"/>
                </a:solidFill>
                <a:latin typeface="Palatino Linotype" pitchFamily="18" charset="0"/>
              </a:rPr>
              <a:t>О</a:t>
            </a:r>
            <a:r>
              <a:rPr lang="ru-RU" dirty="0">
                <a:latin typeface="Palatino Linotype" pitchFamily="18" charset="0"/>
              </a:rPr>
              <a:t>НИЯ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dirty="0">
                <a:latin typeface="Palatino Linotype" pitchFamily="18" charset="0"/>
              </a:rPr>
              <a:t>тонкая насмешка, прикрытая внешней учтивостью; этот стилистический прием называется также </a:t>
            </a:r>
            <a:r>
              <a:rPr lang="ru-RU" dirty="0" err="1">
                <a:latin typeface="Palatino Linotype" pitchFamily="18" charset="0"/>
              </a:rPr>
              <a:t>антифр</a:t>
            </a:r>
            <a:r>
              <a:rPr lang="ru-RU" u="sng" dirty="0" err="1">
                <a:solidFill>
                  <a:srgbClr val="008000"/>
                </a:solidFill>
                <a:latin typeface="Palatino Linotype" pitchFamily="18" charset="0"/>
              </a:rPr>
              <a:t>а</a:t>
            </a:r>
            <a:r>
              <a:rPr lang="ru-RU" dirty="0" err="1">
                <a:latin typeface="Palatino Linotype" pitchFamily="18" charset="0"/>
              </a:rPr>
              <a:t>зис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2000232" y="1285860"/>
            <a:ext cx="51847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dirty="0">
                <a:latin typeface="Palatino Linotype" pitchFamily="18" charset="0"/>
              </a:rPr>
              <a:t>АЛЛЕГ</a:t>
            </a:r>
            <a:r>
              <a:rPr lang="ru-RU" dirty="0">
                <a:solidFill>
                  <a:srgbClr val="008000"/>
                </a:solidFill>
                <a:latin typeface="Palatino Linotype" pitchFamily="18" charset="0"/>
              </a:rPr>
              <a:t>О</a:t>
            </a:r>
            <a:r>
              <a:rPr lang="ru-RU" dirty="0">
                <a:latin typeface="Palatino Linotype" pitchFamily="18" charset="0"/>
              </a:rPr>
              <a:t>РИЯ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dirty="0">
                <a:latin typeface="Palatino Linotype" pitchFamily="18" charset="0"/>
              </a:rPr>
              <a:t>иносказание; изображение отвлеченной идеи посредством конкретного, отчетливо представляемого образа: весы — правосудие </a:t>
            </a:r>
          </a:p>
        </p:txBody>
      </p:sp>
      <p:sp>
        <p:nvSpPr>
          <p:cNvPr id="8222" name="AutoShape 4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20150" y="6597650"/>
            <a:ext cx="323850" cy="260350"/>
          </a:xfrm>
          <a:prstGeom prst="actionButtonBackPrevious">
            <a:avLst/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8"/>
                  </p:tgtEl>
                </p:cond>
              </p:nextCondLst>
            </p:seq>
          </p:childTnLst>
        </p:cTn>
      </p:par>
    </p:tnLst>
    <p:bldLst>
      <p:bldP spid="21506" grpId="0" animBg="1"/>
      <p:bldP spid="21508" grpId="0" animBg="1"/>
      <p:bldP spid="21509" grpId="0" animBg="1"/>
      <p:bldP spid="21512" grpId="0" animBg="1"/>
      <p:bldP spid="21513" grpId="0" animBg="1"/>
      <p:bldP spid="21514" grpId="0" animBg="1"/>
      <p:bldP spid="21516" grpId="0"/>
      <p:bldP spid="21516" grpId="1"/>
      <p:bldP spid="21527" grpId="0"/>
      <p:bldP spid="21527" grpId="1"/>
      <p:bldP spid="21528" grpId="0"/>
      <p:bldP spid="21528" grpId="1"/>
      <p:bldP spid="21529" grpId="0"/>
      <p:bldP spid="21529" grpId="1"/>
      <p:bldP spid="21530" grpId="0"/>
      <p:bldP spid="21530" grpId="1"/>
      <p:bldP spid="21533" grpId="0"/>
      <p:bldP spid="21533" grpId="1"/>
      <p:bldP spid="21535" grpId="0" animBg="1"/>
      <p:bldP spid="21538" grpId="0" animBg="1"/>
      <p:bldP spid="21543" grpId="0"/>
      <p:bldP spid="21543" grpId="1"/>
      <p:bldP spid="21546" grpId="0"/>
      <p:bldP spid="2154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rgbClr val="CC0099"/>
                </a:solidFill>
              </a:rPr>
              <a:t>эпитеты</a:t>
            </a:r>
            <a:endParaRPr lang="ru-RU" sz="5400" b="1" i="1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072494" cy="468632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b="1" i="1" dirty="0" smtClean="0">
                <a:solidFill>
                  <a:srgbClr val="CC0099"/>
                </a:solidFill>
              </a:rPr>
              <a:t>Чародейкою </a:t>
            </a:r>
            <a:r>
              <a:rPr lang="ru-RU" sz="2800" b="1" i="1" dirty="0" smtClean="0">
                <a:solidFill>
                  <a:srgbClr val="CC0099"/>
                </a:solidFill>
              </a:rPr>
              <a:t>Зимою                                       </a:t>
            </a:r>
            <a:r>
              <a:rPr lang="ru-RU" sz="2800" b="1" i="1" dirty="0" smtClean="0">
                <a:solidFill>
                  <a:srgbClr val="CC0099"/>
                </a:solidFill>
              </a:rPr>
              <a:t>Околдован, лес </a:t>
            </a:r>
            <a:r>
              <a:rPr lang="ru-RU" sz="2800" b="1" i="1" dirty="0" smtClean="0">
                <a:solidFill>
                  <a:srgbClr val="CC0099"/>
                </a:solidFill>
              </a:rPr>
              <a:t>стоит</a:t>
            </a:r>
          </a:p>
          <a:p>
            <a:r>
              <a:rPr lang="ru-RU" sz="2800" b="1" i="1" dirty="0" smtClean="0">
                <a:solidFill>
                  <a:srgbClr val="CC0099"/>
                </a:solidFill>
              </a:rPr>
              <a:t>И </a:t>
            </a:r>
            <a:r>
              <a:rPr lang="ru-RU" sz="2800" b="1" i="1" dirty="0" smtClean="0">
                <a:solidFill>
                  <a:srgbClr val="CC0099"/>
                </a:solidFill>
              </a:rPr>
              <a:t>под снежной бахромою</a:t>
            </a:r>
            <a:r>
              <a:rPr lang="ru-RU" sz="2800" b="1" i="1" dirty="0" smtClean="0">
                <a:solidFill>
                  <a:srgbClr val="CC0099"/>
                </a:solidFill>
              </a:rPr>
              <a:t>,                                                             </a:t>
            </a:r>
            <a:r>
              <a:rPr lang="ru-RU" sz="2800" b="1" i="1" dirty="0" smtClean="0">
                <a:solidFill>
                  <a:srgbClr val="CC0099"/>
                </a:solidFill>
              </a:rPr>
              <a:t>Неподвижною, немою,</a:t>
            </a:r>
          </a:p>
          <a:p>
            <a:r>
              <a:rPr lang="ru-RU" sz="2800" b="1" i="1" dirty="0" smtClean="0">
                <a:solidFill>
                  <a:srgbClr val="CC0099"/>
                </a:solidFill>
              </a:rPr>
              <a:t>                        </a:t>
            </a:r>
            <a:r>
              <a:rPr lang="ru-RU" sz="2800" b="1" i="1" dirty="0" smtClean="0">
                <a:solidFill>
                  <a:srgbClr val="CC0099"/>
                </a:solidFill>
              </a:rPr>
              <a:t>       </a:t>
            </a:r>
            <a:r>
              <a:rPr lang="ru-RU" sz="2800" b="1" i="1" dirty="0" smtClean="0">
                <a:solidFill>
                  <a:srgbClr val="CC0099"/>
                </a:solidFill>
              </a:rPr>
              <a:t>Чудной жизнью он блестит.</a:t>
            </a:r>
            <a:endParaRPr lang="ru-RU" sz="2800" b="1" i="1" dirty="0">
              <a:solidFill>
                <a:srgbClr val="CC0099"/>
              </a:solidFill>
            </a:endParaRPr>
          </a:p>
        </p:txBody>
      </p:sp>
      <p:pic>
        <p:nvPicPr>
          <p:cNvPr id="4" name="Picture 12" descr="Картинка 79 из 8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0"/>
          <a:stretch>
            <a:fillRect/>
          </a:stretch>
        </p:blipFill>
        <p:spPr bwMode="auto">
          <a:xfrm>
            <a:off x="0" y="3286124"/>
            <a:ext cx="9144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5" descr="Картинка 79 из 8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0"/>
          <a:stretch>
            <a:fillRect/>
          </a:stretch>
        </p:blipFill>
        <p:spPr bwMode="auto">
          <a:xfrm>
            <a:off x="4510088" y="1844675"/>
            <a:ext cx="463391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2" descr="Картинка 79 из 8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0"/>
          <a:stretch>
            <a:fillRect/>
          </a:stretch>
        </p:blipFill>
        <p:spPr bwMode="auto">
          <a:xfrm>
            <a:off x="0" y="1601788"/>
            <a:ext cx="46434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16"/>
          <p:cNvSpPr>
            <a:spLocks noGrp="1" noChangeArrowheads="1"/>
          </p:cNvSpPr>
          <p:nvPr>
            <p:ph type="title"/>
          </p:nvPr>
        </p:nvSpPr>
        <p:spPr>
          <a:xfrm>
            <a:off x="2339975" y="260350"/>
            <a:ext cx="6357938" cy="1800225"/>
          </a:xfrm>
        </p:spPr>
        <p:txBody>
          <a:bodyPr/>
          <a:lstStyle/>
          <a:p>
            <a:pPr eaLnBrk="1" hangingPunct="1"/>
            <a:r>
              <a:rPr lang="ru-RU" sz="8800" b="1" smtClean="0">
                <a:solidFill>
                  <a:srgbClr val="CC0099"/>
                </a:solidFill>
                <a:latin typeface="Monotype Corsiva" pitchFamily="66" charset="0"/>
              </a:rPr>
              <a:t>Сравнение</a:t>
            </a: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1143000" y="1785926"/>
            <a:ext cx="6929462" cy="2786082"/>
          </a:xfrm>
          <a:prstGeom prst="flowChartAlternateProcess">
            <a:avLst/>
          </a:prstGeom>
          <a:gradFill rotWithShape="1">
            <a:gsLst>
              <a:gs pos="0">
                <a:srgbClr val="FF8BFF"/>
              </a:gs>
              <a:gs pos="50000">
                <a:schemeClr val="bg1"/>
              </a:gs>
              <a:gs pos="100000">
                <a:srgbClr val="FF8BFF"/>
              </a:gs>
            </a:gsLst>
            <a:lin ang="5400000" scaled="1"/>
          </a:gradFill>
          <a:ln w="9525">
            <a:solidFill>
              <a:srgbClr val="FF8BFF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голубыми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небесами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Великолепными коврами,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Блестя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солнце,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 лежит.</a:t>
            </a:r>
          </a:p>
          <a:p>
            <a:pPr>
              <a:lnSpc>
                <a:spcPct val="150000"/>
              </a:lnSpc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. 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28678" name="Picture 13" descr="фея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CD"/>
              </a:clrFrom>
              <a:clrTo>
                <a:srgbClr val="FEFECD">
                  <a:alpha val="0"/>
                </a:srgbClr>
              </a:clrTo>
            </a:clrChange>
          </a:blip>
          <a:srcRect b="18974"/>
          <a:stretch>
            <a:fillRect/>
          </a:stretch>
        </p:blipFill>
        <p:spPr bwMode="auto">
          <a:xfrm>
            <a:off x="8101013" y="0"/>
            <a:ext cx="10429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491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Средства художественной выразительности</vt:lpstr>
      <vt:lpstr>Слайд 2</vt:lpstr>
      <vt:lpstr>Выразительные средства лексики и фразеологии </vt:lpstr>
      <vt:lpstr>Основные лексические ИВС</vt:lpstr>
      <vt:lpstr>Специальные средства лексики (ТРОПЫ – это слова, употребленные в переносном значении)</vt:lpstr>
      <vt:lpstr>Синтаксические средства выразительности (ФИГУРЫ –особые формы высказывания)</vt:lpstr>
      <vt:lpstr>Слайд 7</vt:lpstr>
      <vt:lpstr>эпитеты</vt:lpstr>
      <vt:lpstr>Сравнение</vt:lpstr>
      <vt:lpstr>метафора</vt:lpstr>
      <vt:lpstr>Олицетворение</vt:lpstr>
      <vt:lpstr>Литота</vt:lpstr>
      <vt:lpstr>Гипербола</vt:lpstr>
      <vt:lpstr>Инверсия</vt:lpstr>
      <vt:lpstr>Определите средство выразительности</vt:lpstr>
      <vt:lpstr>Ответы: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</dc:creator>
  <cp:lastModifiedBy>Admin</cp:lastModifiedBy>
  <cp:revision>49</cp:revision>
  <dcterms:created xsi:type="dcterms:W3CDTF">2009-08-19T17:00:38Z</dcterms:created>
  <dcterms:modified xsi:type="dcterms:W3CDTF">2013-02-06T17:52:06Z</dcterms:modified>
</cp:coreProperties>
</file>