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sldIdLst>
    <p:sldId id="256" r:id="rId2"/>
    <p:sldId id="359" r:id="rId3"/>
    <p:sldId id="314" r:id="rId4"/>
    <p:sldId id="257" r:id="rId5"/>
    <p:sldId id="315" r:id="rId6"/>
    <p:sldId id="258" r:id="rId7"/>
    <p:sldId id="260" r:id="rId8"/>
    <p:sldId id="335" r:id="rId9"/>
    <p:sldId id="336" r:id="rId10"/>
    <p:sldId id="334" r:id="rId11"/>
    <p:sldId id="261" r:id="rId12"/>
    <p:sldId id="262" r:id="rId13"/>
    <p:sldId id="263" r:id="rId14"/>
    <p:sldId id="337" r:id="rId15"/>
    <p:sldId id="264" r:id="rId16"/>
    <p:sldId id="265" r:id="rId17"/>
    <p:sldId id="316" r:id="rId18"/>
    <p:sldId id="317" r:id="rId19"/>
    <p:sldId id="338" r:id="rId20"/>
    <p:sldId id="349" r:id="rId21"/>
    <p:sldId id="343" r:id="rId22"/>
    <p:sldId id="355" r:id="rId23"/>
    <p:sldId id="356" r:id="rId24"/>
    <p:sldId id="357" r:id="rId25"/>
    <p:sldId id="358" r:id="rId26"/>
    <p:sldId id="350" r:id="rId27"/>
    <p:sldId id="351" r:id="rId28"/>
    <p:sldId id="352" r:id="rId29"/>
    <p:sldId id="353" r:id="rId30"/>
    <p:sldId id="354" r:id="rId31"/>
    <p:sldId id="346" r:id="rId32"/>
    <p:sldId id="347" r:id="rId33"/>
    <p:sldId id="31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775"/>
    <a:srgbClr val="166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FB740C-662E-4D32-8983-EA77A0EE5DA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2484B0-7FCE-4D8A-9D02-08537F5CD39E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Главный член - подлежащее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0EC034F2-3EEB-4C24-A195-5906E3DDF672}" type="parTrans" cxnId="{1514414D-1A69-4B76-B4C0-532078D62560}">
      <dgm:prSet/>
      <dgm:spPr/>
      <dgm:t>
        <a:bodyPr/>
        <a:lstStyle/>
        <a:p>
          <a:endParaRPr lang="ru-RU"/>
        </a:p>
      </dgm:t>
    </dgm:pt>
    <dgm:pt modelId="{A86D6CBA-1AFF-4F36-84B0-F08DF9EF75C9}" type="sibTrans" cxnId="{1514414D-1A69-4B76-B4C0-532078D62560}">
      <dgm:prSet/>
      <dgm:spPr/>
      <dgm:t>
        <a:bodyPr/>
        <a:lstStyle/>
        <a:p>
          <a:endParaRPr lang="ru-RU"/>
        </a:p>
      </dgm:t>
    </dgm:pt>
    <dgm:pt modelId="{5A43C9AD-0B84-4504-AE64-45E743EFA622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Главный член - сказуемое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4B7AD312-60EB-4A13-889C-D147D0624F6D}" type="parTrans" cxnId="{5E9674C3-1EB7-42FB-86E1-39994C2158B4}">
      <dgm:prSet/>
      <dgm:spPr/>
      <dgm:t>
        <a:bodyPr/>
        <a:lstStyle/>
        <a:p>
          <a:endParaRPr lang="ru-RU"/>
        </a:p>
      </dgm:t>
    </dgm:pt>
    <dgm:pt modelId="{84A26B75-814E-47CF-94ED-E7B2F6F4D7C4}" type="sibTrans" cxnId="{5E9674C3-1EB7-42FB-86E1-39994C2158B4}">
      <dgm:prSet/>
      <dgm:spPr/>
      <dgm:t>
        <a:bodyPr/>
        <a:lstStyle/>
        <a:p>
          <a:endParaRPr lang="ru-RU"/>
        </a:p>
      </dgm:t>
    </dgm:pt>
    <dgm:pt modelId="{618BD281-66F5-42E8-BABC-748010E1F2D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Определённо-личные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9EBC9F8C-1FE8-4DA2-9548-15D0A53E8ED7}" type="parTrans" cxnId="{CD531C1F-48ED-49C4-9453-76B92D7F6CF7}">
      <dgm:prSet/>
      <dgm:spPr/>
      <dgm:t>
        <a:bodyPr/>
        <a:lstStyle/>
        <a:p>
          <a:endParaRPr lang="ru-RU"/>
        </a:p>
      </dgm:t>
    </dgm:pt>
    <dgm:pt modelId="{9049F6FF-F158-48F4-92D5-B621416C31DA}" type="sibTrans" cxnId="{CD531C1F-48ED-49C4-9453-76B92D7F6CF7}">
      <dgm:prSet/>
      <dgm:spPr/>
      <dgm:t>
        <a:bodyPr/>
        <a:lstStyle/>
        <a:p>
          <a:endParaRPr lang="ru-RU"/>
        </a:p>
      </dgm:t>
    </dgm:pt>
    <dgm:pt modelId="{D867429D-5C84-4CC8-886F-21CB8D603753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Неопределённо-личные</a:t>
          </a:r>
          <a:endParaRPr lang="ru-RU" b="1" dirty="0">
            <a:solidFill>
              <a:srgbClr val="002060"/>
            </a:solidFill>
          </a:endParaRPr>
        </a:p>
      </dgm:t>
    </dgm:pt>
    <dgm:pt modelId="{420E4299-351C-4435-B663-A4F1C32D9FE6}" type="parTrans" cxnId="{B314E524-A4C2-47C3-A780-8539296C95C2}">
      <dgm:prSet/>
      <dgm:spPr/>
      <dgm:t>
        <a:bodyPr/>
        <a:lstStyle/>
        <a:p>
          <a:endParaRPr lang="ru-RU"/>
        </a:p>
      </dgm:t>
    </dgm:pt>
    <dgm:pt modelId="{A2F1F777-2012-4A1D-8617-EA81F5CB1FF9}" type="sibTrans" cxnId="{B314E524-A4C2-47C3-A780-8539296C95C2}">
      <dgm:prSet/>
      <dgm:spPr/>
      <dgm:t>
        <a:bodyPr/>
        <a:lstStyle/>
        <a:p>
          <a:endParaRPr lang="ru-RU"/>
        </a:p>
      </dgm:t>
    </dgm:pt>
    <dgm:pt modelId="{59525551-468A-4FA0-B36B-1FC6230602DD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2"/>
              </a:solidFill>
            </a:rPr>
            <a:t>Назывные</a:t>
          </a:r>
          <a:endParaRPr lang="ru-RU" sz="3600" b="1" dirty="0">
            <a:solidFill>
              <a:schemeClr val="tx2"/>
            </a:solidFill>
          </a:endParaRPr>
        </a:p>
      </dgm:t>
    </dgm:pt>
    <dgm:pt modelId="{CCAB1757-92FF-4954-8F49-C926A8F2EFBB}" type="parTrans" cxnId="{43A439E8-7111-40FC-94D5-72AD4634A4E3}">
      <dgm:prSet/>
      <dgm:spPr/>
      <dgm:t>
        <a:bodyPr/>
        <a:lstStyle/>
        <a:p>
          <a:endParaRPr lang="ru-RU"/>
        </a:p>
      </dgm:t>
    </dgm:pt>
    <dgm:pt modelId="{B4667E32-D133-4E80-BB7C-722ADF4474C7}" type="sibTrans" cxnId="{43A439E8-7111-40FC-94D5-72AD4634A4E3}">
      <dgm:prSet/>
      <dgm:spPr/>
      <dgm:t>
        <a:bodyPr/>
        <a:lstStyle/>
        <a:p>
          <a:endParaRPr lang="ru-RU"/>
        </a:p>
      </dgm:t>
    </dgm:pt>
    <dgm:pt modelId="{C07292BE-7ABE-4C8E-A885-CA4A6165AAFB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Безличные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90F3C527-5DD1-4F12-9736-56EF55D37617}" type="parTrans" cxnId="{1BF60C91-0846-44E0-A01B-A5FD2D85C07E}">
      <dgm:prSet/>
      <dgm:spPr/>
      <dgm:t>
        <a:bodyPr/>
        <a:lstStyle/>
        <a:p>
          <a:endParaRPr lang="ru-RU"/>
        </a:p>
      </dgm:t>
    </dgm:pt>
    <dgm:pt modelId="{D69C225E-9B38-4CD8-AF90-A070FA439387}" type="sibTrans" cxnId="{1BF60C91-0846-44E0-A01B-A5FD2D85C07E}">
      <dgm:prSet/>
      <dgm:spPr/>
      <dgm:t>
        <a:bodyPr/>
        <a:lstStyle/>
        <a:p>
          <a:endParaRPr lang="ru-RU"/>
        </a:p>
      </dgm:t>
    </dgm:pt>
    <dgm:pt modelId="{8172FC99-6807-4ACF-8165-25B976D7CF54}" type="pres">
      <dgm:prSet presAssocID="{48FB740C-662E-4D32-8983-EA77A0EE5DA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D2D880-AE99-41FD-B73A-3F799E3C1213}" type="pres">
      <dgm:prSet presAssocID="{452484B0-7FCE-4D8A-9D02-08537F5CD39E}" presName="linNode" presStyleCnt="0"/>
      <dgm:spPr/>
    </dgm:pt>
    <dgm:pt modelId="{77E62DB0-D737-4FED-8B76-8DEBB811C803}" type="pres">
      <dgm:prSet presAssocID="{452484B0-7FCE-4D8A-9D02-08537F5CD39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D6060-BBC6-44B1-A073-BAA0524FF2DE}" type="pres">
      <dgm:prSet presAssocID="{452484B0-7FCE-4D8A-9D02-08537F5CD39E}" presName="childShp" presStyleLbl="bgAccFollowNode1" presStyleIdx="0" presStyleCnt="2" custScaleY="53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EF96C-628A-4CD0-A1B1-9C3B16259CD0}" type="pres">
      <dgm:prSet presAssocID="{A86D6CBA-1AFF-4F36-84B0-F08DF9EF75C9}" presName="spacing" presStyleCnt="0"/>
      <dgm:spPr/>
    </dgm:pt>
    <dgm:pt modelId="{090BDFB3-9305-4094-AA84-92FC85A964EA}" type="pres">
      <dgm:prSet presAssocID="{5A43C9AD-0B84-4504-AE64-45E743EFA622}" presName="linNode" presStyleCnt="0"/>
      <dgm:spPr/>
    </dgm:pt>
    <dgm:pt modelId="{81883709-DC1B-4D7D-993B-B677C021992D}" type="pres">
      <dgm:prSet presAssocID="{5A43C9AD-0B84-4504-AE64-45E743EFA622}" presName="parentShp" presStyleLbl="node1" presStyleIdx="1" presStyleCnt="2" custScaleX="76399" custLinFactNeighborX="-7948" custLinFactNeighborY="-1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3820D4-87AF-4A8D-80F4-A6C70E9803C8}" type="pres">
      <dgm:prSet presAssocID="{5A43C9AD-0B84-4504-AE64-45E743EFA622}" presName="childShp" presStyleLbl="bgAccFollowNode1" presStyleIdx="1" presStyleCnt="2" custScaleX="121504" custScaleY="252490" custLinFactNeighborX="-364" custLinFactNeighborY="-1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229BE8-9449-4720-A6AD-178D36007642}" type="presOf" srcId="{D867429D-5C84-4CC8-886F-21CB8D603753}" destId="{503820D4-87AF-4A8D-80F4-A6C70E9803C8}" srcOrd="0" destOrd="1" presId="urn:microsoft.com/office/officeart/2005/8/layout/vList6"/>
    <dgm:cxn modelId="{1514414D-1A69-4B76-B4C0-532078D62560}" srcId="{48FB740C-662E-4D32-8983-EA77A0EE5DAF}" destId="{452484B0-7FCE-4D8A-9D02-08537F5CD39E}" srcOrd="0" destOrd="0" parTransId="{0EC034F2-3EEB-4C24-A195-5906E3DDF672}" sibTransId="{A86D6CBA-1AFF-4F36-84B0-F08DF9EF75C9}"/>
    <dgm:cxn modelId="{CD531C1F-48ED-49C4-9453-76B92D7F6CF7}" srcId="{5A43C9AD-0B84-4504-AE64-45E743EFA622}" destId="{618BD281-66F5-42E8-BABC-748010E1F2DF}" srcOrd="0" destOrd="0" parTransId="{9EBC9F8C-1FE8-4DA2-9548-15D0A53E8ED7}" sibTransId="{9049F6FF-F158-48F4-92D5-B621416C31DA}"/>
    <dgm:cxn modelId="{6EA2AC82-0AA1-4BF5-BEE2-683F3267AFEB}" type="presOf" srcId="{59525551-468A-4FA0-B36B-1FC6230602DD}" destId="{81DD6060-BBC6-44B1-A073-BAA0524FF2DE}" srcOrd="0" destOrd="0" presId="urn:microsoft.com/office/officeart/2005/8/layout/vList6"/>
    <dgm:cxn modelId="{B314E524-A4C2-47C3-A780-8539296C95C2}" srcId="{5A43C9AD-0B84-4504-AE64-45E743EFA622}" destId="{D867429D-5C84-4CC8-886F-21CB8D603753}" srcOrd="1" destOrd="0" parTransId="{420E4299-351C-4435-B663-A4F1C32D9FE6}" sibTransId="{A2F1F777-2012-4A1D-8617-EA81F5CB1FF9}"/>
    <dgm:cxn modelId="{6374E2D0-A801-4CE4-8C22-19AEB72B83B8}" type="presOf" srcId="{48FB740C-662E-4D32-8983-EA77A0EE5DAF}" destId="{8172FC99-6807-4ACF-8165-25B976D7CF54}" srcOrd="0" destOrd="0" presId="urn:microsoft.com/office/officeart/2005/8/layout/vList6"/>
    <dgm:cxn modelId="{FAB79490-71DB-4068-B3BE-C2E382AA59F1}" type="presOf" srcId="{5A43C9AD-0B84-4504-AE64-45E743EFA622}" destId="{81883709-DC1B-4D7D-993B-B677C021992D}" srcOrd="0" destOrd="0" presId="urn:microsoft.com/office/officeart/2005/8/layout/vList6"/>
    <dgm:cxn modelId="{1BF60C91-0846-44E0-A01B-A5FD2D85C07E}" srcId="{5A43C9AD-0B84-4504-AE64-45E743EFA622}" destId="{C07292BE-7ABE-4C8E-A885-CA4A6165AAFB}" srcOrd="2" destOrd="0" parTransId="{90F3C527-5DD1-4F12-9736-56EF55D37617}" sibTransId="{D69C225E-9B38-4CD8-AF90-A070FA439387}"/>
    <dgm:cxn modelId="{43A439E8-7111-40FC-94D5-72AD4634A4E3}" srcId="{452484B0-7FCE-4D8A-9D02-08537F5CD39E}" destId="{59525551-468A-4FA0-B36B-1FC6230602DD}" srcOrd="0" destOrd="0" parTransId="{CCAB1757-92FF-4954-8F49-C926A8F2EFBB}" sibTransId="{B4667E32-D133-4E80-BB7C-722ADF4474C7}"/>
    <dgm:cxn modelId="{2A432581-68D7-468D-A28E-40FF509430AD}" type="presOf" srcId="{C07292BE-7ABE-4C8E-A885-CA4A6165AAFB}" destId="{503820D4-87AF-4A8D-80F4-A6C70E9803C8}" srcOrd="0" destOrd="2" presId="urn:microsoft.com/office/officeart/2005/8/layout/vList6"/>
    <dgm:cxn modelId="{4702C333-6F6D-4260-9EF1-F72ABE7C4D5E}" type="presOf" srcId="{452484B0-7FCE-4D8A-9D02-08537F5CD39E}" destId="{77E62DB0-D737-4FED-8B76-8DEBB811C803}" srcOrd="0" destOrd="0" presId="urn:microsoft.com/office/officeart/2005/8/layout/vList6"/>
    <dgm:cxn modelId="{5E9674C3-1EB7-42FB-86E1-39994C2158B4}" srcId="{48FB740C-662E-4D32-8983-EA77A0EE5DAF}" destId="{5A43C9AD-0B84-4504-AE64-45E743EFA622}" srcOrd="1" destOrd="0" parTransId="{4B7AD312-60EB-4A13-889C-D147D0624F6D}" sibTransId="{84A26B75-814E-47CF-94ED-E7B2F6F4D7C4}"/>
    <dgm:cxn modelId="{1E08B292-4B19-4ACC-9BCA-E4BB21F175D7}" type="presOf" srcId="{618BD281-66F5-42E8-BABC-748010E1F2DF}" destId="{503820D4-87AF-4A8D-80F4-A6C70E9803C8}" srcOrd="0" destOrd="0" presId="urn:microsoft.com/office/officeart/2005/8/layout/vList6"/>
    <dgm:cxn modelId="{B086FBC9-66CF-43C8-B5E0-64637DBECCF8}" type="presParOf" srcId="{8172FC99-6807-4ACF-8165-25B976D7CF54}" destId="{E9D2D880-AE99-41FD-B73A-3F799E3C1213}" srcOrd="0" destOrd="0" presId="urn:microsoft.com/office/officeart/2005/8/layout/vList6"/>
    <dgm:cxn modelId="{C2DC4BC0-426D-4F8E-80D7-1CAC5F89ED15}" type="presParOf" srcId="{E9D2D880-AE99-41FD-B73A-3F799E3C1213}" destId="{77E62DB0-D737-4FED-8B76-8DEBB811C803}" srcOrd="0" destOrd="0" presId="urn:microsoft.com/office/officeart/2005/8/layout/vList6"/>
    <dgm:cxn modelId="{42BEB352-9DB6-4E01-A036-3648832A3F38}" type="presParOf" srcId="{E9D2D880-AE99-41FD-B73A-3F799E3C1213}" destId="{81DD6060-BBC6-44B1-A073-BAA0524FF2DE}" srcOrd="1" destOrd="0" presId="urn:microsoft.com/office/officeart/2005/8/layout/vList6"/>
    <dgm:cxn modelId="{468D5566-3063-45B9-87D5-E51C82614AB5}" type="presParOf" srcId="{8172FC99-6807-4ACF-8165-25B976D7CF54}" destId="{CDEEF96C-628A-4CD0-A1B1-9C3B16259CD0}" srcOrd="1" destOrd="0" presId="urn:microsoft.com/office/officeart/2005/8/layout/vList6"/>
    <dgm:cxn modelId="{F731A402-B722-401C-A3FA-ACE59A47604A}" type="presParOf" srcId="{8172FC99-6807-4ACF-8165-25B976D7CF54}" destId="{090BDFB3-9305-4094-AA84-92FC85A964EA}" srcOrd="2" destOrd="0" presId="urn:microsoft.com/office/officeart/2005/8/layout/vList6"/>
    <dgm:cxn modelId="{91A25A8C-6CE3-4906-AD14-68E3AA666350}" type="presParOf" srcId="{090BDFB3-9305-4094-AA84-92FC85A964EA}" destId="{81883709-DC1B-4D7D-993B-B677C021992D}" srcOrd="0" destOrd="0" presId="urn:microsoft.com/office/officeart/2005/8/layout/vList6"/>
    <dgm:cxn modelId="{88CDBEF7-8D8F-4C45-A85D-738576775141}" type="presParOf" srcId="{090BDFB3-9305-4094-AA84-92FC85A964EA}" destId="{503820D4-87AF-4A8D-80F4-A6C70E9803C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D6060-BBC6-44B1-A073-BAA0524FF2DE}">
      <dsp:nvSpPr>
        <dsp:cNvPr id="0" name=""/>
        <dsp:cNvSpPr/>
      </dsp:nvSpPr>
      <dsp:spPr>
        <a:xfrm>
          <a:off x="3513990" y="320864"/>
          <a:ext cx="5270985" cy="72428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tx2"/>
              </a:solidFill>
            </a:rPr>
            <a:t>Назывные</a:t>
          </a:r>
          <a:endParaRPr lang="ru-RU" sz="3600" b="1" kern="1200" dirty="0">
            <a:solidFill>
              <a:schemeClr val="tx2"/>
            </a:solidFill>
          </a:endParaRPr>
        </a:p>
      </dsp:txBody>
      <dsp:txXfrm>
        <a:off x="3513990" y="411399"/>
        <a:ext cx="4999379" cy="543212"/>
      </dsp:txXfrm>
    </dsp:sp>
    <dsp:sp modelId="{77E62DB0-D737-4FED-8B76-8DEBB811C803}">
      <dsp:nvSpPr>
        <dsp:cNvPr id="0" name=""/>
        <dsp:cNvSpPr/>
      </dsp:nvSpPr>
      <dsp:spPr>
        <a:xfrm>
          <a:off x="0" y="4279"/>
          <a:ext cx="3513990" cy="1357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2">
                  <a:lumMod val="50000"/>
                </a:schemeClr>
              </a:solidFill>
            </a:rPr>
            <a:t>Главный член - подлежащее</a:t>
          </a:r>
          <a:endParaRPr lang="ru-RU" sz="28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66265" y="70544"/>
        <a:ext cx="3381460" cy="1224922"/>
      </dsp:txXfrm>
    </dsp:sp>
    <dsp:sp modelId="{503820D4-87AF-4A8D-80F4-A6C70E9803C8}">
      <dsp:nvSpPr>
        <dsp:cNvPr id="0" name=""/>
        <dsp:cNvSpPr/>
      </dsp:nvSpPr>
      <dsp:spPr>
        <a:xfrm>
          <a:off x="2583802" y="1473314"/>
          <a:ext cx="6185555" cy="34274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b="1" kern="1200" dirty="0" smtClean="0">
              <a:solidFill>
                <a:schemeClr val="accent2">
                  <a:lumMod val="50000"/>
                </a:schemeClr>
              </a:solidFill>
            </a:rPr>
            <a:t>Определённо-личные</a:t>
          </a:r>
          <a:endParaRPr lang="ru-RU" sz="3500" b="1" kern="1200" dirty="0">
            <a:solidFill>
              <a:schemeClr val="accent2">
                <a:lumMod val="50000"/>
              </a:schemeClr>
            </a:solidFill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b="1" kern="1200" dirty="0" smtClean="0">
              <a:solidFill>
                <a:srgbClr val="002060"/>
              </a:solidFill>
            </a:rPr>
            <a:t>Неопределённо-личные</a:t>
          </a:r>
          <a:endParaRPr lang="ru-RU" sz="3500" b="1" kern="1200" dirty="0">
            <a:solidFill>
              <a:srgbClr val="002060"/>
            </a:solidFill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b="1" kern="1200" dirty="0" smtClean="0">
              <a:solidFill>
                <a:schemeClr val="accent3">
                  <a:lumMod val="50000"/>
                </a:schemeClr>
              </a:solidFill>
            </a:rPr>
            <a:t>Безличные</a:t>
          </a:r>
          <a:endParaRPr lang="ru-RU" sz="35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583802" y="1901743"/>
        <a:ext cx="4900269" cy="2570572"/>
      </dsp:txXfrm>
    </dsp:sp>
    <dsp:sp modelId="{81883709-DC1B-4D7D-993B-B677C021992D}">
      <dsp:nvSpPr>
        <dsp:cNvPr id="0" name=""/>
        <dsp:cNvSpPr/>
      </dsp:nvSpPr>
      <dsp:spPr>
        <a:xfrm>
          <a:off x="0" y="2511779"/>
          <a:ext cx="2592892" cy="13574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2">
                  <a:lumMod val="50000"/>
                </a:schemeClr>
              </a:solidFill>
            </a:rPr>
            <a:t>Главный член - сказуемое</a:t>
          </a:r>
          <a:endParaRPr lang="ru-RU" sz="28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66265" y="2578044"/>
        <a:ext cx="2460362" cy="1224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C3D23-0C23-4BD2-A5E1-B05C24B4AB23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045E2-5D3A-451A-ABC7-6C897510D8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7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91CFDE-E35E-4624-838F-9FDBA9487D95}" type="datetimeFigureOut">
              <a:rPr lang="ru-RU" smtClean="0"/>
              <a:pPr/>
              <a:t>28.11.2014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791F2C-FC11-418A-B903-E5417DE74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8134672" cy="1872207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chemeClr val="bg2">
                    <a:lumMod val="25000"/>
                  </a:schemeClr>
                </a:solidFill>
              </a:rPr>
              <a:t>ОпределЁнно</a:t>
            </a:r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  <a:t>-личные  </a:t>
            </a:r>
            <a:r>
              <a:rPr lang="ru-RU" sz="5400" dirty="0" smtClean="0">
                <a:solidFill>
                  <a:schemeClr val="bg2">
                    <a:lumMod val="25000"/>
                  </a:schemeClr>
                </a:solidFill>
              </a:rPr>
              <a:t>предложения</a:t>
            </a:r>
            <a:endParaRPr lang="ru-RU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7520880" cy="2232248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Выполнила: учитель русского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 языка и литературы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МБОУ «СОШ № 37 имени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Новикова Гаврила Гавриловича»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Зименкова Марина Алексеевна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99592" y="6237312"/>
            <a:ext cx="288032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28945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Franklin Gothic Medium" panose="020B0603020102020204" pitchFamily="34" charset="0"/>
              </a:rPr>
              <a:t>   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</a:rPr>
              <a:t>Предложения,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800" dirty="0"/>
              <a:t>в которых грамматическая основа состоит из одного главного члена (подлежащего или сказуемого), </a:t>
            </a:r>
            <a:endParaRPr lang="ru-RU" sz="4800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называют </a:t>
            </a:r>
            <a:r>
              <a:rPr lang="ru-RU" sz="4800" b="1" dirty="0">
                <a:solidFill>
                  <a:schemeClr val="accent2">
                    <a:lumMod val="50000"/>
                  </a:schemeClr>
                </a:solidFill>
              </a:rPr>
              <a:t>односоставными.</a:t>
            </a:r>
          </a:p>
          <a:p>
            <a:pPr algn="ctr">
              <a:buNone/>
            </a:pPr>
            <a:endParaRPr lang="ru-RU" sz="4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6" y="6299794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Односоставные предложения 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282849"/>
              </p:ext>
            </p:extLst>
          </p:nvPr>
        </p:nvGraphicFramePr>
        <p:xfrm>
          <a:off x="251520" y="1196975"/>
          <a:ext cx="8784976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84" y="629788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640960" cy="172819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Определённо-личные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предложения</a:t>
            </a:r>
            <a:b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</a:br>
            <a:endParaRPr lang="ru-RU" sz="4400" b="1" dirty="0">
              <a:solidFill>
                <a:schemeClr val="accent2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4" cy="4680520"/>
          </a:xfrm>
        </p:spPr>
        <p:txBody>
          <a:bodyPr>
            <a:normAutofit/>
          </a:bodyPr>
          <a:lstStyle/>
          <a:p>
            <a:pPr marL="36576" indent="0">
              <a:spcAft>
                <a:spcPts val="1200"/>
              </a:spcAft>
              <a:buNone/>
            </a:pPr>
            <a:endParaRPr lang="ru-RU" b="1" dirty="0" smtClean="0"/>
          </a:p>
          <a:p>
            <a:pPr marL="36576" indent="0">
              <a:spcAft>
                <a:spcPts val="1200"/>
              </a:spcAft>
              <a:buNone/>
            </a:pPr>
            <a:r>
              <a:rPr lang="ru-RU" sz="3600" b="1" dirty="0" smtClean="0"/>
              <a:t>Задание:</a:t>
            </a:r>
            <a:r>
              <a:rPr lang="ru-RU" sz="3600" dirty="0" smtClean="0"/>
              <a:t> выделите грамматическую основу предложений и определите способ выражения сказуемого</a:t>
            </a:r>
            <a:endParaRPr lang="ru-RU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83" y="6305616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656184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Задание: 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выделите грамматическую основу предложений и определите </a:t>
            </a: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способы 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выражения сказуемого</a:t>
            </a:r>
            <a:br>
              <a:rPr lang="ru-RU" sz="3000" dirty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640960" cy="5184576"/>
          </a:xfrm>
        </p:spPr>
        <p:txBody>
          <a:bodyPr>
            <a:normAutofit/>
          </a:bodyPr>
          <a:lstStyle/>
          <a:p>
            <a:pPr marL="36576" lvl="0" indent="0" algn="just">
              <a:spcAft>
                <a:spcPts val="1200"/>
              </a:spcAft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374127"/>
              </p:ext>
            </p:extLst>
          </p:nvPr>
        </p:nvGraphicFramePr>
        <p:xfrm>
          <a:off x="107504" y="1556791"/>
          <a:ext cx="9001000" cy="4700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/>
                <a:gridCol w="4320480"/>
              </a:tblGrid>
              <a:tr h="116872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Односоставные</a:t>
                      </a:r>
                      <a:r>
                        <a:rPr lang="ru-RU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предложения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Способы выражения сказуемого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232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Сижу за решёткой</a:t>
                      </a:r>
                      <a:r>
                        <a:rPr lang="ru-RU" sz="2800" baseline="0" dirty="0" smtClean="0"/>
                        <a:t> в темнице сырой.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232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Выйду, сяду под рябиной, буду</a:t>
                      </a:r>
                      <a:r>
                        <a:rPr lang="ru-RU" sz="2800" baseline="0" dirty="0" smtClean="0"/>
                        <a:t> слушать соловья.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8537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Мой друг,</a:t>
                      </a:r>
                      <a:r>
                        <a:rPr lang="ru-RU" sz="2800" baseline="0" dirty="0" smtClean="0"/>
                        <a:t> Отчизне посвятим души прекрасные порывы.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81328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6" y="6362278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Задание:</a:t>
            </a:r>
            <a:r>
              <a:rPr lang="ru-RU" sz="3200" dirty="0"/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выделите грамматическую основу предложений и определите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способы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выражения сказуемого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818484"/>
              </p:ext>
            </p:extLst>
          </p:nvPr>
        </p:nvGraphicFramePr>
        <p:xfrm>
          <a:off x="35496" y="1700808"/>
          <a:ext cx="9108504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4211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Односоставные</a:t>
                      </a:r>
                      <a:r>
                        <a:rPr lang="ru-RU" sz="28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предложения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Способы выражения сказуемого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Что стоишь, качаясь, тонкая рябина?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Чему смеётесь? Над собой смеётесь.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Относитесь</a:t>
                      </a:r>
                      <a:r>
                        <a:rPr lang="ru-RU" sz="2800" baseline="0" dirty="0" smtClean="0"/>
                        <a:t> к родному языку бережно и любовно.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Береги платье снову, а честь смолоду.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480175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6" y="646112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76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endParaRPr lang="ru-RU" sz="4800" b="1" dirty="0">
              <a:solidFill>
                <a:schemeClr val="accent1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568952" cy="5184576"/>
          </a:xfrm>
        </p:spPr>
        <p:txBody>
          <a:bodyPr>
            <a:normAutofit/>
          </a:bodyPr>
          <a:lstStyle/>
          <a:p>
            <a:pPr marL="36576" lvl="0" indent="0" algn="just">
              <a:buNone/>
            </a:pP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36576" lvl="0" indent="0"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Сделайте, пожалуйста, вывод: какое предложение является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определённо-личным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4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8" y="629027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324528" cy="128215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Определённо-личное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предложение -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84784"/>
            <a:ext cx="8712968" cy="4896544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это односоставное предложение со сказуемым-глаголом в форме </a:t>
            </a:r>
          </a:p>
          <a:p>
            <a:pPr lvl="0" algn="ctr">
              <a:buNone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  1 или 2 лица настоящего или будущего времени. </a:t>
            </a:r>
            <a:endParaRPr lang="ru-RU" sz="4000" spc="-1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1472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800" b="1" dirty="0">
              <a:solidFill>
                <a:schemeClr val="accent1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2" y="629027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066130"/>
          </a:xfrm>
        </p:spPr>
        <p:txBody>
          <a:bodyPr>
            <a:noAutofit/>
          </a:bodyPr>
          <a:lstStyle/>
          <a:p>
            <a:pPr algn="ctr"/>
            <a:endParaRPr lang="ru-RU" sz="4400" b="1" dirty="0">
              <a:solidFill>
                <a:schemeClr val="accent1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184576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    </a:t>
            </a:r>
          </a:p>
          <a:p>
            <a:pPr lvl="0"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Franklin Gothic Medium" panose="020B0603020102020204" pitchFamily="34" charset="0"/>
              </a:rPr>
              <a:t>   </a:t>
            </a:r>
          </a:p>
          <a:p>
            <a:pPr lvl="0" algn="ctr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Сказуемое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может стоять в изъявительном или повелительном наклонении.</a:t>
            </a:r>
          </a:p>
          <a:p>
            <a:pPr algn="ctr">
              <a:buNone/>
            </a:pPr>
            <a:endParaRPr lang="ru-RU" sz="44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6" y="629027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9941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Анализ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определённо-личных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Franklin Gothic Medium" panose="020B0603020102020204" pitchFamily="34" charset="0"/>
              </a:rPr>
              <a:t>предложений.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b="1" dirty="0" smtClean="0">
                <a:solidFill>
                  <a:srgbClr val="0C0775"/>
                </a:solidFill>
              </a:rPr>
              <a:t>Выделите грамматические основы предложений. Определите тип предложений (односоставное или двусоставное). Найдите </a:t>
            </a:r>
            <a:r>
              <a:rPr lang="ru-RU" b="1" dirty="0" smtClean="0">
                <a:solidFill>
                  <a:srgbClr val="0C0775"/>
                </a:solidFill>
              </a:rPr>
              <a:t>определённо-личные </a:t>
            </a:r>
            <a:r>
              <a:rPr lang="ru-RU" b="1" dirty="0" smtClean="0">
                <a:solidFill>
                  <a:srgbClr val="0C0775"/>
                </a:solidFill>
              </a:rPr>
              <a:t>предложения.</a:t>
            </a:r>
          </a:p>
          <a:p>
            <a:pPr algn="just">
              <a:buNone/>
            </a:pP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</a:rPr>
              <a:t>____________________________________________________________________________________________________________</a:t>
            </a:r>
          </a:p>
          <a:p>
            <a:pPr marL="36576" lvl="0" indent="0" algn="just">
              <a:lnSpc>
                <a:spcPct val="125000"/>
              </a:lnSpc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	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На опушке обнаженной рощи я отыскиваю большую кучу сухих осенних листьев, набиваю ими полный мешок и отправляюсь назад домой.</a:t>
            </a:r>
          </a:p>
          <a:p>
            <a:pPr marL="36576" lvl="0" indent="0" algn="just">
              <a:lnSpc>
                <a:spcPct val="125000"/>
              </a:lnSpc>
              <a:buNone/>
            </a:pPr>
            <a:endParaRPr lang="ru-RU" sz="32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381328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2" y="6362278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760640"/>
          </a:xfrm>
        </p:spPr>
        <p:txBody>
          <a:bodyPr>
            <a:noAutofit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Иду не торопясь, любуясь хорошей погодой.  Легко дышу свежим воздухом. Вспоминаю забавные охотничьи случаи. Вдруг слышу: листья в мешке шевелятся, словно в них кто-то ворочается. Беру мешок и развязываю, из него выскакивает и удирает от меня ёж.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381328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08" y="6371802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4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Задачи урока: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arenR"/>
            </a:pPr>
            <a:r>
              <a:rPr lang="ru-RU" sz="2400" dirty="0" smtClean="0"/>
              <a:t>расширить </a:t>
            </a:r>
            <a:r>
              <a:rPr lang="ru-RU" sz="2400" dirty="0"/>
              <a:t>представления учеников о предложении;</a:t>
            </a:r>
          </a:p>
          <a:p>
            <a:pPr marL="550926" indent="-514350">
              <a:buFont typeface="+mj-lt"/>
              <a:buAutoNum type="arabicParenR"/>
            </a:pPr>
            <a:r>
              <a:rPr lang="ru-RU" sz="2400" dirty="0" smtClean="0"/>
              <a:t>повторить </a:t>
            </a:r>
            <a:r>
              <a:rPr lang="ru-RU" sz="2400" dirty="0"/>
              <a:t>односоставные предложения;</a:t>
            </a:r>
          </a:p>
          <a:p>
            <a:pPr marL="550926" indent="-514350">
              <a:buFont typeface="+mj-lt"/>
              <a:buAutoNum type="arabicParenR"/>
            </a:pPr>
            <a:r>
              <a:rPr lang="ru-RU" sz="2400" dirty="0" smtClean="0"/>
              <a:t>выявить </a:t>
            </a:r>
            <a:r>
              <a:rPr lang="ru-RU" sz="2400" dirty="0"/>
              <a:t>особенности </a:t>
            </a:r>
            <a:r>
              <a:rPr lang="ru-RU" sz="2400" dirty="0" smtClean="0"/>
              <a:t>определённо-личных </a:t>
            </a:r>
            <a:r>
              <a:rPr lang="ru-RU" sz="2400" dirty="0"/>
              <a:t>предложений;</a:t>
            </a:r>
          </a:p>
          <a:p>
            <a:pPr marL="550926" indent="-514350">
              <a:buFont typeface="+mj-lt"/>
              <a:buAutoNum type="arabicParenR"/>
            </a:pPr>
            <a:r>
              <a:rPr lang="ru-RU" sz="2400" dirty="0" smtClean="0"/>
              <a:t>сформировать </a:t>
            </a:r>
            <a:r>
              <a:rPr lang="ru-RU" sz="2400" dirty="0"/>
              <a:t>умение находить </a:t>
            </a:r>
            <a:r>
              <a:rPr lang="ru-RU" sz="2400" dirty="0" smtClean="0"/>
              <a:t>определённо-личные </a:t>
            </a:r>
            <a:r>
              <a:rPr lang="ru-RU" sz="2400" dirty="0"/>
              <a:t>предложения </a:t>
            </a:r>
            <a:r>
              <a:rPr lang="ru-RU" sz="2400" dirty="0" smtClean="0"/>
              <a:t>по </a:t>
            </a:r>
            <a:r>
              <a:rPr lang="ru-RU" sz="2400" dirty="0"/>
              <a:t>их значению, структурным особенностям;</a:t>
            </a:r>
          </a:p>
          <a:p>
            <a:pPr marL="550926" indent="-514350">
              <a:buFont typeface="+mj-lt"/>
              <a:buAutoNum type="arabicParenR"/>
            </a:pPr>
            <a:r>
              <a:rPr lang="ru-RU" sz="2400" dirty="0" smtClean="0"/>
              <a:t>развивать </a:t>
            </a:r>
            <a:r>
              <a:rPr lang="ru-RU" sz="2400" dirty="0"/>
              <a:t>умение слушать других, вести диалог;  </a:t>
            </a:r>
          </a:p>
          <a:p>
            <a:pPr marL="550926" indent="-514350">
              <a:buFont typeface="+mj-lt"/>
              <a:buAutoNum type="arabicParenR"/>
            </a:pPr>
            <a:r>
              <a:rPr lang="ru-RU" sz="2400" dirty="0" smtClean="0"/>
              <a:t>развивать </a:t>
            </a:r>
            <a:r>
              <a:rPr lang="ru-RU" sz="2400" dirty="0"/>
              <a:t>способность воспринимать услышанную информацию, преобразовывать ее в новое знание;</a:t>
            </a:r>
          </a:p>
          <a:p>
            <a:pPr marL="550926" indent="-514350">
              <a:buFont typeface="+mj-lt"/>
              <a:buAutoNum type="arabicParenR"/>
            </a:pPr>
            <a:r>
              <a:rPr lang="ru-RU" sz="2400" dirty="0" smtClean="0"/>
              <a:t>воспитывать </a:t>
            </a:r>
            <a:r>
              <a:rPr lang="ru-RU" sz="2400" dirty="0"/>
              <a:t>любовь к литературе, к русскому слову.</a:t>
            </a:r>
          </a:p>
          <a:p>
            <a:pPr marL="550926" indent="-514350">
              <a:buFont typeface="+mj-lt"/>
              <a:buAutoNum type="arabicParenR"/>
            </a:pPr>
            <a:endParaRPr lang="ru-RU" sz="2400" dirty="0"/>
          </a:p>
          <a:p>
            <a:pPr marL="550926" indent="-514350">
              <a:buFont typeface="+mj-lt"/>
              <a:buAutoNum type="arabicParenR"/>
            </a:pP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93296"/>
            <a:ext cx="36004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55576" y="6093296"/>
            <a:ext cx="288032" cy="3778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1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От какого лица ведется повествование?</a:t>
            </a:r>
          </a:p>
          <a:p>
            <a:pPr marL="36576" indent="0"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Какие типы предложений помогают писателю указать на рассказчика, избежать повторения подлежащего?</a:t>
            </a:r>
          </a:p>
          <a:p>
            <a:pPr marL="36576" indent="0"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Подберите синоним к слову </a:t>
            </a:r>
            <a:r>
              <a:rPr lang="ru-RU" sz="3600" i="1" dirty="0" smtClean="0">
                <a:solidFill>
                  <a:schemeClr val="accent2">
                    <a:lumMod val="50000"/>
                  </a:schemeClr>
                </a:solidFill>
              </a:rPr>
              <a:t>обнаженная.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37312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" y="6218262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73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определённо-личных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предложениях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на первый план выдвигается действие, деятель же не назван, но форма глагола указывает, кто его производит. 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37312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2" y="6218262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3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Повторим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изученное.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marL="36576" indent="0"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Из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предложения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Легко дышу свежим воздухом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выпишите все возможные словосочетания. </a:t>
            </a:r>
            <a:endParaRPr lang="ru-RU" sz="36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576" indent="0">
              <a:buNone/>
            </a:pP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  <a:p>
            <a:pPr marL="36576" indent="0"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Определите вид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подчинительной связи в словосочетаниях.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37312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00" y="6206823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5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4857403"/>
          </a:xfrm>
        </p:spPr>
        <p:txBody>
          <a:bodyPr>
            <a:normAutofit/>
          </a:bodyPr>
          <a:lstStyle/>
          <a:p>
            <a:r>
              <a:rPr lang="ru-RU" sz="4400" dirty="0"/>
              <a:t>Глубоко дышу – </a:t>
            </a:r>
            <a:r>
              <a:rPr lang="ru-RU" sz="3200" dirty="0" smtClean="0"/>
              <a:t>примыкание</a:t>
            </a:r>
          </a:p>
          <a:p>
            <a:endParaRPr lang="ru-RU" sz="4000" dirty="0"/>
          </a:p>
          <a:p>
            <a:r>
              <a:rPr lang="ru-RU" sz="4400" dirty="0"/>
              <a:t>Дышу воздухом – </a:t>
            </a:r>
            <a:r>
              <a:rPr lang="ru-RU" sz="3200" dirty="0" smtClean="0"/>
              <a:t>управление</a:t>
            </a:r>
          </a:p>
          <a:p>
            <a:pPr marL="36576" indent="0">
              <a:buNone/>
            </a:pPr>
            <a:endParaRPr lang="ru-RU" sz="4000" dirty="0"/>
          </a:p>
          <a:p>
            <a:r>
              <a:rPr lang="ru-RU" sz="4400" dirty="0"/>
              <a:t>Свежим воздухом – </a:t>
            </a:r>
            <a:r>
              <a:rPr lang="ru-RU" sz="3200" dirty="0" smtClean="0"/>
              <a:t>согласование</a:t>
            </a:r>
            <a:endParaRPr lang="ru-RU" sz="3200" dirty="0"/>
          </a:p>
          <a:p>
            <a:pPr marL="36576" indent="0">
              <a:buNone/>
            </a:pPr>
            <a:endParaRPr lang="ru-RU" sz="44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37312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2" y="6227786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5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Готовимся к ОГЭ!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ru-RU" sz="4000" dirty="0" smtClean="0"/>
              <a:t>Замените </a:t>
            </a:r>
            <a:r>
              <a:rPr lang="ru-RU" sz="4000" dirty="0"/>
              <a:t>словосочетание 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</a:rPr>
              <a:t>«легко дышу»</a:t>
            </a:r>
            <a:r>
              <a:rPr lang="ru-RU" sz="4000" dirty="0"/>
              <a:t>, построенное на основе</a:t>
            </a:r>
          </a:p>
          <a:p>
            <a:pPr marL="36576" indent="0" algn="ctr">
              <a:buNone/>
            </a:pPr>
            <a:r>
              <a:rPr lang="ru-RU" sz="4000" dirty="0"/>
              <a:t>примыкания, синонимичным словосочетанием со связью управление.</a:t>
            </a:r>
          </a:p>
          <a:p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8" y="6282088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2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Готовимся к ОГЭ!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6576" indent="0">
              <a:buNone/>
            </a:pP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  <a:p>
            <a:pPr marL="36576" indent="0">
              <a:buNone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</a:rPr>
              <a:t>Дышу с лёгкостью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6" y="629027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Среди предложений найдите такое предложение, в состав которого входит односоставное </a:t>
            </a:r>
            <a:r>
              <a:rPr lang="ru-RU" sz="2400" b="1" dirty="0" smtClean="0"/>
              <a:t>определённо-личное </a:t>
            </a:r>
            <a:r>
              <a:rPr lang="ru-RU" sz="2400" b="1" dirty="0" smtClean="0"/>
              <a:t>предложение. Назовите номер этого предложения.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pPr marL="550926" indent="-514350">
              <a:buAutoNum type="arabicPeriod"/>
            </a:pPr>
            <a:r>
              <a:rPr lang="ru-RU" dirty="0" smtClean="0"/>
              <a:t>Есть на нашей р..</a:t>
            </a:r>
            <a:r>
              <a:rPr lang="ru-RU" dirty="0" err="1" smtClean="0"/>
              <a:t>ке</a:t>
            </a:r>
            <a:r>
              <a:rPr lang="ru-RU" dirty="0" smtClean="0"/>
              <a:t> </a:t>
            </a:r>
            <a:r>
              <a:rPr lang="ru-RU" dirty="0" err="1" smtClean="0"/>
              <a:t>т..кие</a:t>
            </a:r>
            <a:r>
              <a:rPr lang="ru-RU" dirty="0" smtClean="0"/>
              <a:t> глух… и </a:t>
            </a:r>
            <a:r>
              <a:rPr lang="ru-RU" dirty="0" err="1" smtClean="0"/>
              <a:t>укромн</a:t>
            </a:r>
            <a:r>
              <a:rPr lang="ru-RU" dirty="0" smtClean="0"/>
              <a:t>… </a:t>
            </a:r>
            <a:r>
              <a:rPr lang="ru-RU" dirty="0" err="1" smtClean="0"/>
              <a:t>м..ста</a:t>
            </a:r>
            <a:r>
              <a:rPr lang="ru-RU" dirty="0" smtClean="0"/>
              <a:t>, что, когда </a:t>
            </a:r>
            <a:r>
              <a:rPr lang="ru-RU" dirty="0" err="1" smtClean="0"/>
              <a:t>прод</a:t>
            </a:r>
            <a:r>
              <a:rPr lang="ru-RU" dirty="0" smtClean="0"/>
              <a:t>…</a:t>
            </a:r>
            <a:r>
              <a:rPr lang="ru-RU" dirty="0" err="1" smtClean="0"/>
              <a:t>решься</a:t>
            </a:r>
            <a:r>
              <a:rPr lang="ru-RU" dirty="0" smtClean="0"/>
              <a:t> через </a:t>
            </a:r>
            <a:r>
              <a:rPr lang="ru-RU" dirty="0" err="1" smtClean="0"/>
              <a:t>спута</a:t>
            </a:r>
            <a:r>
              <a:rPr lang="ru-RU" dirty="0" smtClean="0"/>
              <a:t>…</a:t>
            </a:r>
            <a:r>
              <a:rPr lang="ru-RU" dirty="0" err="1" smtClean="0"/>
              <a:t>ые</a:t>
            </a:r>
            <a:r>
              <a:rPr lang="ru-RU" dirty="0" smtClean="0"/>
              <a:t> л..</a:t>
            </a:r>
            <a:r>
              <a:rPr lang="ru-RU" dirty="0" err="1" smtClean="0"/>
              <a:t>сные</a:t>
            </a:r>
            <a:r>
              <a:rPr lang="ru-RU" dirty="0" smtClean="0"/>
              <a:t> </a:t>
            </a:r>
            <a:r>
              <a:rPr lang="ru-RU" dirty="0" err="1" smtClean="0"/>
              <a:t>зар</a:t>
            </a:r>
            <a:r>
              <a:rPr lang="ru-RU" dirty="0" smtClean="0"/>
              <a:t>..</a:t>
            </a:r>
            <a:r>
              <a:rPr lang="ru-RU" dirty="0" err="1" smtClean="0"/>
              <a:t>сли</a:t>
            </a:r>
            <a:r>
              <a:rPr lang="ru-RU" dirty="0" smtClean="0"/>
              <a:t> и </a:t>
            </a:r>
            <a:r>
              <a:rPr lang="ru-RU" dirty="0" err="1" smtClean="0"/>
              <a:t>присяд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 около самой в..</a:t>
            </a:r>
            <a:r>
              <a:rPr lang="ru-RU" dirty="0" err="1" smtClean="0"/>
              <a:t>ды</a:t>
            </a:r>
            <a:r>
              <a:rPr lang="ru-RU" dirty="0" smtClean="0"/>
              <a:t>, </a:t>
            </a:r>
            <a:r>
              <a:rPr lang="ru-RU" dirty="0" err="1" smtClean="0"/>
              <a:t>почу</a:t>
            </a:r>
            <a:r>
              <a:rPr lang="ru-RU" dirty="0" smtClean="0"/>
              <a:t>..</a:t>
            </a:r>
            <a:r>
              <a:rPr lang="ru-RU" dirty="0" err="1" smtClean="0"/>
              <a:t>ствуешь</a:t>
            </a:r>
            <a:r>
              <a:rPr lang="ru-RU" dirty="0" smtClean="0"/>
              <a:t> себя в </a:t>
            </a:r>
            <a:r>
              <a:rPr lang="ru-RU" dirty="0" err="1" smtClean="0"/>
              <a:t>обособл</a:t>
            </a:r>
            <a:r>
              <a:rPr lang="ru-RU" dirty="0" smtClean="0"/>
              <a:t>..</a:t>
            </a:r>
            <a:r>
              <a:rPr lang="ru-RU" dirty="0" err="1" smtClean="0"/>
              <a:t>нном</a:t>
            </a:r>
            <a:r>
              <a:rPr lang="ru-RU" dirty="0" smtClean="0"/>
              <a:t> мир.. .</a:t>
            </a:r>
          </a:p>
          <a:p>
            <a:pPr marL="550926" indent="-514350">
              <a:buAutoNum type="arabicPeriod"/>
            </a:pPr>
            <a:r>
              <a:rPr lang="ru-RU" dirty="0" smtClean="0"/>
              <a:t>Мы </a:t>
            </a:r>
            <a:r>
              <a:rPr lang="ru-RU" dirty="0" err="1" smtClean="0"/>
              <a:t>дума..м</a:t>
            </a:r>
            <a:r>
              <a:rPr lang="ru-RU" dirty="0" smtClean="0"/>
              <a:t>, что мир состоит из двух ч…</a:t>
            </a:r>
            <a:r>
              <a:rPr lang="ru-RU" dirty="0" err="1" smtClean="0"/>
              <a:t>стей</a:t>
            </a:r>
            <a:r>
              <a:rPr lang="ru-RU" dirty="0" smtClean="0"/>
              <a:t>, из зелен... и в..</a:t>
            </a:r>
            <a:r>
              <a:rPr lang="ru-RU" dirty="0" err="1" smtClean="0"/>
              <a:t>ды</a:t>
            </a:r>
            <a:r>
              <a:rPr lang="ru-RU" dirty="0" smtClean="0"/>
              <a:t>.</a:t>
            </a:r>
          </a:p>
          <a:p>
            <a:pPr marL="550926" indent="-514350">
              <a:buAutoNum type="arabicPeriod"/>
            </a:pPr>
            <a:r>
              <a:rPr lang="ru-RU" dirty="0" smtClean="0"/>
              <a:t>Но и в </a:t>
            </a:r>
            <a:r>
              <a:rPr lang="ru-RU" dirty="0" err="1" smtClean="0"/>
              <a:t>в..де</a:t>
            </a:r>
            <a:r>
              <a:rPr lang="ru-RU" dirty="0" smtClean="0"/>
              <a:t> </a:t>
            </a:r>
            <a:r>
              <a:rPr lang="ru-RU" dirty="0" err="1" smtClean="0"/>
              <a:t>отр</a:t>
            </a:r>
            <a:r>
              <a:rPr lang="ru-RU" dirty="0" smtClean="0"/>
              <a:t>..</a:t>
            </a:r>
            <a:r>
              <a:rPr lang="ru-RU" dirty="0" err="1" smtClean="0"/>
              <a:t>жается</a:t>
            </a:r>
            <a:r>
              <a:rPr lang="ru-RU" dirty="0" smtClean="0"/>
              <a:t> всё та же </a:t>
            </a:r>
            <a:r>
              <a:rPr lang="ru-RU" dirty="0" err="1" smtClean="0"/>
              <a:t>спл</a:t>
            </a:r>
            <a:r>
              <a:rPr lang="ru-RU" dirty="0" smtClean="0"/>
              <a:t>..</a:t>
            </a:r>
            <a:r>
              <a:rPr lang="ru-RU" dirty="0" err="1" smtClean="0"/>
              <a:t>шная</a:t>
            </a:r>
            <a:r>
              <a:rPr lang="ru-RU" dirty="0" smtClean="0"/>
              <a:t> зелень.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37312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32" y="6236945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5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Среди предложений найдите такое предложение, в состав которого входит односоставное </a:t>
            </a:r>
            <a:r>
              <a:rPr lang="ru-RU" sz="2400" dirty="0" smtClean="0"/>
              <a:t>определённо-личное </a:t>
            </a:r>
            <a:r>
              <a:rPr lang="ru-RU" sz="2400" dirty="0"/>
              <a:t>предложение. Назовите номер этого предложения.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81128"/>
          </a:xfrm>
        </p:spPr>
        <p:txBody>
          <a:bodyPr/>
          <a:lstStyle/>
          <a:p>
            <a:pPr marL="550926" indent="-514350">
              <a:buAutoNum type="arabicPeriod"/>
            </a:pPr>
            <a:r>
              <a:rPr lang="ru-RU" dirty="0" smtClean="0"/>
              <a:t>Мы будем теперь по </a:t>
            </a:r>
            <a:r>
              <a:rPr lang="ru-RU" dirty="0" err="1" smtClean="0"/>
              <a:t>капельк</a:t>
            </a:r>
            <a:r>
              <a:rPr lang="ru-RU" dirty="0" smtClean="0"/>
              <a:t>… </a:t>
            </a:r>
            <a:r>
              <a:rPr lang="ru-RU" dirty="0" err="1" smtClean="0"/>
              <a:t>ув</a:t>
            </a:r>
            <a:r>
              <a:rPr lang="ru-RU" dirty="0" smtClean="0"/>
              <a:t>..</a:t>
            </a:r>
            <a:r>
              <a:rPr lang="ru-RU" dirty="0" err="1" smtClean="0"/>
              <a:t>личивать</a:t>
            </a:r>
            <a:r>
              <a:rPr lang="ru-RU" dirty="0" smtClean="0"/>
              <a:t> наше внимание.</a:t>
            </a:r>
          </a:p>
          <a:p>
            <a:pPr marL="550926" indent="-514350">
              <a:buAutoNum type="arabicPeriod"/>
            </a:pPr>
            <a:r>
              <a:rPr lang="ru-RU" dirty="0" smtClean="0"/>
              <a:t>При этом почти </a:t>
            </a:r>
            <a:r>
              <a:rPr lang="ru-RU" dirty="0" err="1" smtClean="0"/>
              <a:t>одновреме</a:t>
            </a:r>
            <a:r>
              <a:rPr lang="ru-RU" dirty="0" smtClean="0"/>
              <a:t>..о с водой и зеленью </a:t>
            </a:r>
            <a:r>
              <a:rPr lang="ru-RU" dirty="0" err="1" smtClean="0"/>
              <a:t>увид</a:t>
            </a:r>
            <a:r>
              <a:rPr lang="ru-RU" dirty="0" smtClean="0"/>
              <a:t>..м, что и небо </a:t>
            </a:r>
            <a:r>
              <a:rPr lang="ru-RU" dirty="0" err="1" smtClean="0"/>
              <a:t>прин</a:t>
            </a:r>
            <a:r>
              <a:rPr lang="ru-RU" dirty="0" smtClean="0"/>
              <a:t>..мает (не)последнее участие в сотворении наш..</a:t>
            </a:r>
            <a:r>
              <a:rPr lang="ru-RU" dirty="0" err="1" smtClean="0"/>
              <a:t>го</a:t>
            </a:r>
            <a:r>
              <a:rPr lang="ru-RU" dirty="0" smtClean="0"/>
              <a:t> </a:t>
            </a:r>
            <a:r>
              <a:rPr lang="ru-RU" dirty="0" err="1" smtClean="0"/>
              <a:t>маленьк</a:t>
            </a:r>
            <a:r>
              <a:rPr lang="ru-RU" dirty="0" smtClean="0"/>
              <a:t>…</a:t>
            </a:r>
            <a:r>
              <a:rPr lang="ru-RU" dirty="0" err="1" smtClean="0"/>
              <a:t>го</a:t>
            </a:r>
            <a:r>
              <a:rPr lang="ru-RU" dirty="0" smtClean="0"/>
              <a:t> мира.</a:t>
            </a:r>
          </a:p>
          <a:p>
            <a:pPr marL="550926" indent="-514350">
              <a:buAutoNum type="arabicPeriod"/>
            </a:pPr>
            <a:r>
              <a:rPr lang="ru-RU" dirty="0" smtClean="0"/>
              <a:t>Оно то серое, то (серо)розовое, то (ярко)красное, то (золотисто)синее и, наконец, голубое.</a:t>
            </a:r>
          </a:p>
          <a:p>
            <a:pPr marL="550926" indent="-514350">
              <a:buAutoNum type="arabicPeriod"/>
            </a:pPr>
            <a:endParaRPr lang="ru-R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00" y="6289903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Найдите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определённо-личные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предложения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В решете воды не носят.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До поры до времени не сеют семени.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Любишь кататься – люби и саночки возить.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После драки кулаками не машут.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Сделаешь наспех – сделаешь на смех.</a:t>
            </a:r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2" y="629027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7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Найдите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определённо-личные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предложения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На сердитых воду возят.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Поспешишь – людей насмешишь.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Сражайся смело за правое дело!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Без труда не вынешь рыбку из пруда.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Дело веди, а безделье гони.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</a:rPr>
              <a:t>Пишут не пером, а умом.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6" y="6299794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1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85794"/>
            <a:ext cx="8352928" cy="552352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   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Предложение</a:t>
            </a:r>
            <a:r>
              <a:rPr lang="ru-RU" sz="4800" b="1" dirty="0" smtClean="0">
                <a:latin typeface="Franklin Gothic Demi" pitchFamily="34" charset="0"/>
              </a:rPr>
              <a:t>  — это единица языка, которая представляет собой грамматически организованное соединение слов (или слово), обладающее смысловой и интонационной законченностью. </a:t>
            </a:r>
            <a:endParaRPr lang="ru-RU" sz="4800" b="1" dirty="0">
              <a:latin typeface="Franklin Gothic Dem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2" y="629027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Обобщённо-личные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ru-RU" sz="3200" b="1" dirty="0"/>
              <a:t>Последние предложения, проанализированные нами, имеют значение </a:t>
            </a:r>
            <a:r>
              <a:rPr lang="ru-RU" sz="3200" b="1" dirty="0" smtClean="0"/>
              <a:t>обобщённого </a:t>
            </a:r>
            <a:r>
              <a:rPr lang="ru-RU" sz="3200" b="1" dirty="0"/>
              <a:t>лица, т.е. указывают на то, что действие производится всеми, любым лицом.</a:t>
            </a:r>
          </a:p>
          <a:p>
            <a:pPr algn="ctr"/>
            <a:endParaRPr lang="ru-RU" sz="3200" b="1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165304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24" y="6146254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Обобщённо-личные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r>
              <a:rPr lang="ru-RU" sz="4000" b="1" dirty="0" smtClean="0"/>
              <a:t>Мысленно в данных предложениях можно поставить на роль подлежащего слова «все», «каждый», «всякий», «любой».</a:t>
            </a:r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093296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24" y="6093296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4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467600" cy="5145435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endParaRPr lang="ru-RU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" indent="0" algn="ctr">
              <a:buNone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С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обобщённо-личными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предложениями вы познакомитесь на следующих уроках по теме «Односоставные предложения».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93296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3215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6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280920" cy="44253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Спасибо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  <a:latin typeface="Franklin Gothic Medium" panose="020B0603020102020204" pitchFamily="34" charset="0"/>
              </a:rPr>
              <a:t>за внимание!</a:t>
            </a:r>
            <a:endParaRPr lang="ru-RU" sz="6600" b="1" dirty="0">
              <a:solidFill>
                <a:schemeClr val="accent1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Управляющая кнопка: домой 1">
            <a:hlinkClick r:id="" action="ppaction://hlinkshowjump?jump=firstslide" highlightClick="1"/>
          </p:cNvPr>
          <p:cNvSpPr/>
          <p:nvPr/>
        </p:nvSpPr>
        <p:spPr>
          <a:xfrm>
            <a:off x="611560" y="6309320"/>
            <a:ext cx="504056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408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Franklin Gothic Medium" panose="020B0603020102020204" pitchFamily="34" charset="0"/>
              </a:rPr>
              <a:t>        </a:t>
            </a:r>
            <a:endParaRPr lang="ru-RU" sz="4800" dirty="0">
              <a:latin typeface="Franklin Gothic Medium" panose="020B0603020102020204" pitchFamily="34" charset="0"/>
            </a:endParaRPr>
          </a:p>
          <a:p>
            <a:pPr algn="ctr">
              <a:buNone/>
            </a:pPr>
            <a:endParaRPr lang="ru-RU" sz="3200" dirty="0" smtClean="0">
              <a:latin typeface="Franklin Gothic Medium" panose="020B0603020102020204" pitchFamily="34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Грамматическая основа предложения </a:t>
            </a:r>
            <a:r>
              <a:rPr lang="ru-RU" sz="4800" b="1" dirty="0" smtClean="0">
                <a:latin typeface="Franklin Gothic Demi" pitchFamily="34" charset="0"/>
              </a:rPr>
              <a:t>– </a:t>
            </a:r>
          </a:p>
          <a:p>
            <a:pPr algn="ctr">
              <a:buNone/>
            </a:pPr>
            <a:r>
              <a:rPr lang="ru-RU" sz="4800" b="1" dirty="0">
                <a:latin typeface="Franklin Gothic Demi" pitchFamily="34" charset="0"/>
              </a:rPr>
              <a:t>э</a:t>
            </a:r>
            <a:r>
              <a:rPr lang="ru-RU" sz="4800" b="1" dirty="0" smtClean="0">
                <a:latin typeface="Franklin Gothic Demi" pitchFamily="34" charset="0"/>
              </a:rPr>
              <a:t>то главные члены предложения, т.е. подлежащее и сказуемое.      </a:t>
            </a:r>
          </a:p>
          <a:p>
            <a:pPr algn="just">
              <a:buNone/>
            </a:pPr>
            <a:r>
              <a:rPr lang="ru-RU" sz="4800" dirty="0" smtClean="0">
                <a:latin typeface="Franklin Gothic Medium" panose="020B0603020102020204" pitchFamily="34" charset="0"/>
              </a:rPr>
              <a:t>       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37312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68" y="6218262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24936" cy="6480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Franklin Gothic Demi" pitchFamily="34" charset="0"/>
              </a:rPr>
              <a:t>  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Можем ли мы решить, какой из этих членов предложения главнее? </a:t>
            </a:r>
          </a:p>
          <a:p>
            <a:pPr algn="ctr">
              <a:buNone/>
            </a:pPr>
            <a:endParaRPr lang="ru-RU" sz="4800" b="1" dirty="0" smtClean="0">
              <a:solidFill>
                <a:schemeClr val="accent1">
                  <a:lumMod val="75000"/>
                </a:schemeClr>
              </a:solidFill>
              <a:latin typeface="Franklin Gothic Demi" pitchFamily="34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Любое ли из предложений состоит из подлежащего и сказуемого?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61" y="6299794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14528" cy="381642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Franklin Gothic Demi" pitchFamily="34" charset="0"/>
              </a:rPr>
              <a:t>Если один из главных членов отсутствует, понимаем ли мы смысл предложения?</a:t>
            </a:r>
            <a:b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Franklin Gothic Demi" pitchFamily="34" charset="0"/>
              </a:rPr>
            </a:br>
            <a:endParaRPr lang="ru-RU" sz="4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6" y="629027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20742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К.Д.Бальмонт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Отрывок из стихотворения «Безглагольность»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504" y="2638942"/>
            <a:ext cx="9001000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…</a:t>
            </a:r>
            <a:r>
              <a:rPr lang="ru-RU" sz="3200" b="1" dirty="0" smtClean="0"/>
              <a:t>Недвижный камыш. Не трепещет осока.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/>
              <a:t>Глубокая тишь. Безглагольность покоя.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/>
              <a:t>Луга убегают далёко-далёко.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/>
              <a:t>Во всем утомленье, глухое, немое.</a:t>
            </a:r>
            <a:endParaRPr lang="ru-RU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6" y="6286647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К.Д.Бальмонт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. Отрывок из стихотворения «Безглагольность»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686800" cy="4137323"/>
          </a:xfrm>
        </p:spPr>
        <p:txBody>
          <a:bodyPr>
            <a:normAutofit/>
          </a:bodyPr>
          <a:lstStyle/>
          <a:p>
            <a:pPr marL="36576" indent="0">
              <a:lnSpc>
                <a:spcPct val="150000"/>
              </a:lnSpc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Войди на закате, как в свежие волны,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прохладную глушь деревенского сада,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Деревья так сумрачно-странно-безмолвны,</a:t>
            </a:r>
          </a:p>
          <a:p>
            <a:pPr marL="36576" indent="0">
              <a:lnSpc>
                <a:spcPct val="150000"/>
              </a:lnSpc>
              <a:buNone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сердцу так грустно, и сердце не радо.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09320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6" y="629027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30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9170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36576" indent="0">
              <a:buNone/>
            </a:pPr>
            <a:r>
              <a:rPr lang="ru-RU" sz="4000" b="1" dirty="0" smtClean="0"/>
              <a:t>Оказывается</a:t>
            </a:r>
            <a:r>
              <a:rPr lang="ru-RU" sz="4000" b="1" dirty="0"/>
              <a:t>, что в большинстве предложений отсутствует либо подлежащее, либо сказуемое, однако смысл совершенно ясен. 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7312"/>
            <a:ext cx="3603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84" y="6218262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6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1431</TotalTime>
  <Words>925</Words>
  <Application>Microsoft Office PowerPoint</Application>
  <PresentationFormat>Экран (4:3)</PresentationFormat>
  <Paragraphs>126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Техническая</vt:lpstr>
      <vt:lpstr>ОпределЁнно-личные  предложения</vt:lpstr>
      <vt:lpstr>Задачи урока:</vt:lpstr>
      <vt:lpstr>Презентация PowerPoint</vt:lpstr>
      <vt:lpstr>Презентация PowerPoint</vt:lpstr>
      <vt:lpstr>Презентация PowerPoint</vt:lpstr>
      <vt:lpstr>Если один из главных членов отсутствует, понимаем ли мы смысл предложения? </vt:lpstr>
      <vt:lpstr>К.Д.Бальмонт. Отрывок из стихотворения «Безглагольность»</vt:lpstr>
      <vt:lpstr>К.Д.Бальмонт. Отрывок из стихотворения «Безглагольность»</vt:lpstr>
      <vt:lpstr>Презентация PowerPoint</vt:lpstr>
      <vt:lpstr>Презентация PowerPoint</vt:lpstr>
      <vt:lpstr>Односоставные предложения </vt:lpstr>
      <vt:lpstr>Определённо-личные предложения </vt:lpstr>
      <vt:lpstr>Задание: выделите грамматическую основу предложений и определите способы выражения сказуемого </vt:lpstr>
      <vt:lpstr>Задание: выделите грамматическую основу предложений и определите способы выражения сказуемого</vt:lpstr>
      <vt:lpstr>Презентация PowerPoint</vt:lpstr>
      <vt:lpstr>Определённо-личное предложение -</vt:lpstr>
      <vt:lpstr>Презентация PowerPoint</vt:lpstr>
      <vt:lpstr>Анализ определённо-личных предложений.</vt:lpstr>
      <vt:lpstr>Презентация PowerPoint</vt:lpstr>
      <vt:lpstr>Презентация PowerPoint</vt:lpstr>
      <vt:lpstr>Презентация PowerPoint</vt:lpstr>
      <vt:lpstr>Повторим изученное.</vt:lpstr>
      <vt:lpstr>Презентация PowerPoint</vt:lpstr>
      <vt:lpstr>Готовимся к ОГЭ!</vt:lpstr>
      <vt:lpstr>Готовимся к ОГЭ!</vt:lpstr>
      <vt:lpstr>Среди предложений найдите такое предложение, в состав которого входит односоставное определённо-личное предложение. Назовите номер этого предложения.</vt:lpstr>
      <vt:lpstr>Среди предложений найдите такое предложение, в состав которого входит односоставное определённо-личное предложение. Назовите номер этого предложения.</vt:lpstr>
      <vt:lpstr>Найдите определённо-личные предложения</vt:lpstr>
      <vt:lpstr>Найдите определённо-личные предложения</vt:lpstr>
      <vt:lpstr>Обобщённо-личные предложения</vt:lpstr>
      <vt:lpstr>Обобщённо-личные предложения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Сложные  предложения с разными типами связи (подготовка к ЕГЭ: задание В6)</dc:title>
  <dc:creator>User</dc:creator>
  <cp:lastModifiedBy>User</cp:lastModifiedBy>
  <cp:revision>192</cp:revision>
  <dcterms:created xsi:type="dcterms:W3CDTF">2014-02-16T11:49:47Z</dcterms:created>
  <dcterms:modified xsi:type="dcterms:W3CDTF">2014-11-27T19:37:00Z</dcterms:modified>
</cp:coreProperties>
</file>