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2" r:id="rId5"/>
    <p:sldId id="265" r:id="rId6"/>
    <p:sldId id="264" r:id="rId7"/>
    <p:sldId id="268" r:id="rId8"/>
    <p:sldId id="267" r:id="rId9"/>
    <p:sldId id="270" r:id="rId10"/>
    <p:sldId id="273" r:id="rId11"/>
    <p:sldId id="272" r:id="rId12"/>
    <p:sldId id="271" r:id="rId13"/>
    <p:sldId id="275" r:id="rId14"/>
    <p:sldId id="279" r:id="rId15"/>
    <p:sldId id="281" r:id="rId16"/>
    <p:sldId id="278" r:id="rId17"/>
    <p:sldId id="277" r:id="rId18"/>
    <p:sldId id="282" r:id="rId19"/>
    <p:sldId id="287" r:id="rId20"/>
    <p:sldId id="286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17548F-0793-45FD-B9CE-3344ECED9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395E1C-2CBB-4494-A207-98D5DFC8C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B94B-1A17-4D2A-B6B3-112270988EF9}" type="datetimeFigureOut">
              <a:rPr lang="ru-RU" smtClean="0"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F04B-C198-4468-8BBA-D7FB4E378E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4.png"/><Relationship Id="rId7" Type="http://schemas.openxmlformats.org/officeDocument/2006/relationships/image" Target="../media/image1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7.xml"/><Relationship Id="rId10" Type="http://schemas.openxmlformats.org/officeDocument/2006/relationships/image" Target="../media/image18.gif"/><Relationship Id="rId4" Type="http://schemas.openxmlformats.org/officeDocument/2006/relationships/image" Target="../media/image14.jpe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.png"/><Relationship Id="rId7" Type="http://schemas.openxmlformats.org/officeDocument/2006/relationships/image" Target="../media/image2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7.gif"/><Relationship Id="rId10" Type="http://schemas.openxmlformats.org/officeDocument/2006/relationships/image" Target="../media/image23.gif"/><Relationship Id="rId4" Type="http://schemas.openxmlformats.org/officeDocument/2006/relationships/slide" Target="slide17.xml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0" descr="s_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285992"/>
            <a:ext cx="8215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словообразование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8" y="0"/>
            <a:ext cx="1071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7796213" y="573088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1143000"/>
            <a:ext cx="1285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438" y="1857375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71938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509963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63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42875"/>
            <a:ext cx="10715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00625" y="500063"/>
            <a:ext cx="1036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ник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85750"/>
            <a:ext cx="1071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786063" y="500063"/>
            <a:ext cx="722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по</a:t>
            </a: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1785938" y="1428750"/>
            <a:ext cx="59293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cs typeface="Arial" charset="0"/>
              </a:rPr>
              <a:t>Весь в пыли,</a:t>
            </a:r>
          </a:p>
          <a:p>
            <a:r>
              <a:rPr lang="ru-RU" sz="3200" i="1">
                <a:cs typeface="Arial" charset="0"/>
              </a:rPr>
              <a:t>Хоть сил немного,</a:t>
            </a:r>
          </a:p>
          <a:p>
            <a:r>
              <a:rPr lang="ru-RU" sz="3200" i="1">
                <a:cs typeface="Arial" charset="0"/>
              </a:rPr>
              <a:t>У дороги он торчит.</a:t>
            </a:r>
          </a:p>
          <a:p>
            <a:r>
              <a:rPr lang="ru-RU" sz="3200" i="1">
                <a:cs typeface="Arial" charset="0"/>
              </a:rPr>
              <a:t>У него согнулись ноги,</a:t>
            </a:r>
          </a:p>
          <a:p>
            <a:r>
              <a:rPr lang="ru-RU" sz="3200" i="1">
                <a:cs typeface="Arial" charset="0"/>
              </a:rPr>
              <a:t>Неприметен он на вид.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2143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214678" y="4786322"/>
            <a:ext cx="5428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дорож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286250"/>
            <a:ext cx="664368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509963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7938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42875"/>
            <a:ext cx="12144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00625" y="500063"/>
            <a:ext cx="124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овик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85750"/>
            <a:ext cx="1071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00313" y="500063"/>
            <a:ext cx="98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под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785938" y="1643063"/>
            <a:ext cx="5929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cs typeface="Arial" charset="0"/>
              </a:rPr>
              <a:t>Я в красной шапочке расту</a:t>
            </a:r>
          </a:p>
          <a:p>
            <a:r>
              <a:rPr lang="ru-RU" sz="3200" i="1">
                <a:cs typeface="Arial" charset="0"/>
              </a:rPr>
              <a:t>Среди корней осиновых.</a:t>
            </a:r>
          </a:p>
          <a:p>
            <a:r>
              <a:rPr lang="ru-RU" sz="3200" i="1">
                <a:cs typeface="Arial" charset="0"/>
              </a:rPr>
              <a:t>Меня увидишь за версту – </a:t>
            </a:r>
          </a:p>
          <a:p>
            <a:r>
              <a:rPr lang="ru-RU" sz="3200" i="1">
                <a:cs typeface="Arial" charset="0"/>
              </a:rPr>
              <a:t>Зовусь я …</a:t>
            </a: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29289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54" y="5072074"/>
            <a:ext cx="5406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осин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286250"/>
            <a:ext cx="664368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509963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63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42875"/>
            <a:ext cx="10715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00625" y="500063"/>
            <a:ext cx="1036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ник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85750"/>
            <a:ext cx="1071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71750" y="500063"/>
            <a:ext cx="98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под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1785938" y="1643063"/>
            <a:ext cx="5929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cs typeface="Arial" charset="0"/>
              </a:rPr>
              <a:t>Первым вылез из землицы</a:t>
            </a:r>
          </a:p>
          <a:p>
            <a:r>
              <a:rPr lang="ru-RU" sz="3200" i="1">
                <a:cs typeface="Arial" charset="0"/>
              </a:rPr>
              <a:t>На проталинке.</a:t>
            </a:r>
          </a:p>
          <a:p>
            <a:r>
              <a:rPr lang="ru-RU" sz="3200" i="1">
                <a:cs typeface="Arial" charset="0"/>
              </a:rPr>
              <a:t>Он мороза не боится,</a:t>
            </a:r>
          </a:p>
          <a:p>
            <a:r>
              <a:rPr lang="ru-RU" sz="3200" i="1">
                <a:cs typeface="Arial" charset="0"/>
              </a:rPr>
              <a:t>Хоть и маленький.</a:t>
            </a: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500319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00430" y="4929198"/>
            <a:ext cx="5317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снеж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43240" y="571480"/>
            <a:ext cx="49530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СЛОЖЕНИЕ ОСНОВ:</a:t>
            </a:r>
          </a:p>
          <a:p>
            <a:pPr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 ПОМОЩЬЮ СОЕДИНИТЕЛЬНЫХ ГЛАСНЫХ (О,Е) -</a:t>
            </a:r>
          </a:p>
          <a:p>
            <a:pPr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ЛЕДОКОЛ, ПЫЛЕСОС</a:t>
            </a:r>
          </a:p>
          <a:p>
            <a:pPr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БЕЗ СОЕДИНИТЕЛЬНЫХ ГЛАСНЫХ –</a:t>
            </a:r>
          </a:p>
          <a:p>
            <a:pPr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СТЕНГАЗЕТА</a:t>
            </a:r>
          </a:p>
        </p:txBody>
      </p:sp>
      <p:pic>
        <p:nvPicPr>
          <p:cNvPr id="6146" name="Picture 2" descr="C:\Program Files\Microsoft Office\Media\CntCD1\ClipArt3\j023297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071702" cy="2223089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Media\CntCD1\ClipArt3\j02337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229370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143375"/>
            <a:ext cx="664368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1527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00563" y="500063"/>
            <a:ext cx="43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о</a:t>
            </a:r>
          </a:p>
        </p:txBody>
      </p:sp>
      <p:sp>
        <p:nvSpPr>
          <p:cNvPr id="17" name="Дуга 16"/>
          <p:cNvSpPr/>
          <p:nvPr/>
        </p:nvSpPr>
        <p:spPr>
          <a:xfrm rot="18082857">
            <a:off x="48672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7938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E:\3D\транспорт\самолеты\99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7" y="4572008"/>
            <a:ext cx="3516948" cy="1428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2285992"/>
            <a:ext cx="6908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Воздушный вид транспорта.</a:t>
            </a:r>
          </a:p>
          <a:p>
            <a:r>
              <a:rPr lang="ru-RU" sz="3600" i="1" dirty="0" smtClean="0"/>
              <a:t>Бывает грузовой и пассажирский</a:t>
            </a:r>
            <a:endParaRPr lang="ru-RU" sz="3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5000636"/>
            <a:ext cx="416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Сам+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лёт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286250"/>
            <a:ext cx="664368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1527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2286000" y="1857375"/>
            <a:ext cx="5929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cs typeface="Arial" charset="0"/>
              </a:rPr>
              <a:t>Он с хвостом резиновым,</a:t>
            </a:r>
          </a:p>
          <a:p>
            <a:r>
              <a:rPr lang="ru-RU" sz="3200" i="1">
                <a:cs typeface="Arial" charset="0"/>
              </a:rPr>
              <a:t>С желудком парусиновым,</a:t>
            </a:r>
          </a:p>
          <a:p>
            <a:r>
              <a:rPr lang="ru-RU" sz="3200" i="1">
                <a:cs typeface="Arial" charset="0"/>
              </a:rPr>
              <a:t>Как загудит его мотор,</a:t>
            </a:r>
          </a:p>
          <a:p>
            <a:r>
              <a:rPr lang="ru-RU" sz="3200" i="1">
                <a:cs typeface="Arial" charset="0"/>
              </a:rPr>
              <a:t>Глотает он и пыль и сор.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00563" y="500063"/>
            <a:ext cx="43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е</a:t>
            </a:r>
          </a:p>
        </p:txBody>
      </p:sp>
      <p:sp>
        <p:nvSpPr>
          <p:cNvPr id="17" name="Дуга 16"/>
          <p:cNvSpPr/>
          <p:nvPr/>
        </p:nvSpPr>
        <p:spPr>
          <a:xfrm rot="18082857">
            <a:off x="48672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7938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00570"/>
            <a:ext cx="205263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488" y="4857760"/>
            <a:ext cx="4536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Пыль+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143375"/>
            <a:ext cx="664368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31527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00313" y="1214438"/>
            <a:ext cx="66436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2286000" y="1857375"/>
            <a:ext cx="5929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cs typeface="Arial" charset="0"/>
              </a:rPr>
              <a:t>Сверху дыра,</a:t>
            </a:r>
          </a:p>
          <a:p>
            <a:r>
              <a:rPr lang="ru-RU" sz="3600" i="1" dirty="0">
                <a:cs typeface="Arial" charset="0"/>
              </a:rPr>
              <a:t>Снизу дыра,</a:t>
            </a:r>
          </a:p>
          <a:p>
            <a:r>
              <a:rPr lang="ru-RU" sz="3600" i="1" dirty="0">
                <a:cs typeface="Arial" charset="0"/>
              </a:rPr>
              <a:t>А посередине – </a:t>
            </a:r>
          </a:p>
          <a:p>
            <a:r>
              <a:rPr lang="ru-RU" sz="3600" i="1" dirty="0">
                <a:cs typeface="Arial" charset="0"/>
              </a:rPr>
              <a:t>Огонь да вода.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00563" y="500063"/>
            <a:ext cx="43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о</a:t>
            </a:r>
          </a:p>
        </p:txBody>
      </p:sp>
      <p:sp>
        <p:nvSpPr>
          <p:cNvPr id="17" name="Дуга 16"/>
          <p:cNvSpPr/>
          <p:nvPr/>
        </p:nvSpPr>
        <p:spPr>
          <a:xfrm rot="18082857">
            <a:off x="48672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7938" y="571500"/>
            <a:ext cx="57150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1809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0430" y="4929198"/>
            <a:ext cx="4531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 </a:t>
            </a:r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+ вар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43188" y="1285875"/>
            <a:ext cx="6500812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Дуга 26"/>
          <p:cNvSpPr/>
          <p:nvPr/>
        </p:nvSpPr>
        <p:spPr>
          <a:xfrm rot="18082857">
            <a:off x="2224088" y="287338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14750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TextBox 29"/>
          <p:cNvSpPr txBox="1">
            <a:spLocks noChangeArrowheads="1"/>
          </p:cNvSpPr>
          <p:nvPr/>
        </p:nvSpPr>
        <p:spPr bwMode="auto">
          <a:xfrm>
            <a:off x="6215063" y="500063"/>
            <a:ext cx="43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о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85750"/>
            <a:ext cx="142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2071688" y="1349375"/>
            <a:ext cx="66214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latin typeface="Bookman Old Style" pitchFamily="18" charset="0"/>
              </a:rPr>
              <a:t>Через рельсы – пер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е</a:t>
            </a:r>
            <a:r>
              <a:rPr lang="ru-RU" sz="3200" i="1" dirty="0">
                <a:latin typeface="Bookman Old Style" pitchFamily="18" charset="0"/>
              </a:rPr>
              <a:t>ход,</a:t>
            </a:r>
          </a:p>
          <a:p>
            <a:r>
              <a:rPr lang="ru-RU" sz="3200" i="1" dirty="0">
                <a:latin typeface="Bookman Old Style" pitchFamily="18" charset="0"/>
              </a:rPr>
              <a:t>А на рельсах – пар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3200" i="1" dirty="0">
                <a:latin typeface="Bookman Old Style" pitchFamily="18" charset="0"/>
              </a:rPr>
              <a:t>ход.</a:t>
            </a:r>
          </a:p>
          <a:p>
            <a:r>
              <a:rPr lang="ru-RU" sz="3200" i="1" dirty="0">
                <a:latin typeface="Bookman Old Style" pitchFamily="18" charset="0"/>
              </a:rPr>
              <a:t>Через речку – пер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е</a:t>
            </a:r>
            <a:r>
              <a:rPr lang="ru-RU" sz="3200" i="1" dirty="0">
                <a:latin typeface="Bookman Old Style" pitchFamily="18" charset="0"/>
              </a:rPr>
              <a:t>воз</a:t>
            </a:r>
          </a:p>
          <a:p>
            <a:r>
              <a:rPr lang="ru-RU" sz="3200" i="1" dirty="0">
                <a:latin typeface="Bookman Old Style" pitchFamily="18" charset="0"/>
              </a:rPr>
              <a:t>А на речке пар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3200" i="1" dirty="0">
                <a:latin typeface="Bookman Old Style" pitchFamily="18" charset="0"/>
              </a:rPr>
              <a:t>воз.</a:t>
            </a:r>
          </a:p>
          <a:p>
            <a:r>
              <a:rPr lang="ru-RU" sz="3200" i="1" dirty="0">
                <a:latin typeface="Bookman Old Style" pitchFamily="18" charset="0"/>
              </a:rPr>
              <a:t>Поменяли всё местами. </a:t>
            </a:r>
          </a:p>
          <a:p>
            <a:r>
              <a:rPr lang="ru-RU" sz="3200" i="1" dirty="0">
                <a:latin typeface="Bookman Old Style" pitchFamily="18" charset="0"/>
              </a:rPr>
              <a:t>Что теперь мы видим с вами?</a:t>
            </a:r>
          </a:p>
          <a:p>
            <a:r>
              <a:rPr lang="ru-RU" sz="3200" i="1" dirty="0">
                <a:latin typeface="Bookman Old Style" pitchFamily="18" charset="0"/>
              </a:rPr>
              <a:t>Вот на речке – пар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3200" i="1" dirty="0">
                <a:latin typeface="Bookman Old Style" pitchFamily="18" charset="0"/>
              </a:rPr>
              <a:t>ход,</a:t>
            </a:r>
          </a:p>
          <a:p>
            <a:r>
              <a:rPr lang="ru-RU" sz="3200" i="1" dirty="0">
                <a:latin typeface="Bookman Old Style" pitchFamily="18" charset="0"/>
              </a:rPr>
              <a:t>Через речку – пер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е</a:t>
            </a:r>
            <a:r>
              <a:rPr lang="ru-RU" sz="3200" i="1" dirty="0">
                <a:latin typeface="Bookman Old Style" pitchFamily="18" charset="0"/>
              </a:rPr>
              <a:t>ход.</a:t>
            </a:r>
          </a:p>
          <a:p>
            <a:r>
              <a:rPr lang="ru-RU" sz="3200" i="1" dirty="0">
                <a:latin typeface="Bookman Old Style" pitchFamily="18" charset="0"/>
              </a:rPr>
              <a:t>Вот на рельсах – пар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3200" i="1" dirty="0">
                <a:latin typeface="Bookman Old Style" pitchFamily="18" charset="0"/>
              </a:rPr>
              <a:t>воз</a:t>
            </a:r>
          </a:p>
          <a:p>
            <a:r>
              <a:rPr lang="ru-RU" sz="3200" i="1" dirty="0">
                <a:latin typeface="Bookman Old Style" pitchFamily="18" charset="0"/>
              </a:rPr>
              <a:t>Через рельсы – пер</a:t>
            </a:r>
            <a:r>
              <a:rPr lang="ru-RU" sz="3200" i="1" dirty="0">
                <a:solidFill>
                  <a:srgbClr val="C00000"/>
                </a:solidFill>
                <a:latin typeface="Bookman Old Style" pitchFamily="18" charset="0"/>
              </a:rPr>
              <a:t>е</a:t>
            </a:r>
            <a:r>
              <a:rPr lang="ru-RU" sz="3200" i="1" dirty="0">
                <a:latin typeface="Bookman Old Style" pitchFamily="18" charset="0"/>
              </a:rPr>
              <a:t>воз.</a:t>
            </a:r>
          </a:p>
          <a:p>
            <a:r>
              <a:rPr lang="ru-RU" sz="3200" i="1" dirty="0">
                <a:latin typeface="Bookman Old Style" pitchFamily="18" charset="0"/>
              </a:rPr>
              <a:t>                         (Г. Сапгир).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928688" y="500063"/>
            <a:ext cx="1249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пере</a:t>
            </a:r>
          </a:p>
        </p:txBody>
      </p:sp>
      <p:sp>
        <p:nvSpPr>
          <p:cNvPr id="15" name="Дуга 14"/>
          <p:cNvSpPr/>
          <p:nvPr/>
        </p:nvSpPr>
        <p:spPr>
          <a:xfrm rot="18082857">
            <a:off x="4938713" y="287338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18082857">
            <a:off x="6510338" y="287338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25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4572000" y="571500"/>
            <a:ext cx="322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8197" grpId="0"/>
      <p:bldP spid="8199" grpId="0"/>
      <p:bldP spid="8200" grpId="0"/>
      <p:bldP spid="15" grpId="0" animBg="1"/>
      <p:bldP spid="16" grpId="0" animBg="1"/>
      <p:bldP spid="17" grpId="0" animBg="1"/>
      <p:bldP spid="8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E:\ОБЫЧНЫЕ\Люди и работа\рабочие инструменты\160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181100" cy="904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42852"/>
            <a:ext cx="6079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Самостоятельная</a:t>
            </a:r>
            <a:r>
              <a:rPr lang="ru-RU" sz="40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работа</a:t>
            </a:r>
            <a:endParaRPr lang="ru-RU" sz="4000" b="1" i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785794"/>
            <a:ext cx="684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Определи способы образования слов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29706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водопад </a:t>
            </a:r>
          </a:p>
          <a:p>
            <a:endParaRPr lang="ru-RU" sz="4400" dirty="0" smtClean="0"/>
          </a:p>
          <a:p>
            <a:r>
              <a:rPr lang="ru-RU" sz="4400" dirty="0" smtClean="0"/>
              <a:t>маленький </a:t>
            </a:r>
          </a:p>
          <a:p>
            <a:endParaRPr lang="ru-RU" sz="4400" dirty="0" smtClean="0"/>
          </a:p>
          <a:p>
            <a:r>
              <a:rPr lang="ru-RU" sz="4400" dirty="0" smtClean="0"/>
              <a:t>пробежать</a:t>
            </a:r>
            <a:endParaRPr lang="ru-RU" sz="4400" dirty="0"/>
          </a:p>
        </p:txBody>
      </p:sp>
      <p:pic>
        <p:nvPicPr>
          <p:cNvPr id="8195" name="Picture 3" descr="C:\Program Files\Microsoft Office\Media\CntCD1\Animated\j02828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571612"/>
            <a:ext cx="1160048" cy="71438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2357430"/>
            <a:ext cx="2071702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вод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5074" y="2357430"/>
            <a:ext cx="2071702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пад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28599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2143116"/>
            <a:ext cx="639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228599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643314"/>
            <a:ext cx="18573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3214678" y="3857628"/>
            <a:ext cx="2071702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3786190"/>
            <a:ext cx="529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3929066"/>
            <a:ext cx="1393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еньк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72" y="4071942"/>
            <a:ext cx="6848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 smtClean="0"/>
              <a:t>ий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143512"/>
            <a:ext cx="1154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про</a:t>
            </a:r>
            <a:endParaRPr lang="ru-RU" sz="48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072074"/>
            <a:ext cx="142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143372" y="5214950"/>
            <a:ext cx="529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643438" y="5214950"/>
            <a:ext cx="2071702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5286388"/>
            <a:ext cx="10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беж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72396" y="5286388"/>
            <a:ext cx="529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5214950"/>
            <a:ext cx="529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5286388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857760"/>
            <a:ext cx="1071570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8001024" y="5286388"/>
            <a:ext cx="928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ть</a:t>
            </a:r>
            <a:endParaRPr lang="ru-RU" sz="44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929198"/>
            <a:ext cx="1071570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00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  <p:bldP spid="12" grpId="0"/>
      <p:bldP spid="13" grpId="0"/>
      <p:bldP spid="14" grpId="0"/>
      <p:bldP spid="16" grpId="0" animBg="1"/>
      <p:bldP spid="17" grpId="0"/>
      <p:bldP spid="18" grpId="0"/>
      <p:bldP spid="19" grpId="0" animBg="1"/>
      <p:bldP spid="20" grpId="0"/>
      <p:bldP spid="22" grpId="0"/>
      <p:bldP spid="24" grpId="0" animBg="1"/>
      <p:bldP spid="25" grpId="0"/>
      <p:bldP spid="26" grpId="0"/>
      <p:bldP spid="27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43188" y="1500188"/>
            <a:ext cx="6500812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Дуга 26"/>
          <p:cNvSpPr/>
          <p:nvPr/>
        </p:nvSpPr>
        <p:spPr>
          <a:xfrm rot="18082857">
            <a:off x="4795838" y="73025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58063" y="428625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TextBox 29"/>
          <p:cNvSpPr txBox="1">
            <a:spLocks noChangeArrowheads="1"/>
          </p:cNvSpPr>
          <p:nvPr/>
        </p:nvSpPr>
        <p:spPr bwMode="auto">
          <a:xfrm>
            <a:off x="6072188" y="28575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ёнок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0"/>
            <a:ext cx="10715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642910" y="1595437"/>
            <a:ext cx="57991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Bookman Old Style" pitchFamily="18" charset="0"/>
              </a:rPr>
              <a:t>Урок</a:t>
            </a:r>
          </a:p>
          <a:p>
            <a:pPr>
              <a:buFontTx/>
              <a:buChar char="-"/>
            </a:pPr>
            <a:r>
              <a:rPr lang="ru-RU" sz="2800" i="1" dirty="0">
                <a:latin typeface="Bookman Old Style" pitchFamily="18" charset="0"/>
              </a:rPr>
              <a:t>А теперь скажите, дети,</a:t>
            </a:r>
          </a:p>
          <a:p>
            <a:r>
              <a:rPr lang="ru-RU" sz="2800" i="1" dirty="0">
                <a:latin typeface="Bookman Old Style" pitchFamily="18" charset="0"/>
              </a:rPr>
              <a:t>Что вкусней всего на свете? – </a:t>
            </a:r>
          </a:p>
          <a:p>
            <a:r>
              <a:rPr lang="ru-RU" sz="2800" i="1" dirty="0">
                <a:latin typeface="Bookman Old Style" pitchFamily="18" charset="0"/>
              </a:rPr>
              <a:t>Говорит лисёнок:</a:t>
            </a:r>
          </a:p>
          <a:p>
            <a:pPr>
              <a:buFontTx/>
              <a:buChar char="-"/>
            </a:pPr>
            <a:r>
              <a:rPr lang="ru-RU" sz="2800" i="1" dirty="0">
                <a:latin typeface="Bookman Old Style" pitchFamily="18" charset="0"/>
              </a:rPr>
              <a:t>Лапки петушиные…</a:t>
            </a:r>
          </a:p>
          <a:p>
            <a:r>
              <a:rPr lang="ru-RU" sz="2800" i="1" dirty="0">
                <a:latin typeface="Bookman Old Style" pitchFamily="18" charset="0"/>
              </a:rPr>
              <a:t>Говорит котёнок:</a:t>
            </a:r>
          </a:p>
          <a:p>
            <a:pPr>
              <a:buFontTx/>
              <a:buChar char="-"/>
            </a:pPr>
            <a:r>
              <a:rPr lang="ru-RU" sz="2800" i="1" dirty="0">
                <a:latin typeface="Bookman Old Style" pitchFamily="18" charset="0"/>
              </a:rPr>
              <a:t> Хвостики мышиные…</a:t>
            </a:r>
          </a:p>
          <a:p>
            <a:r>
              <a:rPr lang="ru-RU" sz="2800" i="1" dirty="0">
                <a:latin typeface="Bookman Old Style" pitchFamily="18" charset="0"/>
              </a:rPr>
              <a:t>А мышонок слушал</a:t>
            </a:r>
          </a:p>
          <a:p>
            <a:r>
              <a:rPr lang="ru-RU" sz="2800" i="1" dirty="0">
                <a:latin typeface="Bookman Old Style" pitchFamily="18" charset="0"/>
              </a:rPr>
              <a:t>В страхе чуть живой,</a:t>
            </a:r>
          </a:p>
          <a:p>
            <a:r>
              <a:rPr lang="ru-RU" sz="2800" i="1" dirty="0">
                <a:latin typeface="Bookman Old Style" pitchFamily="18" charset="0"/>
              </a:rPr>
              <a:t>И на всякий случай</a:t>
            </a:r>
          </a:p>
          <a:p>
            <a:r>
              <a:rPr lang="ru-RU" sz="2800" i="1" dirty="0">
                <a:latin typeface="Bookman Old Style" pitchFamily="18" charset="0"/>
              </a:rPr>
              <a:t>Спрятал хвостик свой…</a:t>
            </a:r>
          </a:p>
          <a:p>
            <a:r>
              <a:rPr lang="ru-RU" sz="2800" i="1" dirty="0">
                <a:latin typeface="Bookman Old Style" pitchFamily="18" charset="0"/>
              </a:rPr>
              <a:t>                           ( А. </a:t>
            </a:r>
            <a:r>
              <a:rPr lang="ru-RU" sz="2800" i="1" dirty="0" err="1">
                <a:latin typeface="Bookman Old Style" pitchFamily="18" charset="0"/>
              </a:rPr>
              <a:t>Шалыгин</a:t>
            </a:r>
            <a:r>
              <a:rPr lang="ru-RU" sz="2800" i="1" dirty="0">
                <a:latin typeface="Bookman Old Style" pitchFamily="18" charset="0"/>
              </a:rPr>
              <a:t>)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5929313" y="714375"/>
            <a:ext cx="150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(онок)</a:t>
            </a:r>
          </a:p>
        </p:txBody>
      </p:sp>
      <p:sp>
        <p:nvSpPr>
          <p:cNvPr id="13" name="Дуга 12"/>
          <p:cNvSpPr/>
          <p:nvPr/>
        </p:nvSpPr>
        <p:spPr>
          <a:xfrm rot="18082857">
            <a:off x="866775" y="73025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0"/>
            <a:ext cx="10715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63" y="428625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6" name="TextBox 29"/>
          <p:cNvSpPr txBox="1">
            <a:spLocks noChangeArrowheads="1"/>
          </p:cNvSpPr>
          <p:nvPr/>
        </p:nvSpPr>
        <p:spPr bwMode="auto">
          <a:xfrm>
            <a:off x="2357438" y="3571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ин</a:t>
            </a:r>
          </a:p>
        </p:txBody>
      </p:sp>
      <p:sp>
        <p:nvSpPr>
          <p:cNvPr id="11277" name="TextBox 29"/>
          <p:cNvSpPr txBox="1">
            <a:spLocks noChangeArrowheads="1"/>
          </p:cNvSpPr>
          <p:nvPr/>
        </p:nvSpPr>
        <p:spPr bwMode="auto">
          <a:xfrm>
            <a:off x="3357563" y="35718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ый</a:t>
            </a:r>
          </a:p>
        </p:txBody>
      </p:sp>
      <p:sp>
        <p:nvSpPr>
          <p:cNvPr id="11278" name="TextBox 29"/>
          <p:cNvSpPr txBox="1">
            <a:spLocks noChangeArrowheads="1"/>
          </p:cNvSpPr>
          <p:nvPr/>
        </p:nvSpPr>
        <p:spPr bwMode="auto">
          <a:xfrm>
            <a:off x="4214813" y="3571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1269" grpId="0"/>
      <p:bldP spid="11271" grpId="0"/>
      <p:bldP spid="11272" grpId="0"/>
      <p:bldP spid="13" grpId="0" animBg="1"/>
      <p:bldP spid="15" grpId="0" animBg="1"/>
      <p:bldP spid="11276" grpId="0"/>
      <p:bldP spid="11277" grpId="0"/>
      <p:bldP spid="112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143372" y="571480"/>
            <a:ext cx="4597400" cy="50403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3600" b="1" u="sng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ПРИСТАВОЧНЫЙ :</a:t>
            </a:r>
          </a:p>
          <a:p>
            <a:pPr>
              <a:buFontTx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</a:t>
            </a: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Слова образуются при помощи приставок.</a:t>
            </a:r>
          </a:p>
          <a:p>
            <a:pPr>
              <a:buFontTx/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           Например:</a:t>
            </a:r>
          </a:p>
          <a:p>
            <a:pPr>
              <a:buFontTx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Бежать - побежать</a:t>
            </a:r>
          </a:p>
        </p:txBody>
      </p:sp>
      <p:pic>
        <p:nvPicPr>
          <p:cNvPr id="6165" name="Picture 21" descr="класс!!! 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367188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43188" y="1357313"/>
            <a:ext cx="6500812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Дуга 26"/>
          <p:cNvSpPr/>
          <p:nvPr/>
        </p:nvSpPr>
        <p:spPr>
          <a:xfrm rot="18082857">
            <a:off x="4795838" y="287338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14313"/>
            <a:ext cx="64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7500938" y="571500"/>
            <a:ext cx="500062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Box 29"/>
          <p:cNvSpPr txBox="1">
            <a:spLocks noChangeArrowheads="1"/>
          </p:cNvSpPr>
          <p:nvPr/>
        </p:nvSpPr>
        <p:spPr bwMode="auto">
          <a:xfrm>
            <a:off x="6929438" y="500063"/>
            <a:ext cx="468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л</a:t>
            </a:r>
          </a:p>
        </p:txBody>
      </p:sp>
      <p:sp>
        <p:nvSpPr>
          <p:cNvPr id="7175" name="TextBox 30"/>
          <p:cNvSpPr txBox="1">
            <a:spLocks noChangeArrowheads="1"/>
          </p:cNvSpPr>
          <p:nvPr/>
        </p:nvSpPr>
        <p:spPr bwMode="auto">
          <a:xfrm>
            <a:off x="7500938" y="500063"/>
            <a:ext cx="471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а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357188"/>
            <a:ext cx="1071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4313"/>
            <a:ext cx="64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1142976" y="2143116"/>
            <a:ext cx="6159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 dirty="0">
                <a:latin typeface="Bookman Old Style" pitchFamily="18" charset="0"/>
              </a:rPr>
              <a:t>Одеяло убежало,</a:t>
            </a:r>
          </a:p>
          <a:p>
            <a:r>
              <a:rPr lang="ru-RU" sz="3600" i="1" dirty="0">
                <a:latin typeface="Bookman Old Style" pitchFamily="18" charset="0"/>
              </a:rPr>
              <a:t>Улетела простыня,</a:t>
            </a:r>
          </a:p>
          <a:p>
            <a:r>
              <a:rPr lang="ru-RU" sz="3600" i="1" dirty="0">
                <a:latin typeface="Bookman Old Style" pitchFamily="18" charset="0"/>
              </a:rPr>
              <a:t>И подушка, как лягушка,</a:t>
            </a:r>
          </a:p>
          <a:p>
            <a:r>
              <a:rPr lang="ru-RU" sz="3600" i="1" dirty="0">
                <a:latin typeface="Bookman Old Style" pitchFamily="18" charset="0"/>
              </a:rPr>
              <a:t>Ускакала от меня.</a:t>
            </a:r>
          </a:p>
          <a:p>
            <a:r>
              <a:rPr lang="ru-RU" sz="3600" i="1" dirty="0">
                <a:latin typeface="Bookman Old Style" pitchFamily="18" charset="0"/>
              </a:rPr>
              <a:t>                 (К.Чуковский)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7174" grpId="0"/>
      <p:bldP spid="7175" grpId="0"/>
      <p:bldP spid="71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43188" y="1071563"/>
            <a:ext cx="6500812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Дуга 26"/>
          <p:cNvSpPr/>
          <p:nvPr/>
        </p:nvSpPr>
        <p:spPr>
          <a:xfrm rot="18082857">
            <a:off x="4795838" y="73025"/>
            <a:ext cx="1409700" cy="1314450"/>
          </a:xfrm>
          <a:prstGeom prst="arc">
            <a:avLst>
              <a:gd name="adj1" fmla="val 16200000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15188" y="28575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6072188" y="28575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ист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0"/>
            <a:ext cx="10715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857224" y="1428736"/>
            <a:ext cx="7000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latin typeface="Bookman Old Style" pitchFamily="18" charset="0"/>
              </a:rPr>
              <a:t>Из хвойного леса несло тяжёлым смолистым запахом, кружившим голову. </a:t>
            </a:r>
          </a:p>
          <a:p>
            <a:r>
              <a:rPr lang="ru-RU" sz="2800" i="1" dirty="0">
                <a:latin typeface="Bookman Old Style" pitchFamily="18" charset="0"/>
              </a:rPr>
              <a:t>Над кривой линией гор ярко блистала гряда пушистых облаков.</a:t>
            </a:r>
          </a:p>
          <a:p>
            <a:r>
              <a:rPr lang="ru-RU" sz="2800" i="1" dirty="0">
                <a:latin typeface="Bookman Old Style" pitchFamily="18" charset="0"/>
              </a:rPr>
              <a:t>Дорога вилась по холмистой местности, огибая гряды лесистых горок, которые тянулись к востоку, где неправильный глыбой синел Рассыпной Камень.</a:t>
            </a:r>
          </a:p>
          <a:p>
            <a:r>
              <a:rPr lang="ru-RU" sz="2800" i="1" dirty="0">
                <a:latin typeface="Bookman Old Style" pitchFamily="18" charset="0"/>
              </a:rPr>
              <a:t>                         (Д. </a:t>
            </a:r>
            <a:r>
              <a:rPr lang="ru-RU" sz="2800" i="1" dirty="0" err="1">
                <a:latin typeface="Bookman Old Style" pitchFamily="18" charset="0"/>
              </a:rPr>
              <a:t>Мамин-Сибиряк</a:t>
            </a:r>
            <a:r>
              <a:rPr lang="ru-RU" sz="2800" i="1" dirty="0">
                <a:latin typeface="Bookman Old Style" pitchFamily="18" charset="0"/>
              </a:rPr>
              <a:t>)</a:t>
            </a:r>
          </a:p>
        </p:txBody>
      </p:sp>
      <p:sp>
        <p:nvSpPr>
          <p:cNvPr id="13321" name="TextBox 29"/>
          <p:cNvSpPr txBox="1">
            <a:spLocks noChangeArrowheads="1"/>
          </p:cNvSpPr>
          <p:nvPr/>
        </p:nvSpPr>
        <p:spPr bwMode="auto">
          <a:xfrm>
            <a:off x="7215188" y="28575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3317" grpId="0"/>
      <p:bldP spid="13319" grpId="0"/>
      <p:bldP spid="13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500063" y="1071563"/>
            <a:ext cx="33528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>
                <a:latin typeface="Bookman Old Style" pitchFamily="18" charset="0"/>
              </a:rPr>
              <a:t>звучать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кричать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читать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молчать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стучать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играть</a:t>
            </a:r>
          </a:p>
        </p:txBody>
      </p:sp>
      <p:pic>
        <p:nvPicPr>
          <p:cNvPr id="20483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2938" y="3286125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54387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8572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929563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7000875" y="500063"/>
            <a:ext cx="471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а</a:t>
            </a:r>
          </a:p>
        </p:txBody>
      </p:sp>
      <p:pic>
        <p:nvPicPr>
          <p:cNvPr id="20488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29125" y="1143000"/>
            <a:ext cx="4251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7929563" y="500063"/>
            <a:ext cx="842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ть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85750"/>
            <a:ext cx="1071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4286250" y="500063"/>
            <a:ext cx="998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про</a:t>
            </a:r>
          </a:p>
        </p:txBody>
      </p:sp>
      <p:pic>
        <p:nvPicPr>
          <p:cNvPr id="20493" name="Рисунок 13" descr="blkytop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70113">
            <a:off x="8672512" y="6383338"/>
            <a:ext cx="40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E:\ОБЫЧНЫЕ\Люди и работа\дети\1450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3036" y="2214544"/>
            <a:ext cx="2869426" cy="344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463" grpId="0"/>
      <p:bldP spid="19465" grpId="0"/>
      <p:bldP spid="194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00063" y="1643063"/>
            <a:ext cx="28921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>
                <a:latin typeface="Bookman Old Style" pitchFamily="18" charset="0"/>
              </a:rPr>
              <a:t>лепить</a:t>
            </a:r>
          </a:p>
          <a:p>
            <a:pPr algn="ctr"/>
            <a:endParaRPr lang="ru-RU" sz="5400" i="1" dirty="0">
              <a:latin typeface="Bookman Old Style" pitchFamily="18" charset="0"/>
            </a:endParaRPr>
          </a:p>
          <a:p>
            <a:pPr algn="ctr"/>
            <a:r>
              <a:rPr lang="ru-RU" sz="5400" i="1" dirty="0" smtClean="0">
                <a:latin typeface="Bookman Old Style" pitchFamily="18" charset="0"/>
              </a:rPr>
              <a:t>лечить</a:t>
            </a:r>
          </a:p>
          <a:p>
            <a:pPr algn="ctr"/>
            <a:endParaRPr lang="ru-RU" sz="5400" i="1" dirty="0">
              <a:latin typeface="Bookman Old Style" pitchFamily="18" charset="0"/>
            </a:endParaRPr>
          </a:p>
          <a:p>
            <a:pPr algn="ctr"/>
            <a:r>
              <a:rPr lang="ru-RU" sz="5400" i="1" dirty="0">
                <a:latin typeface="Bookman Old Style" pitchFamily="18" charset="0"/>
              </a:rPr>
              <a:t>учить</a:t>
            </a:r>
          </a:p>
        </p:txBody>
      </p:sp>
      <p:pic>
        <p:nvPicPr>
          <p:cNvPr id="21507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2938" y="3286125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5438775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8572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929563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7000875" y="500063"/>
            <a:ext cx="471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и</a:t>
            </a:r>
          </a:p>
        </p:txBody>
      </p:sp>
      <p:pic>
        <p:nvPicPr>
          <p:cNvPr id="21512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29125" y="1143000"/>
            <a:ext cx="4251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7929563" y="500063"/>
            <a:ext cx="842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ть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85750"/>
            <a:ext cx="1071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4500563" y="500063"/>
            <a:ext cx="79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вы</a:t>
            </a:r>
          </a:p>
        </p:txBody>
      </p:sp>
      <p:pic>
        <p:nvPicPr>
          <p:cNvPr id="21517" name="Рисунок 13" descr="blkytop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70113">
            <a:off x="8672512" y="6383338"/>
            <a:ext cx="40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\Microsoft Office\Media\CntCD1\Animated\j028363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214686"/>
            <a:ext cx="1500198" cy="163065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ntCD1\ClipArt2\j023213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5000636"/>
            <a:ext cx="1285884" cy="131964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357298"/>
            <a:ext cx="2295525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487" grpId="0"/>
      <p:bldP spid="20489" grpId="0"/>
      <p:bldP spid="204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71472" y="4143380"/>
          <a:ext cx="3276600" cy="2087563"/>
        </p:xfrm>
        <a:graphic>
          <a:graphicData uri="http://schemas.openxmlformats.org/presentationml/2006/ole">
            <p:oleObj spid="_x0000_s2050" name="Clip" r:id="rId5" imgW="4603680" imgH="2574000" progId="MS_ClipArt_Gallery.5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642918"/>
            <a:ext cx="4857784" cy="41148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СУФФИКСАЛЬНЫЙ:</a:t>
            </a:r>
          </a:p>
          <a:p>
            <a:pPr>
              <a:buFontTx/>
              <a:buNone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СЛОВА ОБРАЗУЮТСЯ С ПОМОЩЬЮ СУФФИКСОВ.</a:t>
            </a:r>
          </a:p>
          <a:p>
            <a:pPr>
              <a:buFontTx/>
              <a:buNone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НАПРИМЕР:</a:t>
            </a:r>
          </a:p>
          <a:p>
            <a:pPr>
              <a:buFontTx/>
              <a:buNone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ДОМ-ДОМИК,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ЗАВОД-ЗАВОДСКОЙ</a:t>
            </a:r>
          </a:p>
        </p:txBody>
      </p:sp>
      <p:pic>
        <p:nvPicPr>
          <p:cNvPr id="1031" name="Picture 7" descr="класс!!! 0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643050"/>
            <a:ext cx="3200400" cy="182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714375" y="357188"/>
            <a:ext cx="28400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>
                <a:latin typeface="Bookman Old Style" pitchFamily="18" charset="0"/>
              </a:rPr>
              <a:t>пятно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зерно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гора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голос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серебро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смола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ребро</a:t>
            </a:r>
          </a:p>
        </p:txBody>
      </p:sp>
      <p:pic>
        <p:nvPicPr>
          <p:cNvPr id="19459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2938" y="3286125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4652963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42875"/>
            <a:ext cx="12144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58063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6143625" y="500063"/>
            <a:ext cx="1098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ист</a:t>
            </a:r>
          </a:p>
        </p:txBody>
      </p:sp>
      <p:pic>
        <p:nvPicPr>
          <p:cNvPr id="19464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29125" y="1143000"/>
            <a:ext cx="4251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7358063" y="500063"/>
            <a:ext cx="836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ый</a:t>
            </a:r>
          </a:p>
        </p:txBody>
      </p:sp>
      <p:pic>
        <p:nvPicPr>
          <p:cNvPr id="18442" name="Рисунок 13" descr="1208963102_ev601058.jpg"/>
          <p:cNvPicPr>
            <a:picLocks noChangeAspect="1"/>
          </p:cNvPicPr>
          <p:nvPr/>
        </p:nvPicPr>
        <p:blipFill>
          <a:blip r:embed="rId4"/>
          <a:srcRect l="16499" r="15999"/>
          <a:stretch>
            <a:fillRect/>
          </a:stretch>
        </p:blipFill>
        <p:spPr bwMode="auto">
          <a:xfrm>
            <a:off x="4857752" y="4993334"/>
            <a:ext cx="1357322" cy="140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1" descr="blkytop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70113">
            <a:off x="8672512" y="6383338"/>
            <a:ext cx="40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\Microsoft Office\Media\CntCD1\Animated\j02832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571612"/>
            <a:ext cx="1357322" cy="1169323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ntCD1\ClipArt2\j023272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643050"/>
            <a:ext cx="1309598" cy="2071702"/>
          </a:xfrm>
          <a:prstGeom prst="rect">
            <a:avLst/>
          </a:prstGeom>
          <a:noFill/>
        </p:spPr>
      </p:pic>
      <p:pic>
        <p:nvPicPr>
          <p:cNvPr id="3077" name="Picture 5" descr="E:\ОБЫЧНЫЕ\Природа\растения\2310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071810"/>
            <a:ext cx="1571635" cy="1785950"/>
          </a:xfrm>
          <a:prstGeom prst="rect">
            <a:avLst/>
          </a:prstGeom>
          <a:noFill/>
        </p:spPr>
      </p:pic>
      <p:pic>
        <p:nvPicPr>
          <p:cNvPr id="3078" name="Picture 6" descr="E:\АВАТАРЫ\природа\Леса и деревья\1221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5000636"/>
            <a:ext cx="1357314" cy="135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439" grpId="0"/>
      <p:bldP spid="18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714375" y="357188"/>
            <a:ext cx="30368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>
                <a:latin typeface="Bookman Old Style" pitchFamily="18" charset="0"/>
              </a:rPr>
              <a:t>слон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сад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сосна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кедр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керосин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тигр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малина</a:t>
            </a:r>
          </a:p>
        </p:txBody>
      </p:sp>
      <p:pic>
        <p:nvPicPr>
          <p:cNvPr id="15363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2938" y="3286125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4652963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42875"/>
            <a:ext cx="12144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58063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6286500" y="500063"/>
            <a:ext cx="677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ов</a:t>
            </a:r>
          </a:p>
        </p:txBody>
      </p:sp>
      <p:pic>
        <p:nvPicPr>
          <p:cNvPr id="15368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29125" y="1143000"/>
            <a:ext cx="4251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7358063" y="500063"/>
            <a:ext cx="836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ый</a:t>
            </a:r>
          </a:p>
        </p:txBody>
      </p:sp>
      <p:pic>
        <p:nvPicPr>
          <p:cNvPr id="15371" name="Рисунок 11" descr="blkytop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70113">
            <a:off x="8672512" y="6383338"/>
            <a:ext cx="40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АВАТАРЫ\природа\Цветы\1234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143248"/>
            <a:ext cx="1571636" cy="1571636"/>
          </a:xfrm>
          <a:prstGeom prst="rect">
            <a:avLst/>
          </a:prstGeom>
          <a:noFill/>
        </p:spPr>
      </p:pic>
      <p:pic>
        <p:nvPicPr>
          <p:cNvPr id="4099" name="Picture 3" descr="E:\3D\животные\слоны\455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428736"/>
            <a:ext cx="1643074" cy="1445411"/>
          </a:xfrm>
          <a:prstGeom prst="rect">
            <a:avLst/>
          </a:prstGeom>
          <a:noFill/>
        </p:spPr>
      </p:pic>
      <p:pic>
        <p:nvPicPr>
          <p:cNvPr id="4100" name="Picture 4" descr="E:\3D\животные\дикие кошки\354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143248"/>
            <a:ext cx="1500198" cy="1500198"/>
          </a:xfrm>
          <a:prstGeom prst="rect">
            <a:avLst/>
          </a:prstGeom>
          <a:noFill/>
        </p:spPr>
      </p:pic>
      <p:pic>
        <p:nvPicPr>
          <p:cNvPr id="4101" name="Picture 5" descr="E:\ОБЫЧНЫЕ\Транспорт\самолеты\2884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5143512"/>
            <a:ext cx="2646778" cy="1357322"/>
          </a:xfrm>
          <a:prstGeom prst="rect">
            <a:avLst/>
          </a:prstGeom>
          <a:noFill/>
        </p:spPr>
      </p:pic>
      <p:pic>
        <p:nvPicPr>
          <p:cNvPr id="4102" name="Picture 6" descr="E:\ОБЫЧНЫЕ\продукты питания, кухня\фрукты, ягода, орехи\2458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1428736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343" grpId="0"/>
      <p:bldP spid="14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14375" y="1143000"/>
            <a:ext cx="268128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>
                <a:latin typeface="Bookman Old Style" pitchFamily="18" charset="0"/>
              </a:rPr>
              <a:t>лень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червь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лесть</a:t>
            </a:r>
          </a:p>
          <a:p>
            <a:pPr algn="ctr"/>
            <a:r>
              <a:rPr lang="ru-RU" sz="5400" i="1">
                <a:latin typeface="Bookman Old Style" pitchFamily="18" charset="0"/>
              </a:rPr>
              <a:t>фальш</a:t>
            </a:r>
          </a:p>
        </p:txBody>
      </p:sp>
      <p:pic>
        <p:nvPicPr>
          <p:cNvPr id="17411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42938" y="3286125"/>
            <a:ext cx="66436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уга 8"/>
          <p:cNvSpPr/>
          <p:nvPr/>
        </p:nvSpPr>
        <p:spPr>
          <a:xfrm rot="18082857">
            <a:off x="4724400" y="287338"/>
            <a:ext cx="1409700" cy="1314450"/>
          </a:xfrm>
          <a:prstGeom prst="arc">
            <a:avLst>
              <a:gd name="adj1" fmla="val 16186853"/>
              <a:gd name="adj2" fmla="val 18343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42875"/>
            <a:ext cx="12144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58063" y="571500"/>
            <a:ext cx="857250" cy="5000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6286500" y="500063"/>
            <a:ext cx="715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ив</a:t>
            </a:r>
          </a:p>
        </p:txBody>
      </p:sp>
      <p:pic>
        <p:nvPicPr>
          <p:cNvPr id="17416" name="Рисунок 38" descr="1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429125" y="1143000"/>
            <a:ext cx="4251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7358063" y="500063"/>
            <a:ext cx="836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i="1">
                <a:latin typeface="Bookman Old Style" pitchFamily="18" charset="0"/>
              </a:rPr>
              <a:t>ый</a:t>
            </a:r>
          </a:p>
        </p:txBody>
      </p:sp>
      <p:pic>
        <p:nvPicPr>
          <p:cNvPr id="16394" name="Рисунок 12" descr="tani3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571612"/>
            <a:ext cx="28971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D:\Мои док_На_D\ирина николаевна\материалы для оформления слайдов\Clipart 2\Фрукты  Овощи\червячок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3870325"/>
            <a:ext cx="221456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11" descr="blkytop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70113">
            <a:off x="8672512" y="6383338"/>
            <a:ext cx="40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E:\ОБЫЧНЫЕ\Люди и работа\дети\1430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000504"/>
            <a:ext cx="2166943" cy="216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391" grpId="0"/>
      <p:bldP spid="163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>
            <a:hlinkClick r:id="" action="ppaction://ole?verb=0" highlightClick="1">
              <a:snd r:embed="rId5" name="laser.wav" builtIn="1"/>
            </a:hlinkClick>
          </p:cNvPr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57158" y="2928934"/>
          <a:ext cx="3352800" cy="2949575"/>
        </p:xfrm>
        <a:graphic>
          <a:graphicData uri="http://schemas.openxmlformats.org/presentationml/2006/ole">
            <p:oleObj spid="_x0000_s5122" name="Clip" r:id="rId6" imgW="1792800" imgH="1587240" progId="MS_ClipArt_Gallery.5">
              <p:embed/>
            </p:oleObj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857232"/>
            <a:ext cx="4929222" cy="38195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ПРИСТАВОЧНО-СУФФИКСАЛЬНЫЙ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СЛОВА ОБРАЗУЮТСЯ С ПОМОЩЬЮ ПРИСТАВКИ И СУФФИКСА.</a:t>
            </a:r>
          </a:p>
          <a:p>
            <a:pPr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НАПРИМЕР:</a:t>
            </a:r>
          </a:p>
          <a:p>
            <a:pPr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СОЕДИНЯТЬ - ЕДИНЫЙ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461</Words>
  <Application>Microsoft Office PowerPoint</Application>
  <PresentationFormat>Экран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Microsoft Clip Gallery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MAXIM</cp:lastModifiedBy>
  <cp:revision>13</cp:revision>
  <dcterms:created xsi:type="dcterms:W3CDTF">2010-01-31T18:20:41Z</dcterms:created>
  <dcterms:modified xsi:type="dcterms:W3CDTF">2010-01-31T20:29:49Z</dcterms:modified>
</cp:coreProperties>
</file>