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  <p:sldId id="264" r:id="rId7"/>
    <p:sldId id="269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8" d="100"/>
          <a:sy n="68" d="100"/>
        </p:scale>
        <p:origin x="-6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lossofsoul.com/DEPRESSION/picters/istarii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Нестабильные люди чувствуют, как гибнут леса в Бразилии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-104775" y="0"/>
            <a:ext cx="9248775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4509120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КОГДА РЕБЁНОК НУЖДАЕТСЯ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В ВАШЕЙ ПОМОЩИ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0040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Подросток должен помнить о  том, что в трудной жизненной ситуации он может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к людям, которым доверяет: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родителям, классному руководителю, психологу.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26-9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0672" y="980728"/>
            <a:ext cx="4263328" cy="53285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27372" cy="7029400"/>
          </a:xfrm>
        </p:spPr>
      </p:pic>
      <p:pic>
        <p:nvPicPr>
          <p:cNvPr id="5" name="Рисунок 1" descr="мам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8812"/>
            <a:ext cx="3211513" cy="4842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00FF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476672"/>
            <a:ext cx="4310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Гармония </a:t>
            </a:r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семье</a:t>
            </a:r>
            <a:endParaRPr lang="ru-RU" sz="4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3" descr="семья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4000500" cy="2714625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419872" y="2703016"/>
            <a:ext cx="57241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Гармоничные отношения в семье, предполагающие создание и сохранение теплых и доверительных отношений с ребенком.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Правила: </a:t>
            </a:r>
          </a:p>
          <a:p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«Глаза в  глаза»,</a:t>
            </a:r>
          </a:p>
          <a:p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«Чудо прикосновения»,</a:t>
            </a:r>
          </a:p>
          <a:p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«Безраздельное внимание».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pic>
        <p:nvPicPr>
          <p:cNvPr id="5" name="Picture 4" descr="ba1721122b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387424"/>
            <a:ext cx="9793088" cy="75041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4" y="119675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 – это шанс,  не упусти   его!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 – это мечта,  осуществи её! 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 – это любовь, так люби!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 – это долг,  исполни его! 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 – это счастье,  сотвори его сам! 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Жизнь  прекрасна…Не разрушай её!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pic>
        <p:nvPicPr>
          <p:cNvPr id="5" name="Picture 5" descr="Статистика самоубийст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121278"/>
            <a:ext cx="9505056" cy="72393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404664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От самоубийств ежегодно погибает около 2800 детей и подростков в  возрасте от 5 до 19 лет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pic>
        <p:nvPicPr>
          <p:cNvPr id="5" name="Содержимое 5" descr="b93f143-image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66"/>
            <a:ext cx="4139952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3" descr="http://dantri4.vcmedia.vn/CnWngohd7OmCXXrgAyMG/Image/2011/06/090811mecon_2eacf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283968" y="260648"/>
            <a:ext cx="4860032" cy="37398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79512" y="4549676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В 80% случаев суицидальное поведение в детско-подростковом возрасте обусловлено внутрисемейными конфликтами.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pic>
        <p:nvPicPr>
          <p:cNvPr id="5" name="Picture 4" descr="фото 6"/>
          <p:cNvPicPr>
            <a:picLocks noChangeAspect="1" noChangeArrowheads="1"/>
          </p:cNvPicPr>
          <p:nvPr/>
        </p:nvPicPr>
        <p:blipFill>
          <a:blip r:embed="rId3" cstate="print"/>
          <a:srcRect l="42857"/>
          <a:stretch>
            <a:fillRect/>
          </a:stretch>
        </p:blipFill>
        <p:spPr bwMode="auto">
          <a:xfrm>
            <a:off x="6429388" y="500042"/>
            <a:ext cx="2714612" cy="5973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0" y="0"/>
            <a:ext cx="678657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Факторами, подталкивающими подростка к самоубийству,  </a:t>
            </a:r>
            <a:endParaRPr lang="ru-RU" sz="32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могут быть:</a:t>
            </a:r>
            <a:endParaRPr lang="ru-RU" sz="3200" b="1" i="1" dirty="0" smtClean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Внутрисемейные конфликты.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Конфликты в школе.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Несчастная или безответная любовь.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Материально-бытовые   трудности.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Депрессивное   состояние   и психическое   расстройство.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Генетические     факторы.   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Подражание кумирам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288015" cy="7029400"/>
          </a:xfrm>
        </p:spPr>
      </p:pic>
      <p:sp>
        <p:nvSpPr>
          <p:cNvPr id="10" name="TextBox 9"/>
          <p:cNvSpPr txBox="1"/>
          <p:nvPr/>
        </p:nvSpPr>
        <p:spPr>
          <a:xfrm>
            <a:off x="3923928" y="25360"/>
            <a:ext cx="522007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sz="2800" b="1" u="sng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Грусть, тоскливое выражение лица, раздражительность.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Безразличное или враждебное отношение к окружающим.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Ощущения отчаяния, беспричинный страх, тревога.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Потеря </a:t>
            </a:r>
            <a:r>
              <a:rPr lang="ru-RU" sz="2800" b="1" i="1" dirty="0" smtClean="0">
                <a:solidFill>
                  <a:schemeClr val="bg1"/>
                </a:solidFill>
              </a:rPr>
              <a:t>интереса к привычным видам деятельности.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Необъяснимые или часто повторяющиеся исчезновения из дома и прогулы в школе. Снижение успеваемости.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фото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2852936"/>
            <a:ext cx="4104456" cy="417646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404664"/>
            <a:ext cx="3779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Эмоционально-психологические изменения: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sp>
        <p:nvSpPr>
          <p:cNvPr id="5" name="TextBox 4"/>
          <p:cNvSpPr txBox="1"/>
          <p:nvPr/>
        </p:nvSpPr>
        <p:spPr>
          <a:xfrm>
            <a:off x="-180528" y="0"/>
            <a:ext cx="932452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bg2"/>
                </a:solidFill>
              </a:rPr>
              <a:t>Изменения внешнего вида и поведения: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Неопрятный внешний вид, угрюмость и оцепенение во взгляде. 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Причитания, склонность к нытью, ворчливость.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Приведение своих дел в порядок, тщательная уборка в комнате, сбор и сортировка фотографий в альбоме, особенно, если ребенок никогда ранее этого не делал.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Раздача личных вещей, особенно нужных и очень любимых.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Уменьшение или увеличение массы тела, потеря аппетита или переедание.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Плохое поведение в школе.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1"/>
                </a:solidFill>
              </a:rPr>
              <a:t>Инциденты с вовлечением правоохранительных органов, участие в драках и беспорядках. 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bg2"/>
                </a:solidFill>
              </a:rPr>
              <a:t>Рассуждения об утрате смысла жизни, прямые или косвенные намеки о намерении покончить с собой.</a:t>
            </a:r>
            <a:endParaRPr lang="ru-RU" sz="2800" b="1" dirty="0" smtClean="0">
              <a:solidFill>
                <a:schemeClr val="bg2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83372" y="0"/>
            <a:ext cx="9327372" cy="7029400"/>
          </a:xfrm>
        </p:spPr>
      </p:pic>
      <p:sp>
        <p:nvSpPr>
          <p:cNvPr id="5" name="Прямоугольник 4"/>
          <p:cNvSpPr/>
          <p:nvPr/>
        </p:nvSpPr>
        <p:spPr>
          <a:xfrm>
            <a:off x="827584" y="332656"/>
            <a:ext cx="7328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предотвратить суицид?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 descr="выход всегда есть.jpg"/>
          <p:cNvPicPr>
            <a:picLocks noChangeAspect="1"/>
          </p:cNvPicPr>
          <p:nvPr/>
        </p:nvPicPr>
        <p:blipFill>
          <a:blip r:embed="rId3" cstate="print"/>
          <a:srcRect b="10198"/>
          <a:stretch>
            <a:fillRect/>
          </a:stretch>
        </p:blipFill>
        <p:spPr bwMode="auto">
          <a:xfrm>
            <a:off x="1259632" y="1124744"/>
            <a:ext cx="6480720" cy="374441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5013176"/>
            <a:ext cx="88204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Сформировать у подростка четкую установку:</a:t>
            </a:r>
          </a:p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«Из любой трудной жизненной ситуации можно найти выход»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83372" y="0"/>
            <a:ext cx="9327372" cy="7029400"/>
          </a:xfrm>
        </p:spPr>
      </p:pic>
      <p:pic>
        <p:nvPicPr>
          <p:cNvPr id="5" name="Рисунок 1" descr="улыб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3056" y="0"/>
            <a:ext cx="5370944" cy="70670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C33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484784"/>
            <a:ext cx="3707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Воспитывать у подростков позитивный взгляд на все аспекты жизни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_136516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4015" y="0"/>
            <a:ext cx="9327372" cy="7029400"/>
          </a:xfrm>
        </p:spPr>
      </p:pic>
      <p:pic>
        <p:nvPicPr>
          <p:cNvPr id="5" name="Рисунок 4" descr="спорт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4750"/>
            <a:ext cx="3357563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скрип ключ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42887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вышивка крестом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88640"/>
            <a:ext cx="2028626" cy="1995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иск жив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285728"/>
            <a:ext cx="1643074" cy="20717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2" descr="пара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3714729"/>
            <a:ext cx="2928959" cy="3143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67544" y="2348880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Вовлекать  подростков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полезные виды деятельности.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338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35</cp:revision>
  <dcterms:created xsi:type="dcterms:W3CDTF">2013-04-24T06:07:28Z</dcterms:created>
  <dcterms:modified xsi:type="dcterms:W3CDTF">2013-04-24T12:06:57Z</dcterms:modified>
</cp:coreProperties>
</file>