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D55-CF98-4D85-BFD8-8EA1F4493DC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CAA5-CE67-4F5B-BE80-0513C3072F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D55-CF98-4D85-BFD8-8EA1F4493DC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CAA5-CE67-4F5B-BE80-0513C3072F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D55-CF98-4D85-BFD8-8EA1F4493DC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CAA5-CE67-4F5B-BE80-0513C3072F7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D55-CF98-4D85-BFD8-8EA1F4493DC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CAA5-CE67-4F5B-BE80-0513C3072F7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D55-CF98-4D85-BFD8-8EA1F4493DC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CAA5-CE67-4F5B-BE80-0513C3072F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D55-CF98-4D85-BFD8-8EA1F4493DC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CAA5-CE67-4F5B-BE80-0513C3072F7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D55-CF98-4D85-BFD8-8EA1F4493DC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CAA5-CE67-4F5B-BE80-0513C3072F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D55-CF98-4D85-BFD8-8EA1F4493DC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CAA5-CE67-4F5B-BE80-0513C3072F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D55-CF98-4D85-BFD8-8EA1F4493DC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CAA5-CE67-4F5B-BE80-0513C3072F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D55-CF98-4D85-BFD8-8EA1F4493DC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CAA5-CE67-4F5B-BE80-0513C3072F7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D55-CF98-4D85-BFD8-8EA1F4493DC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CAA5-CE67-4F5B-BE80-0513C3072F7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3A68D55-CF98-4D85-BFD8-8EA1F4493DC6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E5CAA5-CE67-4F5B-BE80-0513C3072F7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Новые формы оценки качества образования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 рамках реализации ФГОС НОО и ФГОС ООО.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7376864" cy="2393279"/>
          </a:xfrm>
        </p:spPr>
        <p:txBody>
          <a:bodyPr>
            <a:normAutofit/>
          </a:bodyPr>
          <a:lstStyle/>
          <a:p>
            <a:pPr algn="r"/>
            <a:r>
              <a:rPr lang="ru-RU" b="1" dirty="0"/>
              <a:t>Материал подготовила:   </a:t>
            </a:r>
            <a:endParaRPr lang="ru-RU" dirty="0"/>
          </a:p>
          <a:p>
            <a:pPr algn="r"/>
            <a:r>
              <a:rPr lang="ru-RU" b="1" dirty="0"/>
              <a:t>Савина Е. </a:t>
            </a:r>
            <a:r>
              <a:rPr lang="ru-RU" b="1" dirty="0" smtClean="0"/>
              <a:t>В</a:t>
            </a:r>
          </a:p>
          <a:p>
            <a:pPr algn="r"/>
            <a:r>
              <a:rPr lang="ru-RU" b="1" dirty="0" smtClean="0"/>
              <a:t>учитель </a:t>
            </a:r>
            <a:r>
              <a:rPr lang="ru-RU" b="1" dirty="0"/>
              <a:t>русского языка </a:t>
            </a:r>
            <a:endParaRPr lang="ru-RU" b="1" dirty="0" smtClean="0"/>
          </a:p>
          <a:p>
            <a:pPr algn="r"/>
            <a:r>
              <a:rPr lang="ru-RU" b="1" dirty="0" smtClean="0"/>
              <a:t>и </a:t>
            </a:r>
            <a:r>
              <a:rPr lang="ru-RU" b="1" dirty="0"/>
              <a:t>литературы </a:t>
            </a:r>
            <a:endParaRPr lang="ru-RU" dirty="0"/>
          </a:p>
          <a:p>
            <a:pPr algn="r"/>
            <a:r>
              <a:rPr lang="ru-RU" b="1" dirty="0"/>
              <a:t>АОУ СОШ №</a:t>
            </a:r>
            <a:r>
              <a:rPr lang="ru-RU" b="1" dirty="0" smtClean="0"/>
              <a:t>4.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64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88840"/>
            <a:ext cx="8640959" cy="4536504"/>
          </a:xfrm>
        </p:spPr>
        <p:txBody>
          <a:bodyPr/>
          <a:lstStyle/>
          <a:p>
            <a:pPr algn="just"/>
            <a:r>
              <a:rPr lang="ru-RU" sz="2800" b="1" dirty="0"/>
              <a:t>Предметные четвертные оценки/отметки </a:t>
            </a:r>
            <a:r>
              <a:rPr lang="ru-RU" sz="2800" dirty="0"/>
              <a:t>определяются по таблицам предметных результатов (среднее арифметическое баллов). </a:t>
            </a:r>
            <a:endParaRPr lang="ru-RU" sz="2800" dirty="0" smtClean="0"/>
          </a:p>
          <a:p>
            <a:pPr marL="0" indent="0" algn="just">
              <a:buNone/>
            </a:pPr>
            <a:endParaRPr lang="ru-RU" sz="2800" dirty="0"/>
          </a:p>
          <a:p>
            <a:pPr algn="just"/>
            <a:r>
              <a:rPr lang="ru-RU" sz="2800" b="1" dirty="0"/>
              <a:t>Итоговая оценка за ступень начальной школы – </a:t>
            </a:r>
            <a:r>
              <a:rPr lang="ru-RU" sz="2800" dirty="0"/>
              <a:t>на основе всех положительных результатов, накопленных учеником в своем портфеле достижений, и на основе итоговой диагностики предметных и </a:t>
            </a:r>
            <a:r>
              <a:rPr lang="ru-RU" sz="2800" dirty="0" err="1"/>
              <a:t>метапредметных</a:t>
            </a:r>
            <a:r>
              <a:rPr lang="ru-RU" sz="2800" dirty="0"/>
              <a:t> результатов.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КАК ОПРЕДЕЛЯТЬ ИТОГОВЫЕ ОЦЕНКИ?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65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712968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066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88840"/>
            <a:ext cx="8640959" cy="4536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dirty="0" smtClean="0"/>
              <a:t>1</a:t>
            </a:r>
            <a:r>
              <a:rPr lang="ru-RU" sz="2800" b="1" dirty="0"/>
              <a:t>. Фиксировать цели оценочной деятельности</a:t>
            </a:r>
            <a:r>
              <a:rPr lang="ru-RU" sz="2800" dirty="0"/>
              <a:t>: </a:t>
            </a:r>
          </a:p>
          <a:p>
            <a:pPr marL="0" indent="0">
              <a:buNone/>
            </a:pPr>
            <a:r>
              <a:rPr lang="ru-RU" dirty="0"/>
              <a:t>а) ориентировать на достижение результата </a:t>
            </a:r>
          </a:p>
          <a:p>
            <a:pPr marL="0" lvl="0" indent="0">
              <a:buNone/>
            </a:pPr>
            <a:r>
              <a:rPr lang="ru-RU" dirty="0"/>
              <a:t>духовно-нравственного развития и воспитания (личностные результаты),</a:t>
            </a:r>
          </a:p>
          <a:p>
            <a:pPr marL="0" lvl="0" indent="0">
              <a:buNone/>
            </a:pPr>
            <a:r>
              <a:rPr lang="ru-RU" dirty="0"/>
              <a:t>формирования универсальных учебных действий (</a:t>
            </a:r>
            <a:r>
              <a:rPr lang="ru-RU" dirty="0" err="1"/>
              <a:t>метапредметные</a:t>
            </a:r>
            <a:r>
              <a:rPr lang="ru-RU" dirty="0"/>
              <a:t> результаты),</a:t>
            </a:r>
          </a:p>
          <a:p>
            <a:pPr marL="0" lvl="0" indent="0">
              <a:buNone/>
            </a:pPr>
            <a:r>
              <a:rPr lang="ru-RU" dirty="0"/>
              <a:t>освоения содержания учебных предметов (предметные результаты);</a:t>
            </a:r>
          </a:p>
          <a:p>
            <a:pPr marL="0" indent="0">
              <a:buNone/>
            </a:pPr>
            <a:r>
              <a:rPr lang="ru-RU" sz="2800" b="1" dirty="0"/>
              <a:t>2. Фиксировать критерии, процедуры, инструменты оценки и формы представления её результатов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r>
              <a:rPr lang="ru-RU" sz="2800" b="1" dirty="0"/>
              <a:t>3. Фиксировать условия и границы применения системы оценки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В соответствии с </a:t>
            </a:r>
            <a:r>
              <a:rPr lang="ru-RU" sz="3600" dirty="0" smtClean="0"/>
              <a:t>федеральными государственными образовательными стандартами система </a:t>
            </a:r>
            <a:r>
              <a:rPr lang="ru-RU" sz="3600" dirty="0"/>
              <a:t>оценки </a:t>
            </a:r>
            <a:r>
              <a:rPr lang="ru-RU" sz="3600" dirty="0" smtClean="0"/>
              <a:t>должна: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4334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916832"/>
            <a:ext cx="864096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u="sng" dirty="0">
                <a:solidFill>
                  <a:srgbClr val="FF0000"/>
                </a:solidFill>
                <a:latin typeface="Times New Roman"/>
                <a:ea typeface="Times New Roman"/>
              </a:rPr>
              <a:t>1-е правило</a:t>
            </a:r>
            <a:r>
              <a:rPr lang="ru-RU" sz="2800" u="sng" dirty="0">
                <a:latin typeface="Times New Roman"/>
                <a:ea typeface="Times New Roman"/>
              </a:rPr>
              <a:t>.</a:t>
            </a:r>
            <a:r>
              <a:rPr lang="ru-RU" sz="2800" b="1" dirty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ЧТО ОЦЕНИВАЕМ</a:t>
            </a:r>
            <a:r>
              <a:rPr lang="ru-RU" sz="2800" dirty="0" smtClean="0">
                <a:latin typeface="Times New Roman"/>
                <a:ea typeface="Times New Roman"/>
              </a:rPr>
              <a:t>?</a:t>
            </a:r>
          </a:p>
          <a:p>
            <a:pPr marL="0" indent="0">
              <a:buNone/>
            </a:pPr>
            <a:r>
              <a:rPr lang="ru-RU" sz="2800" u="sng" dirty="0">
                <a:solidFill>
                  <a:srgbClr val="FF0000"/>
                </a:solidFill>
                <a:latin typeface="Times New Roman"/>
                <a:ea typeface="Times New Roman"/>
              </a:rPr>
              <a:t>2-е правило</a:t>
            </a:r>
            <a:r>
              <a:rPr lang="ru-RU" sz="2800" u="sng" dirty="0">
                <a:latin typeface="Times New Roman"/>
                <a:ea typeface="Times New Roman"/>
              </a:rPr>
              <a:t>.</a:t>
            </a:r>
            <a:r>
              <a:rPr lang="ru-RU" sz="2800" dirty="0">
                <a:latin typeface="Times New Roman"/>
                <a:ea typeface="Times New Roman"/>
              </a:rPr>
              <a:t> КТО ОЦЕНИВАЕТ</a:t>
            </a:r>
            <a:r>
              <a:rPr lang="ru-RU" sz="2800" dirty="0" smtClean="0">
                <a:latin typeface="Times New Roman"/>
                <a:ea typeface="Times New Roman"/>
              </a:rPr>
              <a:t>?</a:t>
            </a:r>
          </a:p>
          <a:p>
            <a:pPr marL="0" indent="0">
              <a:buNone/>
            </a:pPr>
            <a:r>
              <a:rPr lang="ru-RU" sz="2800" u="sng" dirty="0">
                <a:solidFill>
                  <a:srgbClr val="FF0000"/>
                </a:solidFill>
                <a:latin typeface="Times New Roman"/>
                <a:ea typeface="Times New Roman"/>
              </a:rPr>
              <a:t>3-е правило</a:t>
            </a:r>
            <a:r>
              <a:rPr lang="ru-RU" sz="2800" u="sng" dirty="0">
                <a:latin typeface="Times New Roman"/>
                <a:ea typeface="Times New Roman"/>
              </a:rPr>
              <a:t>.</a:t>
            </a:r>
            <a:r>
              <a:rPr lang="ru-RU" sz="2800" dirty="0">
                <a:latin typeface="Times New Roman"/>
                <a:ea typeface="Times New Roman"/>
              </a:rPr>
              <a:t> СКОЛЬКО СТАВИТЬ ОТМЕТОК</a:t>
            </a:r>
            <a:r>
              <a:rPr lang="ru-RU" sz="2800" dirty="0" smtClean="0">
                <a:latin typeface="Times New Roman"/>
                <a:ea typeface="Times New Roman"/>
              </a:rPr>
              <a:t>?</a:t>
            </a:r>
          </a:p>
          <a:p>
            <a:pPr marL="0" indent="0">
              <a:buNone/>
            </a:pPr>
            <a:r>
              <a:rPr lang="ru-RU" sz="2800" u="sng" dirty="0">
                <a:solidFill>
                  <a:srgbClr val="FF0000"/>
                </a:solidFill>
                <a:latin typeface="Times New Roman"/>
                <a:ea typeface="Times New Roman"/>
              </a:rPr>
              <a:t>4-е правило</a:t>
            </a:r>
            <a:r>
              <a:rPr lang="ru-RU" sz="2800" u="sng" dirty="0">
                <a:latin typeface="Times New Roman"/>
                <a:ea typeface="Times New Roman"/>
              </a:rPr>
              <a:t>.</a:t>
            </a:r>
            <a:r>
              <a:rPr lang="ru-RU" sz="2800" dirty="0">
                <a:latin typeface="Times New Roman"/>
                <a:ea typeface="Times New Roman"/>
              </a:rPr>
              <a:t> ГДЕ НАКАПЛИВАТЬ ОЦЕНКИ И </a:t>
            </a:r>
            <a:r>
              <a:rPr lang="ru-RU" sz="2800" dirty="0" smtClean="0">
                <a:latin typeface="Times New Roman"/>
                <a:ea typeface="Times New Roman"/>
              </a:rPr>
              <a:t>       ОТМЕТКИ?</a:t>
            </a:r>
          </a:p>
          <a:p>
            <a:pPr marL="0" indent="0">
              <a:buNone/>
            </a:pPr>
            <a:r>
              <a:rPr lang="ru-RU" sz="2800" u="sng" dirty="0">
                <a:solidFill>
                  <a:srgbClr val="FF0000"/>
                </a:solidFill>
                <a:latin typeface="Times New Roman"/>
                <a:ea typeface="Times New Roman"/>
              </a:rPr>
              <a:t>5-е правило</a:t>
            </a:r>
            <a:r>
              <a:rPr lang="ru-RU" sz="2800" u="sng" dirty="0">
                <a:latin typeface="Times New Roman"/>
                <a:ea typeface="Times New Roman"/>
              </a:rPr>
              <a:t>.</a:t>
            </a:r>
            <a:r>
              <a:rPr lang="ru-RU" sz="2800" dirty="0">
                <a:latin typeface="Times New Roman"/>
                <a:ea typeface="Times New Roman"/>
              </a:rPr>
              <a:t> КОГДА СТАВИТЬ ОТМЕТКИ</a:t>
            </a:r>
            <a:r>
              <a:rPr lang="ru-RU" sz="2800" dirty="0" smtClean="0">
                <a:latin typeface="Times New Roman"/>
                <a:ea typeface="Times New Roman"/>
              </a:rPr>
              <a:t>?</a:t>
            </a:r>
          </a:p>
          <a:p>
            <a:pPr marL="0" indent="0">
              <a:buNone/>
            </a:pPr>
            <a:r>
              <a:rPr lang="ru-RU" sz="2800" u="sng" dirty="0">
                <a:solidFill>
                  <a:srgbClr val="FF0000"/>
                </a:solidFill>
                <a:latin typeface="Times New Roman"/>
                <a:ea typeface="Times New Roman"/>
              </a:rPr>
              <a:t>6-е правило</a:t>
            </a:r>
            <a:r>
              <a:rPr lang="ru-RU" sz="2800" u="sng" dirty="0">
                <a:latin typeface="Times New Roman"/>
                <a:ea typeface="Times New Roman"/>
              </a:rPr>
              <a:t>.</a:t>
            </a:r>
            <a:r>
              <a:rPr lang="ru-RU" sz="2800" dirty="0">
                <a:latin typeface="Times New Roman"/>
                <a:ea typeface="Times New Roman"/>
              </a:rPr>
              <a:t> ПО КАКИМ КРИТЕРИЯМ </a:t>
            </a:r>
            <a:r>
              <a:rPr lang="ru-RU" sz="2800" dirty="0" smtClean="0">
                <a:latin typeface="Times New Roman"/>
                <a:ea typeface="Times New Roman"/>
              </a:rPr>
              <a:t>ОЦЕНИВАТЬ?</a:t>
            </a:r>
          </a:p>
          <a:p>
            <a:pPr marL="0" indent="0">
              <a:buNone/>
            </a:pPr>
            <a:r>
              <a:rPr lang="ru-RU" sz="2800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7-е </a:t>
            </a:r>
            <a:r>
              <a:rPr lang="ru-RU" sz="2800" u="sng" dirty="0">
                <a:solidFill>
                  <a:srgbClr val="FF0000"/>
                </a:solidFill>
                <a:latin typeface="Times New Roman"/>
                <a:ea typeface="Times New Roman"/>
              </a:rPr>
              <a:t>правило</a:t>
            </a:r>
            <a:r>
              <a:rPr lang="ru-RU" sz="2800" dirty="0">
                <a:latin typeface="Times New Roman"/>
                <a:ea typeface="Times New Roman"/>
              </a:rPr>
              <a:t>. КАК ОПРЕДЕЛЯТЬ ИТОГОВЫЕ ОЦЕНКИ? 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Комплексная оценка результатов.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42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340768"/>
            <a:ext cx="8640960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/>
              <a:t>Оцениваем результаты </a:t>
            </a:r>
            <a:r>
              <a:rPr lang="ru-RU" sz="3600" b="1" dirty="0" smtClean="0"/>
              <a:t> предметные</a:t>
            </a:r>
            <a:r>
              <a:rPr lang="ru-RU" sz="3600" b="1" dirty="0"/>
              <a:t>, </a:t>
            </a:r>
            <a:r>
              <a:rPr lang="ru-RU" sz="3600" b="1" dirty="0" err="1" smtClean="0"/>
              <a:t>метапредметные</a:t>
            </a:r>
            <a:r>
              <a:rPr lang="ru-RU" sz="3600" b="1" dirty="0" smtClean="0"/>
              <a:t> </a:t>
            </a:r>
            <a:r>
              <a:rPr lang="ru-RU" sz="3600" b="1" dirty="0"/>
              <a:t>и личностные</a:t>
            </a:r>
            <a:r>
              <a:rPr lang="ru-RU" sz="3600" b="1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3600" b="1" dirty="0" smtClean="0"/>
              <a:t>Портфолио.</a:t>
            </a:r>
          </a:p>
          <a:p>
            <a:pPr>
              <a:buFont typeface="Wingdings" pitchFamily="2" charset="2"/>
              <a:buChar char="§"/>
            </a:pPr>
            <a:r>
              <a:rPr lang="ru-RU" sz="3600" b="1" dirty="0"/>
              <a:t>Достижение </a:t>
            </a:r>
            <a:r>
              <a:rPr lang="ru-RU" sz="3600" b="1" dirty="0" err="1"/>
              <a:t>метапредметных</a:t>
            </a:r>
            <a:r>
              <a:rPr lang="ru-RU" sz="3600" b="1" dirty="0"/>
              <a:t> результатов обеспечивается за счёт основных компонентов образовательного процесса – учебных предметов</a:t>
            </a:r>
            <a:r>
              <a:rPr lang="ru-RU" sz="3600" b="1" dirty="0" smtClean="0"/>
              <a:t>.</a:t>
            </a:r>
          </a:p>
          <a:p>
            <a:pPr marL="0" indent="0">
              <a:buNone/>
            </a:pP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ЧТО ОЦЕНИВАЕМ?</a:t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84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59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Учитель и ученик вместе определяют оценку и отметку. </a:t>
            </a:r>
          </a:p>
          <a:p>
            <a:pPr marL="0" indent="0" algn="just">
              <a:buNone/>
            </a:pPr>
            <a:r>
              <a:rPr lang="ru-RU" dirty="0"/>
              <a:t>На уроке ученик сам оценивает свой результат выполнения задания по «Алгоритму самооценки» и, если требуется, определяет отметку, когда показывает выполненное задание. Учитель имеет право скорректировать оценки и отметку, если докажет, что ученик завысил или занизил их. </a:t>
            </a:r>
            <a:r>
              <a:rPr lang="ru-RU" dirty="0" smtClean="0"/>
              <a:t>После </a:t>
            </a:r>
            <a:r>
              <a:rPr lang="ru-RU" dirty="0"/>
              <a:t>уроков за письменные задания оценку и отметку определяет учитель. Ученик имеет право изменить эту оценку и отметку, если докажет (используя алгоритм </a:t>
            </a:r>
            <a:r>
              <a:rPr lang="ru-RU" dirty="0" err="1"/>
              <a:t>самооценивания</a:t>
            </a:r>
            <a:r>
              <a:rPr lang="ru-RU" dirty="0"/>
              <a:t>), что она завышена или занижена.</a:t>
            </a:r>
          </a:p>
          <a:p>
            <a:pPr marL="0" indent="0">
              <a:buNone/>
            </a:pPr>
            <a:r>
              <a:rPr lang="ru-RU" b="1" dirty="0"/>
              <a:t>Алгоритм самооценки (основные вопросы после выполнения задания)</a:t>
            </a:r>
          </a:p>
          <a:p>
            <a:pPr marL="0" indent="0">
              <a:buNone/>
            </a:pPr>
            <a:r>
              <a:rPr lang="ru-RU" dirty="0"/>
              <a:t>1. Какова была цель задания (задачи)? </a:t>
            </a:r>
          </a:p>
          <a:p>
            <a:pPr marL="0" indent="0">
              <a:buNone/>
            </a:pPr>
            <a:r>
              <a:rPr lang="ru-RU" dirty="0"/>
              <a:t>2. Удалось получить результат (решение, ответ)? </a:t>
            </a:r>
          </a:p>
          <a:p>
            <a:pPr marL="0" indent="0">
              <a:buNone/>
            </a:pPr>
            <a:r>
              <a:rPr lang="ru-RU" dirty="0"/>
              <a:t>3. Правильно или с ошибкой?</a:t>
            </a:r>
          </a:p>
          <a:p>
            <a:pPr marL="0" indent="0">
              <a:buNone/>
            </a:pPr>
            <a:r>
              <a:rPr lang="ru-RU" dirty="0"/>
              <a:t>4. Самостоятельно или с чьей-то помощью?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Times New Roman"/>
              </a:rPr>
              <a:t>КТО ОЦЕНИВАЕТ?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67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59" cy="4353347"/>
          </a:xfrm>
        </p:spPr>
        <p:txBody>
          <a:bodyPr/>
          <a:lstStyle/>
          <a:p>
            <a:pPr indent="0" algn="ctr">
              <a:buNone/>
            </a:pPr>
            <a:r>
              <a:rPr lang="ru-RU" sz="3200" b="1" dirty="0">
                <a:latin typeface="Times New Roman"/>
                <a:ea typeface="Times New Roman"/>
              </a:rPr>
              <a:t>По числу решённых задач.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endParaRPr lang="ru-RU" sz="2800" dirty="0">
              <a:latin typeface="Times New Roman"/>
              <a:ea typeface="Times New Roman"/>
            </a:endParaRPr>
          </a:p>
          <a:p>
            <a:pPr indent="0">
              <a:buNone/>
            </a:pPr>
            <a:r>
              <a:rPr lang="ru-RU" sz="3600" dirty="0">
                <a:latin typeface="Times New Roman"/>
                <a:ea typeface="Times New Roman"/>
              </a:rPr>
              <a:t>За каждую учебную задачу или группу заданий (задач), показывающую овладение конкретным действием (умением), определяется и по возможности ставится отдельная отметка.</a:t>
            </a:r>
            <a:endParaRPr lang="ru-RU" sz="32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СКОЛЬКО СТАВИТЬ ОТМЕТОК?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76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844824"/>
            <a:ext cx="8640960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/>
                <a:ea typeface="Times New Roman"/>
              </a:rPr>
              <a:t>В таблицах образовательных результатов (предметных, </a:t>
            </a:r>
            <a:r>
              <a:rPr lang="ru-RU" b="1" dirty="0" err="1">
                <a:latin typeface="Times New Roman"/>
                <a:ea typeface="Times New Roman"/>
              </a:rPr>
              <a:t>метапредметных</a:t>
            </a:r>
            <a:r>
              <a:rPr lang="ru-RU" b="1" dirty="0">
                <a:latin typeface="Times New Roman"/>
                <a:ea typeface="Times New Roman"/>
              </a:rPr>
              <a:t>, личностных) и в «Портфеле достижений</a:t>
            </a:r>
            <a:r>
              <a:rPr lang="ru-RU" b="1" dirty="0" smtClean="0">
                <a:latin typeface="Times New Roman"/>
                <a:ea typeface="Times New Roman"/>
              </a:rPr>
              <a:t>».</a:t>
            </a:r>
          </a:p>
          <a:p>
            <a:pPr marL="0" indent="0">
              <a:buNone/>
            </a:pPr>
            <a:endParaRPr lang="ru-RU" b="1" dirty="0" smtClean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800" b="1" dirty="0">
                <a:latin typeface="Times New Roman"/>
                <a:ea typeface="Times New Roman"/>
              </a:rPr>
              <a:t>«Портфель достижений ученика»</a:t>
            </a:r>
            <a:r>
              <a:rPr lang="ru-RU" sz="2800" dirty="0">
                <a:latin typeface="Times New Roman"/>
                <a:ea typeface="Times New Roman"/>
              </a:rPr>
              <a:t> – это сборник работ и результатов, которые показывают усилия, прогресс и достижения ученика в разных областях (учёба, творчество, общение, здоровье, полезный людям труд и т.д.), а также самоанализ учеником своих текущих достижений и недостатков, позволяющих самому определять цели своего дальнейшего развития. 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ГДЕ НАКАПЛИВАТЬ ОЦЕНКИ И ОТМЕТКИ?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12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/>
                <a:ea typeface="Times New Roman"/>
              </a:rPr>
              <a:t>Текущие – по желанию, за тематические проверочные работы – </a:t>
            </a:r>
            <a:r>
              <a:rPr lang="ru-RU" b="1" dirty="0" smtClean="0">
                <a:latin typeface="Times New Roman"/>
                <a:ea typeface="Times New Roman"/>
              </a:rPr>
              <a:t>обязательно.</a:t>
            </a:r>
          </a:p>
          <a:p>
            <a:pPr marL="0" indent="0">
              <a:buNone/>
            </a:pPr>
            <a:r>
              <a:rPr lang="ru-RU" dirty="0"/>
              <a:t>За задачи, решённые при изучении новой темы, отметка ставится только по желанию ученика, так как он ещё овладевает умениями и знаниями темы и имеет право на ошибку.</a:t>
            </a:r>
          </a:p>
          <a:p>
            <a:pPr marL="0" indent="0">
              <a:buNone/>
            </a:pPr>
            <a:r>
              <a:rPr lang="ru-RU" dirty="0"/>
              <a:t>За каждую задачу проверочной (контрольной) работы по итогам темы отметка ставится всем ученикам, так как каждый должен показать, как он овладел умениями и знаниями по теме. Ученик не может отказаться от выставления этой отметки, но имеет право пересдать хотя бы один раз.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Times New Roman"/>
              </a:rPr>
              <a:t>КОГДА СТАВИТЬ ОТМЕТКИ?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71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16832"/>
            <a:ext cx="8640959" cy="4536504"/>
          </a:xfrm>
        </p:spPr>
        <p:txBody>
          <a:bodyPr/>
          <a:lstStyle/>
          <a:p>
            <a:pPr indent="0" algn="ctr">
              <a:buNone/>
            </a:pPr>
            <a:r>
              <a:rPr lang="ru-RU" sz="3200" b="1" dirty="0" smtClean="0">
                <a:latin typeface="Times New Roman"/>
                <a:ea typeface="Times New Roman"/>
              </a:rPr>
              <a:t>По </a:t>
            </a:r>
            <a:r>
              <a:rPr lang="ru-RU" sz="3200" b="1" dirty="0">
                <a:latin typeface="Times New Roman"/>
                <a:ea typeface="Times New Roman"/>
              </a:rPr>
              <a:t>признакам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b="1" dirty="0">
                <a:latin typeface="Times New Roman"/>
                <a:ea typeface="Times New Roman"/>
              </a:rPr>
              <a:t>трёх уровней успешности</a:t>
            </a:r>
            <a:r>
              <a:rPr lang="ru-RU" sz="3200" b="1" dirty="0" smtClean="0">
                <a:latin typeface="Times New Roman"/>
                <a:ea typeface="Times New Roman"/>
              </a:rPr>
              <a:t>.</a:t>
            </a:r>
          </a:p>
          <a:p>
            <a:pPr marL="617220" indent="-342900">
              <a:buFont typeface="Wingdings" pitchFamily="2" charset="2"/>
              <a:buChar char="q"/>
            </a:pPr>
            <a:r>
              <a:rPr lang="ru-RU" sz="2800" b="1" dirty="0">
                <a:latin typeface="Times New Roman"/>
                <a:ea typeface="Times New Roman"/>
              </a:rPr>
              <a:t>Необходимый уровень </a:t>
            </a:r>
            <a:r>
              <a:rPr lang="ru-RU" sz="2800" dirty="0">
                <a:latin typeface="Times New Roman"/>
                <a:ea typeface="Times New Roman"/>
              </a:rPr>
              <a:t>(базовый) </a:t>
            </a:r>
            <a:r>
              <a:rPr lang="ru-RU" sz="2800" b="1" dirty="0">
                <a:latin typeface="Times New Roman"/>
                <a:ea typeface="Times New Roman"/>
              </a:rPr>
              <a:t>– решение типовой </a:t>
            </a:r>
            <a:r>
              <a:rPr lang="ru-RU" sz="2800" b="1" dirty="0" smtClean="0">
                <a:latin typeface="Times New Roman"/>
                <a:ea typeface="Times New Roman"/>
              </a:rPr>
              <a:t>задачи.</a:t>
            </a:r>
          </a:p>
          <a:p>
            <a:pPr marL="617220" indent="-342900">
              <a:buFont typeface="Wingdings" pitchFamily="2" charset="2"/>
              <a:buChar char="q"/>
            </a:pPr>
            <a:r>
              <a:rPr lang="ru-RU" sz="2800" b="1" dirty="0">
                <a:latin typeface="Times New Roman"/>
                <a:ea typeface="Times New Roman"/>
              </a:rPr>
              <a:t>Повышенный уровень </a:t>
            </a:r>
            <a:r>
              <a:rPr lang="ru-RU" sz="2800" dirty="0">
                <a:latin typeface="Times New Roman"/>
                <a:ea typeface="Times New Roman"/>
              </a:rPr>
              <a:t>(программный)</a:t>
            </a:r>
            <a:r>
              <a:rPr lang="ru-RU" sz="2800" b="1" dirty="0">
                <a:latin typeface="Times New Roman"/>
                <a:ea typeface="Times New Roman"/>
              </a:rPr>
              <a:t> – решение нестандартной </a:t>
            </a:r>
            <a:r>
              <a:rPr lang="ru-RU" sz="2800" b="1" dirty="0" smtClean="0">
                <a:latin typeface="Times New Roman"/>
                <a:ea typeface="Times New Roman"/>
              </a:rPr>
              <a:t>задачи.</a:t>
            </a:r>
          </a:p>
          <a:p>
            <a:pPr marL="617220" indent="-342900">
              <a:buFont typeface="Wingdings" pitchFamily="2" charset="2"/>
              <a:buChar char="q"/>
            </a:pPr>
            <a:r>
              <a:rPr lang="ru-RU" sz="2800" b="1" dirty="0">
                <a:latin typeface="Times New Roman"/>
                <a:ea typeface="Times New Roman"/>
              </a:rPr>
              <a:t>Максимальный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b="1" dirty="0">
                <a:latin typeface="Times New Roman"/>
                <a:ea typeface="Times New Roman"/>
              </a:rPr>
              <a:t>уровень </a:t>
            </a:r>
            <a:r>
              <a:rPr lang="ru-RU" sz="2800" dirty="0">
                <a:latin typeface="Times New Roman"/>
                <a:ea typeface="Times New Roman"/>
              </a:rPr>
              <a:t>(</a:t>
            </a:r>
            <a:r>
              <a:rPr lang="ru-RU" sz="2800" dirty="0" err="1">
                <a:latin typeface="Times New Roman"/>
                <a:ea typeface="Times New Roman"/>
              </a:rPr>
              <a:t>НЕобязательный</a:t>
            </a:r>
            <a:r>
              <a:rPr lang="ru-RU" sz="2800" dirty="0">
                <a:latin typeface="Times New Roman"/>
                <a:ea typeface="Times New Roman"/>
              </a:rPr>
              <a:t>)</a:t>
            </a:r>
            <a:r>
              <a:rPr lang="ru-RU" sz="2800" b="1" dirty="0">
                <a:latin typeface="Times New Roman"/>
                <a:ea typeface="Times New Roman"/>
              </a:rPr>
              <a:t> </a:t>
            </a:r>
            <a:r>
              <a:rPr lang="ru-RU" sz="2800" b="1" dirty="0">
                <a:latin typeface="Times New Roman"/>
                <a:ea typeface="Times New Roman"/>
                <a:cs typeface="Times New Roman"/>
                <a:sym typeface="Symbol"/>
              </a:rPr>
              <a:t></a:t>
            </a:r>
            <a:r>
              <a:rPr lang="ru-RU" sz="2800" b="1" dirty="0">
                <a:latin typeface="Times New Roman"/>
                <a:ea typeface="Times New Roman"/>
              </a:rPr>
              <a:t> решение не </a:t>
            </a:r>
            <a:r>
              <a:rPr lang="ru-RU" sz="2800" b="1" dirty="0" err="1">
                <a:latin typeface="Times New Roman"/>
                <a:ea typeface="Times New Roman"/>
              </a:rPr>
              <a:t>изучавшейся</a:t>
            </a:r>
            <a:r>
              <a:rPr lang="ru-RU" sz="2800" b="1" dirty="0">
                <a:latin typeface="Times New Roman"/>
                <a:ea typeface="Times New Roman"/>
              </a:rPr>
              <a:t> в классе «сверхзадачи</a:t>
            </a:r>
            <a:r>
              <a:rPr lang="ru-RU" sz="2800" b="1" dirty="0" smtClean="0">
                <a:latin typeface="Times New Roman"/>
                <a:ea typeface="Times New Roman"/>
              </a:rPr>
              <a:t>».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ПО КАКИМ КРИТЕРИЯМ ОЦЕНИВАТЬ?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39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108</TotalTime>
  <Words>612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Новые формы оценки качества образования в рамках реализации ФГОС НОО и ФГОС ООО. </vt:lpstr>
      <vt:lpstr>В соответствии с федеральными государственными образовательными стандартами система оценки должна:</vt:lpstr>
      <vt:lpstr>Комплексная оценка результатов.</vt:lpstr>
      <vt:lpstr>ЧТО ОЦЕНИВАЕМ? </vt:lpstr>
      <vt:lpstr>КТО ОЦЕНИВАЕТ?</vt:lpstr>
      <vt:lpstr>СКОЛЬКО СТАВИТЬ ОТМЕТОК?</vt:lpstr>
      <vt:lpstr>ГДЕ НАКАПЛИВАТЬ ОЦЕНКИ И ОТМЕТКИ?</vt:lpstr>
      <vt:lpstr>КОГДА СТАВИТЬ ОТМЕТКИ?</vt:lpstr>
      <vt:lpstr>ПО КАКИМ КРИТЕРИЯМ ОЦЕНИВАТЬ?</vt:lpstr>
      <vt:lpstr>КАК ОПРЕДЕЛЯТЬ ИТОГОВЫЕ ОЦЕНКИ?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формы оценки качества образования в рамках реализации ФГОС НОО и ФГОС ООО.</dc:title>
  <dc:creator>acer</dc:creator>
  <cp:lastModifiedBy>acer</cp:lastModifiedBy>
  <cp:revision>8</cp:revision>
  <dcterms:created xsi:type="dcterms:W3CDTF">2014-10-15T15:29:47Z</dcterms:created>
  <dcterms:modified xsi:type="dcterms:W3CDTF">2014-10-21T16:05:02Z</dcterms:modified>
</cp:coreProperties>
</file>