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 id="2147483673" r:id="rId2"/>
  </p:sldMasterIdLst>
  <p:notesMasterIdLst>
    <p:notesMasterId r:id="rId51"/>
  </p:notesMasterIdLst>
  <p:handoutMasterIdLst>
    <p:handoutMasterId r:id="rId52"/>
  </p:handoutMasterIdLst>
  <p:sldIdLst>
    <p:sldId id="275" r:id="rId3"/>
    <p:sldId id="276" r:id="rId4"/>
    <p:sldId id="277" r:id="rId5"/>
    <p:sldId id="278" r:id="rId6"/>
    <p:sldId id="279" r:id="rId7"/>
    <p:sldId id="280" r:id="rId8"/>
    <p:sldId id="281" r:id="rId9"/>
    <p:sldId id="336" r:id="rId10"/>
    <p:sldId id="282" r:id="rId11"/>
    <p:sldId id="283" r:id="rId12"/>
    <p:sldId id="337"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 id="314" r:id="rId29"/>
    <p:sldId id="315" r:id="rId30"/>
    <p:sldId id="316" r:id="rId31"/>
    <p:sldId id="317" r:id="rId32"/>
    <p:sldId id="318" r:id="rId33"/>
    <p:sldId id="319" r:id="rId34"/>
    <p:sldId id="320" r:id="rId35"/>
    <p:sldId id="323" r:id="rId36"/>
    <p:sldId id="321" r:id="rId37"/>
    <p:sldId id="322" r:id="rId38"/>
    <p:sldId id="324" r:id="rId39"/>
    <p:sldId id="325" r:id="rId40"/>
    <p:sldId id="326" r:id="rId41"/>
    <p:sldId id="327" r:id="rId42"/>
    <p:sldId id="328" r:id="rId43"/>
    <p:sldId id="329" r:id="rId44"/>
    <p:sldId id="330" r:id="rId45"/>
    <p:sldId id="331" r:id="rId46"/>
    <p:sldId id="332" r:id="rId47"/>
    <p:sldId id="333" r:id="rId48"/>
    <p:sldId id="334" r:id="rId49"/>
    <p:sldId id="335" r:id="rId50"/>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3300"/>
    <a:srgbClr val="800000"/>
    <a:srgbClr val="99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68" d="100"/>
          <a:sy n="68" d="100"/>
        </p:scale>
        <p:origin x="-1446" y="3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12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542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542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542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8656E66-1A6B-4C5E-9B22-616EE1DDE70A}" type="slidenum">
              <a:rPr lang="ru-RU"/>
              <a:pPr/>
              <a:t>‹#›</a:t>
            </a:fld>
            <a:endParaRPr lang="ru-RU"/>
          </a:p>
        </p:txBody>
      </p:sp>
    </p:spTree>
    <p:extLst>
      <p:ext uri="{BB962C8B-B14F-4D97-AF65-F5344CB8AC3E}">
        <p14:creationId xmlns="" xmlns:p14="http://schemas.microsoft.com/office/powerpoint/2010/main" val="179478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63704A-8D0E-4EFC-9956-9E0CBEDA81D7}" type="slidenum">
              <a:rPr lang="ru-RU"/>
              <a:pPr/>
              <a:t>‹#›</a:t>
            </a:fld>
            <a:endParaRPr lang="ru-RU"/>
          </a:p>
        </p:txBody>
      </p:sp>
    </p:spTree>
    <p:extLst>
      <p:ext uri="{BB962C8B-B14F-4D97-AF65-F5344CB8AC3E}">
        <p14:creationId xmlns="" xmlns:p14="http://schemas.microsoft.com/office/powerpoint/2010/main" val="368277257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2</a:t>
            </a:fld>
            <a:endParaRPr lang="ru-RU" dirty="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3</a:t>
            </a:fld>
            <a:endParaRPr lang="ru-RU"/>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4</a:t>
            </a:fld>
            <a:endParaRPr lang="ru-RU" dirty="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5</a:t>
            </a:fld>
            <a:endParaRPr lang="ru-RU" dirty="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6</a:t>
            </a:fld>
            <a:endParaRPr lang="ru-RU"/>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7</a:t>
            </a:fld>
            <a:endParaRPr lang="ru-RU"/>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9</a:t>
            </a:fld>
            <a:endParaRPr lang="ru-RU"/>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FDB5AD3-6F11-429A-B060-C1A3D6CA091A}" type="slidenum">
              <a:rPr lang="ru-RU"/>
              <a:pPr/>
              <a:t>10</a:t>
            </a:fld>
            <a:endParaRPr lang="ru-RU"/>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ahLst/>
            <a:cxnLst>
              <a:cxn ang="0">
                <a:pos x="104" y="1944"/>
              </a:cxn>
              <a:cxn ang="0">
                <a:pos x="144" y="1912"/>
              </a:cxn>
              <a:cxn ang="0">
                <a:pos x="1320" y="1568"/>
              </a:cxn>
              <a:cxn ang="0">
                <a:pos x="2000" y="1264"/>
              </a:cxn>
              <a:cxn ang="0">
                <a:pos x="2104" y="1208"/>
              </a:cxn>
              <a:cxn ang="0">
                <a:pos x="2312" y="1056"/>
              </a:cxn>
              <a:cxn ang="0">
                <a:pos x="2416" y="936"/>
              </a:cxn>
              <a:cxn ang="0">
                <a:pos x="2464" y="824"/>
              </a:cxn>
              <a:cxn ang="0">
                <a:pos x="3376" y="504"/>
              </a:cxn>
              <a:cxn ang="0">
                <a:pos x="3648" y="496"/>
              </a:cxn>
              <a:cxn ang="0">
                <a:pos x="4160" y="400"/>
              </a:cxn>
              <a:cxn ang="0">
                <a:pos x="4416" y="304"/>
              </a:cxn>
              <a:cxn ang="0">
                <a:pos x="4472" y="296"/>
              </a:cxn>
              <a:cxn ang="0">
                <a:pos x="4711" y="224"/>
              </a:cxn>
              <a:cxn ang="0">
                <a:pos x="4711" y="0"/>
              </a:cxn>
              <a:cxn ang="0">
                <a:pos x="2440" y="768"/>
              </a:cxn>
              <a:cxn ang="0">
                <a:pos x="2232" y="760"/>
              </a:cxn>
              <a:cxn ang="0">
                <a:pos x="1784" y="808"/>
              </a:cxn>
              <a:cxn ang="0">
                <a:pos x="1600" y="848"/>
              </a:cxn>
              <a:cxn ang="0">
                <a:pos x="760" y="1056"/>
              </a:cxn>
              <a:cxn ang="0">
                <a:pos x="0" y="1288"/>
              </a:cxn>
              <a:cxn ang="0">
                <a:pos x="104" y="1384"/>
              </a:cxn>
              <a:cxn ang="0">
                <a:pos x="104" y="1944"/>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w="9525">
            <a:noFill/>
            <a:round/>
            <a:headEnd type="none" w="sm" len="sm"/>
            <a:tailEnd type="none" w="sm" len="sm"/>
          </a:ln>
        </p:spPr>
        <p:txBody>
          <a:bodyPr/>
          <a:lstStyle/>
          <a:p>
            <a:endParaRPr lang="ru-RU"/>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w="9525">
                <a:noFill/>
                <a:miter lim="800000"/>
                <a:headEnd/>
                <a:tailEnd/>
              </a:ln>
            </p:spPr>
            <p:txBody>
              <a:bodyPr/>
              <a:lstStyle/>
              <a:p>
                <a:endParaRPr lang="ru-RU"/>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w="9525">
                <a:noFill/>
                <a:round/>
                <a:headEnd/>
                <a:tailEnd/>
              </a:ln>
            </p:spPr>
            <p:txBody>
              <a:bodyPr/>
              <a:lstStyle/>
              <a:p>
                <a:endParaRPr lang="ru-RU"/>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w="9525">
                <a:noFill/>
                <a:round/>
                <a:headEnd/>
                <a:tailEnd/>
              </a:ln>
            </p:spPr>
            <p:txBody>
              <a:bodyPr/>
              <a:lstStyle/>
              <a:p>
                <a:endParaRPr lang="ru-RU"/>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w="9525">
                <a:noFill/>
                <a:miter lim="800000"/>
                <a:headEnd/>
                <a:tailEnd/>
              </a:ln>
            </p:spPr>
            <p:txBody>
              <a:bodyPr/>
              <a:lstStyle/>
              <a:p>
                <a:endParaRPr lang="ru-RU"/>
              </a:p>
            </p:txBody>
          </p:sp>
          <p:sp>
            <p:nvSpPr>
              <p:cNvPr id="3081" name="Freeform 9"/>
              <p:cNvSpPr>
                <a:spLocks/>
              </p:cNvSpPr>
              <p:nvPr/>
            </p:nvSpPr>
            <p:spPr bwMode="auto">
              <a:xfrm>
                <a:off x="168" y="3221"/>
                <a:ext cx="281" cy="863"/>
              </a:xfrm>
              <a:custGeom>
                <a:avLst/>
                <a:gdLst/>
                <a:ahLst/>
                <a:cxnLst>
                  <a:cxn ang="0">
                    <a:pos x="171" y="0"/>
                  </a:cxn>
                  <a:cxn ang="0">
                    <a:pos x="0" y="241"/>
                  </a:cxn>
                  <a:cxn ang="0">
                    <a:pos x="0" y="818"/>
                  </a:cxn>
                  <a:cxn ang="0">
                    <a:pos x="90" y="844"/>
                  </a:cxn>
                  <a:cxn ang="0">
                    <a:pos x="153" y="853"/>
                  </a:cxn>
                  <a:cxn ang="0">
                    <a:pos x="230" y="862"/>
                  </a:cxn>
                  <a:cxn ang="0">
                    <a:pos x="230" y="294"/>
                  </a:cxn>
                  <a:cxn ang="0">
                    <a:pos x="280" y="21"/>
                  </a:cxn>
                  <a:cxn ang="0">
                    <a:pos x="256" y="21"/>
                  </a:cxn>
                  <a:cxn ang="0">
                    <a:pos x="204" y="13"/>
                  </a:cxn>
                  <a:cxn ang="0">
                    <a:pos x="171" y="0"/>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w="9525">
                <a:noFill/>
                <a:round/>
                <a:headEnd type="none" w="sm" len="sm"/>
                <a:tailEnd type="none" w="sm" len="sm"/>
              </a:ln>
            </p:spPr>
            <p:txBody>
              <a:bodyPr/>
              <a:lstStyle/>
              <a:p>
                <a:endParaRPr lang="ru-RU"/>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w="9525">
                <a:noFill/>
                <a:round/>
                <a:headEnd/>
                <a:tailEnd/>
              </a:ln>
            </p:spPr>
            <p:txBody>
              <a:bodyPr/>
              <a:lstStyle/>
              <a:p>
                <a:endParaRPr lang="ru-RU"/>
              </a:p>
            </p:txBody>
          </p:sp>
          <p:sp>
            <p:nvSpPr>
              <p:cNvPr id="3083" name="Freeform 11"/>
              <p:cNvSpPr>
                <a:spLocks/>
              </p:cNvSpPr>
              <p:nvPr/>
            </p:nvSpPr>
            <p:spPr bwMode="auto">
              <a:xfrm>
                <a:off x="223" y="3261"/>
                <a:ext cx="132" cy="801"/>
              </a:xfrm>
              <a:custGeom>
                <a:avLst/>
                <a:gdLst/>
                <a:ahLst/>
                <a:cxnLst>
                  <a:cxn ang="0">
                    <a:pos x="0" y="254"/>
                  </a:cxn>
                  <a:cxn ang="0">
                    <a:pos x="0" y="795"/>
                  </a:cxn>
                  <a:cxn ang="0">
                    <a:pos x="40" y="800"/>
                  </a:cxn>
                  <a:cxn ang="0">
                    <a:pos x="40" y="263"/>
                  </a:cxn>
                  <a:cxn ang="0">
                    <a:pos x="131" y="8"/>
                  </a:cxn>
                  <a:cxn ang="0">
                    <a:pos x="114" y="0"/>
                  </a:cxn>
                  <a:cxn ang="0">
                    <a:pos x="0" y="254"/>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w="9525">
                <a:noFill/>
                <a:round/>
                <a:headEnd type="none" w="sm" len="sm"/>
                <a:tailEnd type="none" w="sm" len="sm"/>
              </a:ln>
            </p:spPr>
            <p:txBody>
              <a:bodyPr/>
              <a:lstStyle/>
              <a:p>
                <a:endParaRPr lang="ru-RU"/>
              </a:p>
            </p:txBody>
          </p:sp>
          <p:sp>
            <p:nvSpPr>
              <p:cNvPr id="3084" name="Freeform 12"/>
              <p:cNvSpPr>
                <a:spLocks/>
              </p:cNvSpPr>
              <p:nvPr/>
            </p:nvSpPr>
            <p:spPr bwMode="auto">
              <a:xfrm>
                <a:off x="914" y="3239"/>
                <a:ext cx="245" cy="797"/>
              </a:xfrm>
              <a:custGeom>
                <a:avLst/>
                <a:gdLst/>
                <a:ahLst/>
                <a:cxnLst>
                  <a:cxn ang="0">
                    <a:pos x="244" y="224"/>
                  </a:cxn>
                  <a:cxn ang="0">
                    <a:pos x="244" y="765"/>
                  </a:cxn>
                  <a:cxn ang="0">
                    <a:pos x="203" y="796"/>
                  </a:cxn>
                  <a:cxn ang="0">
                    <a:pos x="203" y="233"/>
                  </a:cxn>
                  <a:cxn ang="0">
                    <a:pos x="0" y="8"/>
                  </a:cxn>
                  <a:cxn ang="0">
                    <a:pos x="18" y="0"/>
                  </a:cxn>
                  <a:cxn ang="0">
                    <a:pos x="244" y="224"/>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w="9525">
                <a:noFill/>
                <a:round/>
                <a:headEnd type="none" w="sm" len="sm"/>
                <a:tailEnd type="none" w="sm" len="sm"/>
              </a:ln>
            </p:spPr>
            <p:txBody>
              <a:bodyPr/>
              <a:lstStyle/>
              <a:p>
                <a:endParaRPr lang="ru-RU"/>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w="9525">
                  <a:noFill/>
                  <a:round/>
                  <a:headEnd/>
                  <a:tailEnd/>
                </a:ln>
              </p:spPr>
              <p:txBody>
                <a:bodyPr/>
                <a:lstStyle/>
                <a:p>
                  <a:endParaRPr lang="ru-RU"/>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w="9525">
                  <a:noFill/>
                  <a:round/>
                  <a:headEnd/>
                  <a:tailEnd/>
                </a:ln>
              </p:spPr>
              <p:txBody>
                <a:bodyPr/>
                <a:lstStyle/>
                <a:p>
                  <a:endParaRPr lang="ru-RU"/>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w="9525">
                  <a:noFill/>
                  <a:round/>
                  <a:headEnd/>
                  <a:tailEnd/>
                </a:ln>
              </p:spPr>
              <p:txBody>
                <a:bodyPr/>
                <a:lstStyle/>
                <a:p>
                  <a:endParaRPr lang="ru-RU"/>
                </a:p>
              </p:txBody>
            </p:sp>
          </p:grpSp>
          <p:sp>
            <p:nvSpPr>
              <p:cNvPr id="3089" name="Freeform 17"/>
              <p:cNvSpPr>
                <a:spLocks/>
              </p:cNvSpPr>
              <p:nvPr/>
            </p:nvSpPr>
            <p:spPr bwMode="auto">
              <a:xfrm>
                <a:off x="123" y="3464"/>
                <a:ext cx="322" cy="76"/>
              </a:xfrm>
              <a:custGeom>
                <a:avLst/>
                <a:gdLst/>
                <a:ahLst/>
                <a:cxnLst>
                  <a:cxn ang="0">
                    <a:pos x="0" y="0"/>
                  </a:cxn>
                  <a:cxn ang="0">
                    <a:pos x="49" y="30"/>
                  </a:cxn>
                  <a:cxn ang="0">
                    <a:pos x="85" y="44"/>
                  </a:cxn>
                  <a:cxn ang="0">
                    <a:pos x="153" y="61"/>
                  </a:cxn>
                  <a:cxn ang="0">
                    <a:pos x="212" y="70"/>
                  </a:cxn>
                  <a:cxn ang="0">
                    <a:pos x="275" y="75"/>
                  </a:cxn>
                  <a:cxn ang="0">
                    <a:pos x="321" y="70"/>
                  </a:cxn>
                  <a:cxn ang="0">
                    <a:pos x="248" y="61"/>
                  </a:cxn>
                  <a:cxn ang="0">
                    <a:pos x="171" y="44"/>
                  </a:cxn>
                  <a:cxn ang="0">
                    <a:pos x="94" y="22"/>
                  </a:cxn>
                  <a:cxn ang="0">
                    <a:pos x="31" y="4"/>
                  </a:cxn>
                  <a:cxn ang="0">
                    <a:pos x="0" y="0"/>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p:spPr>
            <p:txBody>
              <a:bodyPr/>
              <a:lstStyle/>
              <a:p>
                <a:endParaRPr lang="ru-RU"/>
              </a:p>
            </p:txBody>
          </p:sp>
          <p:sp>
            <p:nvSpPr>
              <p:cNvPr id="3090" name="Freeform 18"/>
              <p:cNvSpPr>
                <a:spLocks/>
              </p:cNvSpPr>
              <p:nvPr/>
            </p:nvSpPr>
            <p:spPr bwMode="auto">
              <a:xfrm>
                <a:off x="715" y="3091"/>
                <a:ext cx="181" cy="49"/>
              </a:xfrm>
              <a:custGeom>
                <a:avLst/>
                <a:gdLst/>
                <a:ahLst/>
                <a:cxnLst>
                  <a:cxn ang="0">
                    <a:pos x="0" y="0"/>
                  </a:cxn>
                  <a:cxn ang="0">
                    <a:pos x="85" y="8"/>
                  </a:cxn>
                  <a:cxn ang="0">
                    <a:pos x="139" y="21"/>
                  </a:cxn>
                  <a:cxn ang="0">
                    <a:pos x="180" y="34"/>
                  </a:cxn>
                  <a:cxn ang="0">
                    <a:pos x="166" y="48"/>
                  </a:cxn>
                  <a:cxn ang="0">
                    <a:pos x="126" y="30"/>
                  </a:cxn>
                  <a:cxn ang="0">
                    <a:pos x="67" y="17"/>
                  </a:cxn>
                  <a:cxn ang="0">
                    <a:pos x="9" y="17"/>
                  </a:cxn>
                  <a:cxn ang="0">
                    <a:pos x="0" y="0"/>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p:spPr>
            <p:txBody>
              <a:bodyPr/>
              <a:lstStyle/>
              <a:p>
                <a:endParaRPr lang="ru-RU"/>
              </a:p>
            </p:txBody>
          </p:sp>
          <p:sp>
            <p:nvSpPr>
              <p:cNvPr id="3091" name="Freeform 19"/>
              <p:cNvSpPr>
                <a:spLocks/>
              </p:cNvSpPr>
              <p:nvPr/>
            </p:nvSpPr>
            <p:spPr bwMode="auto">
              <a:xfrm>
                <a:off x="842" y="3342"/>
                <a:ext cx="181" cy="49"/>
              </a:xfrm>
              <a:custGeom>
                <a:avLst/>
                <a:gdLst/>
                <a:ahLst/>
                <a:cxnLst>
                  <a:cxn ang="0">
                    <a:pos x="0" y="0"/>
                  </a:cxn>
                  <a:cxn ang="0">
                    <a:pos x="85" y="8"/>
                  </a:cxn>
                  <a:cxn ang="0">
                    <a:pos x="139" y="21"/>
                  </a:cxn>
                  <a:cxn ang="0">
                    <a:pos x="180" y="34"/>
                  </a:cxn>
                  <a:cxn ang="0">
                    <a:pos x="166" y="48"/>
                  </a:cxn>
                  <a:cxn ang="0">
                    <a:pos x="126" y="30"/>
                  </a:cxn>
                  <a:cxn ang="0">
                    <a:pos x="67" y="17"/>
                  </a:cxn>
                  <a:cxn ang="0">
                    <a:pos x="9" y="17"/>
                  </a:cxn>
                  <a:cxn ang="0">
                    <a:pos x="0" y="0"/>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p:spPr>
            <p:txBody>
              <a:bodyPr/>
              <a:lstStyle/>
              <a:p>
                <a:endParaRPr lang="ru-RU"/>
              </a:p>
            </p:txBody>
          </p:sp>
          <p:sp>
            <p:nvSpPr>
              <p:cNvPr id="3092" name="Freeform 20"/>
              <p:cNvSpPr>
                <a:spLocks/>
              </p:cNvSpPr>
              <p:nvPr/>
            </p:nvSpPr>
            <p:spPr bwMode="auto">
              <a:xfrm>
                <a:off x="322" y="3175"/>
                <a:ext cx="181" cy="49"/>
              </a:xfrm>
              <a:custGeom>
                <a:avLst/>
                <a:gdLst/>
                <a:ahLst/>
                <a:cxnLst>
                  <a:cxn ang="0">
                    <a:pos x="180" y="48"/>
                  </a:cxn>
                  <a:cxn ang="0">
                    <a:pos x="94" y="39"/>
                  </a:cxn>
                  <a:cxn ang="0">
                    <a:pos x="40" y="26"/>
                  </a:cxn>
                  <a:cxn ang="0">
                    <a:pos x="0" y="13"/>
                  </a:cxn>
                  <a:cxn ang="0">
                    <a:pos x="13" y="0"/>
                  </a:cxn>
                  <a:cxn ang="0">
                    <a:pos x="54" y="17"/>
                  </a:cxn>
                  <a:cxn ang="0">
                    <a:pos x="112" y="30"/>
                  </a:cxn>
                  <a:cxn ang="0">
                    <a:pos x="171" y="30"/>
                  </a:cxn>
                  <a:cxn ang="0">
                    <a:pos x="180" y="48"/>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p:spPr>
            <p:txBody>
              <a:bodyPr/>
              <a:lstStyle/>
              <a:p>
                <a:endParaRPr lang="ru-RU"/>
              </a:p>
            </p:txBody>
          </p:sp>
          <p:sp>
            <p:nvSpPr>
              <p:cNvPr id="3093" name="Freeform 21"/>
              <p:cNvSpPr>
                <a:spLocks/>
              </p:cNvSpPr>
              <p:nvPr/>
            </p:nvSpPr>
            <p:spPr bwMode="auto">
              <a:xfrm>
                <a:off x="516" y="3274"/>
                <a:ext cx="200" cy="230"/>
              </a:xfrm>
              <a:custGeom>
                <a:avLst/>
                <a:gdLst/>
                <a:ahLst/>
                <a:cxnLst>
                  <a:cxn ang="0">
                    <a:pos x="104" y="4"/>
                  </a:cxn>
                  <a:cxn ang="0">
                    <a:pos x="199" y="0"/>
                  </a:cxn>
                  <a:cxn ang="0">
                    <a:pos x="162" y="79"/>
                  </a:cxn>
                  <a:cxn ang="0">
                    <a:pos x="144" y="127"/>
                  </a:cxn>
                  <a:cxn ang="0">
                    <a:pos x="117" y="171"/>
                  </a:cxn>
                  <a:cxn ang="0">
                    <a:pos x="104" y="229"/>
                  </a:cxn>
                  <a:cxn ang="0">
                    <a:pos x="0" y="229"/>
                  </a:cxn>
                  <a:cxn ang="0">
                    <a:pos x="18" y="176"/>
                  </a:cxn>
                  <a:cxn ang="0">
                    <a:pos x="63" y="123"/>
                  </a:cxn>
                  <a:cxn ang="0">
                    <a:pos x="72" y="79"/>
                  </a:cxn>
                  <a:cxn ang="0">
                    <a:pos x="90" y="35"/>
                  </a:cxn>
                  <a:cxn ang="0">
                    <a:pos x="104" y="4"/>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w="9525">
                <a:noFill/>
                <a:round/>
                <a:headEnd type="none" w="sm" len="sm"/>
                <a:tailEnd type="none" w="sm" len="sm"/>
              </a:ln>
            </p:spPr>
            <p:txBody>
              <a:bodyPr/>
              <a:lstStyle/>
              <a:p>
                <a:endParaRPr lang="ru-RU"/>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ahLst/>
                <a:cxnLst>
                  <a:cxn ang="0">
                    <a:pos x="598" y="140"/>
                  </a:cxn>
                  <a:cxn ang="0">
                    <a:pos x="523" y="358"/>
                  </a:cxn>
                  <a:cxn ang="0">
                    <a:pos x="440" y="644"/>
                  </a:cxn>
                  <a:cxn ang="0">
                    <a:pos x="354" y="916"/>
                  </a:cxn>
                  <a:cxn ang="0">
                    <a:pos x="257" y="1286"/>
                  </a:cxn>
                  <a:cxn ang="0">
                    <a:pos x="130" y="1703"/>
                  </a:cxn>
                  <a:cxn ang="0">
                    <a:pos x="51" y="2079"/>
                  </a:cxn>
                  <a:cxn ang="0">
                    <a:pos x="15" y="2224"/>
                  </a:cxn>
                  <a:cxn ang="0">
                    <a:pos x="0" y="2315"/>
                  </a:cxn>
                  <a:cxn ang="0">
                    <a:pos x="63" y="2264"/>
                  </a:cxn>
                  <a:cxn ang="0">
                    <a:pos x="268" y="2103"/>
                  </a:cxn>
                  <a:cxn ang="0">
                    <a:pos x="124" y="2084"/>
                  </a:cxn>
                  <a:cxn ang="0">
                    <a:pos x="286" y="2088"/>
                  </a:cxn>
                  <a:cxn ang="0">
                    <a:pos x="313" y="2040"/>
                  </a:cxn>
                  <a:cxn ang="0">
                    <a:pos x="135" y="2042"/>
                  </a:cxn>
                  <a:cxn ang="0">
                    <a:pos x="322" y="2022"/>
                  </a:cxn>
                  <a:cxn ang="0">
                    <a:pos x="372" y="1941"/>
                  </a:cxn>
                  <a:cxn ang="0">
                    <a:pos x="162" y="1945"/>
                  </a:cxn>
                  <a:cxn ang="0">
                    <a:pos x="379" y="1923"/>
                  </a:cxn>
                  <a:cxn ang="0">
                    <a:pos x="426" y="1837"/>
                  </a:cxn>
                  <a:cxn ang="0">
                    <a:pos x="480" y="1712"/>
                  </a:cxn>
                  <a:cxn ang="0">
                    <a:pos x="526" y="1569"/>
                  </a:cxn>
                  <a:cxn ang="0">
                    <a:pos x="246" y="1587"/>
                  </a:cxn>
                  <a:cxn ang="0">
                    <a:pos x="530" y="1545"/>
                  </a:cxn>
                  <a:cxn ang="0">
                    <a:pos x="546" y="1497"/>
                  </a:cxn>
                  <a:cxn ang="0">
                    <a:pos x="284" y="1530"/>
                  </a:cxn>
                  <a:cxn ang="0">
                    <a:pos x="557" y="1475"/>
                  </a:cxn>
                  <a:cxn ang="0">
                    <a:pos x="602" y="1308"/>
                  </a:cxn>
                  <a:cxn ang="0">
                    <a:pos x="372" y="1358"/>
                  </a:cxn>
                  <a:cxn ang="0">
                    <a:pos x="611" y="1277"/>
                  </a:cxn>
                  <a:cxn ang="0">
                    <a:pos x="636" y="1204"/>
                  </a:cxn>
                  <a:cxn ang="0">
                    <a:pos x="381" y="1283"/>
                  </a:cxn>
                  <a:cxn ang="0">
                    <a:pos x="639" y="1182"/>
                  </a:cxn>
                  <a:cxn ang="0">
                    <a:pos x="654" y="1127"/>
                  </a:cxn>
                  <a:cxn ang="0">
                    <a:pos x="695" y="958"/>
                  </a:cxn>
                  <a:cxn ang="0">
                    <a:pos x="503" y="1042"/>
                  </a:cxn>
                  <a:cxn ang="0">
                    <a:pos x="700" y="923"/>
                  </a:cxn>
                  <a:cxn ang="0">
                    <a:pos x="758" y="679"/>
                  </a:cxn>
                  <a:cxn ang="0">
                    <a:pos x="541" y="743"/>
                  </a:cxn>
                  <a:cxn ang="0">
                    <a:pos x="758" y="655"/>
                  </a:cxn>
                  <a:cxn ang="0">
                    <a:pos x="758" y="479"/>
                  </a:cxn>
                  <a:cxn ang="0">
                    <a:pos x="575" y="560"/>
                  </a:cxn>
                  <a:cxn ang="0">
                    <a:pos x="761" y="433"/>
                  </a:cxn>
                  <a:cxn ang="0">
                    <a:pos x="761" y="261"/>
                  </a:cxn>
                  <a:cxn ang="0">
                    <a:pos x="727" y="149"/>
                  </a:cxn>
                  <a:cxn ang="0">
                    <a:pos x="661" y="0"/>
                  </a:cxn>
                  <a:cxn ang="0">
                    <a:pos x="598" y="140"/>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w="9525">
                <a:noFill/>
                <a:round/>
                <a:headEnd type="none" w="sm" len="sm"/>
                <a:tailEnd type="none" w="sm" len="sm"/>
              </a:ln>
            </p:spPr>
            <p:txBody>
              <a:bodyPr/>
              <a:lstStyle/>
              <a:p>
                <a:endParaRPr lang="ru-RU"/>
              </a:p>
            </p:txBody>
          </p:sp>
          <p:sp>
            <p:nvSpPr>
              <p:cNvPr id="3096" name="Freeform 24"/>
              <p:cNvSpPr>
                <a:spLocks/>
              </p:cNvSpPr>
              <p:nvPr/>
            </p:nvSpPr>
            <p:spPr bwMode="auto">
              <a:xfrm>
                <a:off x="630" y="114"/>
                <a:ext cx="915" cy="3071"/>
              </a:xfrm>
              <a:custGeom>
                <a:avLst/>
                <a:gdLst/>
                <a:ahLst/>
                <a:cxnLst>
                  <a:cxn ang="0">
                    <a:pos x="0" y="3070"/>
                  </a:cxn>
                  <a:cxn ang="0">
                    <a:pos x="372" y="1696"/>
                  </a:cxn>
                  <a:cxn ang="0">
                    <a:pos x="432" y="1458"/>
                  </a:cxn>
                  <a:cxn ang="0">
                    <a:pos x="484" y="1276"/>
                  </a:cxn>
                  <a:cxn ang="0">
                    <a:pos x="570" y="982"/>
                  </a:cxn>
                  <a:cxn ang="0">
                    <a:pos x="670" y="658"/>
                  </a:cxn>
                  <a:cxn ang="0">
                    <a:pos x="782" y="316"/>
                  </a:cxn>
                  <a:cxn ang="0">
                    <a:pos x="844" y="144"/>
                  </a:cxn>
                  <a:cxn ang="0">
                    <a:pos x="888" y="42"/>
                  </a:cxn>
                  <a:cxn ang="0">
                    <a:pos x="914" y="0"/>
                  </a:cxn>
                  <a:cxn ang="0">
                    <a:pos x="866" y="116"/>
                  </a:cxn>
                  <a:cxn ang="0">
                    <a:pos x="806" y="296"/>
                  </a:cxn>
                  <a:cxn ang="0">
                    <a:pos x="520" y="1230"/>
                  </a:cxn>
                  <a:cxn ang="0">
                    <a:pos x="442" y="1518"/>
                  </a:cxn>
                  <a:cxn ang="0">
                    <a:pos x="378" y="1774"/>
                  </a:cxn>
                  <a:cxn ang="0">
                    <a:pos x="314" y="2028"/>
                  </a:cxn>
                  <a:cxn ang="0">
                    <a:pos x="266" y="2238"/>
                  </a:cxn>
                  <a:cxn ang="0">
                    <a:pos x="258" y="2294"/>
                  </a:cxn>
                  <a:cxn ang="0">
                    <a:pos x="186" y="2558"/>
                  </a:cxn>
                  <a:cxn ang="0">
                    <a:pos x="50" y="3070"/>
                  </a:cxn>
                  <a:cxn ang="0">
                    <a:pos x="0" y="3070"/>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w="9525">
                <a:noFill/>
                <a:round/>
                <a:headEnd type="none" w="sm" len="sm"/>
                <a:tailEnd type="none" w="sm" len="sm"/>
              </a:ln>
            </p:spPr>
            <p:txBody>
              <a:bodyPr/>
              <a:lstStyle/>
              <a:p>
                <a:endParaRPr lang="ru-RU"/>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endParaRPr lang="ru-RU"/>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r>
              <a:rPr lang="ru-RU"/>
              <a:t>Шахтарина А.Ф.</a:t>
            </a:r>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fld id="{8E112049-821C-4D0F-BF97-559A2E196720}" type="slidenum">
              <a:rPr lang="ru-RU"/>
              <a:pPr/>
              <a:t>‹#›</a:t>
            </a:fld>
            <a:endParaRPr lang="ru-RU"/>
          </a:p>
        </p:txBody>
      </p:sp>
      <p:sp>
        <p:nvSpPr>
          <p:cNvPr id="3103" name="Rectangle 31"/>
          <p:cNvSpPr>
            <a:spLocks noGrp="1" noChangeArrowheads="1"/>
          </p:cNvSpPr>
          <p:nvPr>
            <p:ph type="subTitle" sz="quarter" idx="1"/>
          </p:nvPr>
        </p:nvSpPr>
        <p:spPr>
          <a:xfrm>
            <a:off x="1371600" y="3886200"/>
            <a:ext cx="6400800" cy="1752600"/>
          </a:xfrm>
          <a:ln w="12700" cap="sq">
            <a:headEnd type="none" w="sm" len="sm"/>
            <a:tailEnd type="none" w="sm" len="sm"/>
          </a:ln>
        </p:spPr>
        <p:txBody>
          <a:bodyPr lIns="91440" tIns="45720" rIns="91440" bIns="45720"/>
          <a:lstStyle>
            <a:lvl1pPr marL="0" indent="0" algn="ctr">
              <a:buFontTx/>
              <a:buNone/>
              <a:defRPr/>
            </a:lvl1pPr>
          </a:lstStyle>
          <a:p>
            <a:r>
              <a:rPr lang="ru-RU"/>
              <a:t>Образец подзаголовка</a:t>
            </a:r>
          </a:p>
        </p:txBody>
      </p:sp>
      <p:sp>
        <p:nvSpPr>
          <p:cNvPr id="3104" name="Rectangle 32"/>
          <p:cNvSpPr>
            <a:spLocks noGrp="1" noChangeArrowheads="1"/>
          </p:cNvSpPr>
          <p:nvPr>
            <p:ph type="ctrTitle" sz="quarter"/>
          </p:nvPr>
        </p:nvSpPr>
        <p:spPr>
          <a:xfrm>
            <a:off x="685800" y="2286000"/>
            <a:ext cx="7772400" cy="1143000"/>
          </a:xfrm>
          <a:ln w="12700" cap="sq">
            <a:headEnd type="none" w="sm" len="sm"/>
            <a:tailEnd type="none" w="sm" len="sm"/>
          </a:ln>
        </p:spPr>
        <p:txBody>
          <a:bodyPr lIns="91440" tIns="45720" rIns="91440" bIns="45720"/>
          <a:lstStyle>
            <a:lvl1pPr>
              <a:defRPr/>
            </a:lvl1pPr>
          </a:lstStyle>
          <a:p>
            <a:r>
              <a:rPr lang="ru-RU"/>
              <a:t>Образец заголовка</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104"/>
                                        </p:tgtEl>
                                        <p:attrNameLst>
                                          <p:attrName>style.visibility</p:attrName>
                                        </p:attrNameLst>
                                      </p:cBhvr>
                                      <p:to>
                                        <p:strVal val="visible"/>
                                      </p:to>
                                    </p:set>
                                    <p:anim calcmode="lin" valueType="num">
                                      <p:cBhvr>
                                        <p:cTn id="7" dur="1000" fill="hold"/>
                                        <p:tgtEl>
                                          <p:spTgt spid="3104"/>
                                        </p:tgtEl>
                                        <p:attrNameLst>
                                          <p:attrName>ppt_x</p:attrName>
                                        </p:attrNameLst>
                                      </p:cBhvr>
                                      <p:tavLst>
                                        <p:tav tm="0">
                                          <p:val>
                                            <p:strVal val="#ppt_x-.2"/>
                                          </p:val>
                                        </p:tav>
                                        <p:tav tm="100000">
                                          <p:val>
                                            <p:strVal val="#ppt_x"/>
                                          </p:val>
                                        </p:tav>
                                      </p:tavLst>
                                    </p:anim>
                                    <p:anim calcmode="lin" valueType="num">
                                      <p:cBhvr>
                                        <p:cTn id="8" dur="1000" fill="hold"/>
                                        <p:tgtEl>
                                          <p:spTgt spid="310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0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103">
                                            <p:txEl>
                                              <p:pRg st="0" end="0"/>
                                            </p:txEl>
                                          </p:spTgt>
                                        </p:tgtEl>
                                        <p:attrNameLst>
                                          <p:attrName>style.visibility</p:attrName>
                                        </p:attrNameLst>
                                      </p:cBhvr>
                                      <p:to>
                                        <p:strVal val="visible"/>
                                      </p:to>
                                    </p:set>
                                    <p:animEffect transition="in" filter="fade">
                                      <p:cBhvr>
                                        <p:cTn id="14" dur="500"/>
                                        <p:tgtEl>
                                          <p:spTgt spid="3103">
                                            <p:txEl>
                                              <p:pRg st="0" end="0"/>
                                            </p:txEl>
                                          </p:spTgt>
                                        </p:tgtEl>
                                      </p:cBhvr>
                                    </p:animEffect>
                                    <p:anim calcmode="lin" valueType="num">
                                      <p:cBhvr>
                                        <p:cTn id="15" dur="500" fill="hold"/>
                                        <p:tgtEl>
                                          <p:spTgt spid="310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103">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3" grpId="0" build="p">
        <p:tmplLst>
          <p:tmpl lvl="1">
            <p:tnLst>
              <p:par>
                <p:cTn presetID="44" presetClass="entr" presetSubtype="0" fill="hold" nodeType="clickEffect">
                  <p:stCondLst>
                    <p:cond delay="0"/>
                  </p:stCondLst>
                  <p:childTnLst>
                    <p:set>
                      <p:cBhvr>
                        <p:cTn dur="1" fill="hold">
                          <p:stCondLst>
                            <p:cond delay="0"/>
                          </p:stCondLst>
                        </p:cTn>
                        <p:tgtEl>
                          <p:spTgt spid="3103"/>
                        </p:tgtEl>
                        <p:attrNameLst>
                          <p:attrName>style.visibility</p:attrName>
                        </p:attrNameLst>
                      </p:cBhvr>
                      <p:to>
                        <p:strVal val="visible"/>
                      </p:to>
                    </p:set>
                    <p:animEffect transition="in" filter="fade">
                      <p:cBhvr>
                        <p:cTn dur="500"/>
                        <p:tgtEl>
                          <p:spTgt spid="3103"/>
                        </p:tgtEl>
                      </p:cBhvr>
                    </p:animEffect>
                    <p:anim calcmode="lin" valueType="num">
                      <p:cBhvr>
                        <p:cTn dur="500" fill="hold"/>
                        <p:tgtEl>
                          <p:spTgt spid="3103"/>
                        </p:tgtEl>
                        <p:attrNameLst>
                          <p:attrName>ppt_x</p:attrName>
                        </p:attrNameLst>
                      </p:cBhvr>
                      <p:tavLst>
                        <p:tav tm="0">
                          <p:val>
                            <p:strVal val="#ppt_x"/>
                          </p:val>
                        </p:tav>
                        <p:tav tm="100000">
                          <p:val>
                            <p:strVal val="#ppt_x"/>
                          </p:val>
                        </p:tav>
                      </p:tavLst>
                    </p:anim>
                    <p:anim calcmode="lin" valueType="num">
                      <p:cBhvr>
                        <p:cTn dur="500" fill="hold"/>
                        <p:tgtEl>
                          <p:spTgt spid="3103"/>
                        </p:tgtEl>
                        <p:attrNameLst>
                          <p:attrName>ppt_y</p:attrName>
                        </p:attrNameLst>
                      </p:cBhvr>
                      <p:tavLst>
                        <p:tav tm="0">
                          <p:val>
                            <p:strVal val="#ppt_y+.05"/>
                          </p:val>
                        </p:tav>
                        <p:tav tm="100000">
                          <p:val>
                            <p:strVal val="#ppt_y"/>
                          </p:val>
                        </p:tav>
                      </p:tavLst>
                    </p:anim>
                  </p:childTnLst>
                </p:cTn>
              </p:par>
            </p:tnLst>
          </p:tmpl>
        </p:tmplLst>
      </p:bldP>
      <p:bldP spid="3104"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ru-RU"/>
              <a:t>Шахтарина А.Ф.</a:t>
            </a:r>
          </a:p>
        </p:txBody>
      </p:sp>
      <p:sp>
        <p:nvSpPr>
          <p:cNvPr id="6" name="Номер слайда 5"/>
          <p:cNvSpPr>
            <a:spLocks noGrp="1"/>
          </p:cNvSpPr>
          <p:nvPr>
            <p:ph type="sldNum" sz="quarter" idx="12"/>
          </p:nvPr>
        </p:nvSpPr>
        <p:spPr/>
        <p:txBody>
          <a:bodyPr/>
          <a:lstStyle>
            <a:lvl1pPr>
              <a:defRPr/>
            </a:lvl1pPr>
          </a:lstStyle>
          <a:p>
            <a:fld id="{9BF88AD2-989A-4AFA-BDCA-EC6989E37AD2}" type="slidenum">
              <a:rPr lang="ru-RU"/>
              <a:pPr/>
              <a:t>‹#›</a:t>
            </a:fld>
            <a:endParaRPr lang="ru-RU"/>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4975" y="122238"/>
            <a:ext cx="2200275" cy="61007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82563" y="122238"/>
            <a:ext cx="6450012" cy="61007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ru-RU"/>
              <a:t>Шахтарина А.Ф.</a:t>
            </a:r>
          </a:p>
        </p:txBody>
      </p:sp>
      <p:sp>
        <p:nvSpPr>
          <p:cNvPr id="6" name="Номер слайда 5"/>
          <p:cNvSpPr>
            <a:spLocks noGrp="1"/>
          </p:cNvSpPr>
          <p:nvPr>
            <p:ph type="sldNum" sz="quarter" idx="12"/>
          </p:nvPr>
        </p:nvSpPr>
        <p:spPr/>
        <p:txBody>
          <a:bodyPr/>
          <a:lstStyle>
            <a:lvl1pPr>
              <a:defRPr/>
            </a:lvl1pPr>
          </a:lstStyle>
          <a:p>
            <a:fld id="{2F285222-BB1D-4ED7-9420-44C0C4FE5E54}" type="slidenum">
              <a:rPr lang="ru-RU"/>
              <a:pPr/>
              <a:t>‹#›</a:t>
            </a:fld>
            <a:endParaRPr lang="ru-RU"/>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6" name="Номер слайда 5"/>
          <p:cNvSpPr>
            <a:spLocks noGrp="1"/>
          </p:cNvSpPr>
          <p:nvPr>
            <p:ph type="sldNum" sz="quarter" idx="12"/>
          </p:nvPr>
        </p:nvSpPr>
        <p:spPr/>
        <p:txBody>
          <a:bodyPr/>
          <a:lstStyle>
            <a:lvl1pPr>
              <a:defRPr/>
            </a:lvl1pPr>
          </a:lstStyle>
          <a:p>
            <a:fld id="{8E112049-821C-4D0F-BF97-559A2E196720}" type="slidenum">
              <a:rPr lang="ru-RU" smtClean="0"/>
              <a:pPr/>
              <a:t>‹#›</a:t>
            </a:fld>
            <a:endParaRPr lang="ru-RU"/>
          </a:p>
        </p:txBody>
      </p:sp>
    </p:spTree>
    <p:extLst>
      <p:ext uri="{BB962C8B-B14F-4D97-AF65-F5344CB8AC3E}">
        <p14:creationId xmlns="" xmlns:p14="http://schemas.microsoft.com/office/powerpoint/2010/main" val="31706901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anim calcmode="lin" valueType="num">
                                      <p:cBhvr>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6" name="Номер слайда 5"/>
          <p:cNvSpPr>
            <a:spLocks noGrp="1"/>
          </p:cNvSpPr>
          <p:nvPr>
            <p:ph type="sldNum" sz="quarter" idx="12"/>
          </p:nvPr>
        </p:nvSpPr>
        <p:spPr/>
        <p:txBody>
          <a:bodyPr/>
          <a:lstStyle>
            <a:lvl1pPr>
              <a:defRPr/>
            </a:lvl1pPr>
          </a:lstStyle>
          <a:p>
            <a:fld id="{46FCC278-BE8E-40AC-AC85-173773D1F023}" type="slidenum">
              <a:rPr lang="ru-RU" smtClean="0"/>
              <a:pPr/>
              <a:t>‹#›</a:t>
            </a:fld>
            <a:endParaRPr lang="ru-RU"/>
          </a:p>
        </p:txBody>
      </p:sp>
    </p:spTree>
    <p:extLst>
      <p:ext uri="{BB962C8B-B14F-4D97-AF65-F5344CB8AC3E}">
        <p14:creationId xmlns="" xmlns:p14="http://schemas.microsoft.com/office/powerpoint/2010/main" val="1525766520"/>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6" name="Номер слайда 5"/>
          <p:cNvSpPr>
            <a:spLocks noGrp="1"/>
          </p:cNvSpPr>
          <p:nvPr>
            <p:ph type="sldNum" sz="quarter" idx="12"/>
          </p:nvPr>
        </p:nvSpPr>
        <p:spPr/>
        <p:txBody>
          <a:bodyPr/>
          <a:lstStyle>
            <a:lvl1pPr>
              <a:defRPr/>
            </a:lvl1pPr>
          </a:lstStyle>
          <a:p>
            <a:fld id="{518DA018-D8E2-421A-8170-DE13F389643C}" type="slidenum">
              <a:rPr lang="ru-RU" smtClean="0"/>
              <a:pPr/>
              <a:t>‹#›</a:t>
            </a:fld>
            <a:endParaRPr lang="ru-RU"/>
          </a:p>
        </p:txBody>
      </p:sp>
    </p:spTree>
    <p:extLst>
      <p:ext uri="{BB962C8B-B14F-4D97-AF65-F5344CB8AC3E}">
        <p14:creationId xmlns="" xmlns:p14="http://schemas.microsoft.com/office/powerpoint/2010/main" val="4257110126"/>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endParaRPr lang="ru-RU"/>
          </a:p>
        </p:txBody>
      </p:sp>
      <p:sp>
        <p:nvSpPr>
          <p:cNvPr id="6"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7" name="Номер слайда 5"/>
          <p:cNvSpPr>
            <a:spLocks noGrp="1"/>
          </p:cNvSpPr>
          <p:nvPr>
            <p:ph type="sldNum" sz="quarter" idx="12"/>
          </p:nvPr>
        </p:nvSpPr>
        <p:spPr/>
        <p:txBody>
          <a:bodyPr/>
          <a:lstStyle>
            <a:lvl1pPr>
              <a:defRPr/>
            </a:lvl1pPr>
          </a:lstStyle>
          <a:p>
            <a:fld id="{72DB3ECC-2E46-4470-B7B4-2D6CF4A113ED}" type="slidenum">
              <a:rPr lang="ru-RU" smtClean="0"/>
              <a:pPr/>
              <a:t>‹#›</a:t>
            </a:fld>
            <a:endParaRPr lang="ru-RU"/>
          </a:p>
        </p:txBody>
      </p:sp>
    </p:spTree>
    <p:extLst>
      <p:ext uri="{BB962C8B-B14F-4D97-AF65-F5344CB8AC3E}">
        <p14:creationId xmlns="" xmlns:p14="http://schemas.microsoft.com/office/powerpoint/2010/main" val="278567216"/>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endParaRPr lang="ru-RU"/>
          </a:p>
        </p:txBody>
      </p:sp>
      <p:sp>
        <p:nvSpPr>
          <p:cNvPr id="8"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9" name="Номер слайда 5"/>
          <p:cNvSpPr>
            <a:spLocks noGrp="1"/>
          </p:cNvSpPr>
          <p:nvPr>
            <p:ph type="sldNum" sz="quarter" idx="12"/>
          </p:nvPr>
        </p:nvSpPr>
        <p:spPr/>
        <p:txBody>
          <a:bodyPr/>
          <a:lstStyle>
            <a:lvl1pPr>
              <a:defRPr/>
            </a:lvl1pPr>
          </a:lstStyle>
          <a:p>
            <a:fld id="{C6EC0CC6-1539-4AB3-8DB8-66FCFCB1512A}" type="slidenum">
              <a:rPr lang="ru-RU" smtClean="0"/>
              <a:pPr/>
              <a:t>‹#›</a:t>
            </a:fld>
            <a:endParaRPr lang="ru-RU"/>
          </a:p>
        </p:txBody>
      </p:sp>
    </p:spTree>
    <p:extLst>
      <p:ext uri="{BB962C8B-B14F-4D97-AF65-F5344CB8AC3E}">
        <p14:creationId xmlns="" xmlns:p14="http://schemas.microsoft.com/office/powerpoint/2010/main" val="276886796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endParaRPr lang="ru-RU"/>
          </a:p>
        </p:txBody>
      </p:sp>
      <p:sp>
        <p:nvSpPr>
          <p:cNvPr id="4"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5" name="Номер слайда 5"/>
          <p:cNvSpPr>
            <a:spLocks noGrp="1"/>
          </p:cNvSpPr>
          <p:nvPr>
            <p:ph type="sldNum" sz="quarter" idx="12"/>
          </p:nvPr>
        </p:nvSpPr>
        <p:spPr/>
        <p:txBody>
          <a:bodyPr/>
          <a:lstStyle>
            <a:lvl1pPr>
              <a:defRPr/>
            </a:lvl1pPr>
          </a:lstStyle>
          <a:p>
            <a:fld id="{39252D23-2105-4A84-BFCA-9F7312FC67DC}" type="slidenum">
              <a:rPr lang="ru-RU" smtClean="0"/>
              <a:pPr/>
              <a:t>‹#›</a:t>
            </a:fld>
            <a:endParaRPr lang="ru-RU"/>
          </a:p>
        </p:txBody>
      </p:sp>
    </p:spTree>
    <p:extLst>
      <p:ext uri="{BB962C8B-B14F-4D97-AF65-F5344CB8AC3E}">
        <p14:creationId xmlns="" xmlns:p14="http://schemas.microsoft.com/office/powerpoint/2010/main" val="4079278957"/>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endParaRPr lang="ru-RU"/>
          </a:p>
        </p:txBody>
      </p:sp>
      <p:sp>
        <p:nvSpPr>
          <p:cNvPr id="3"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4" name="Номер слайда 5"/>
          <p:cNvSpPr>
            <a:spLocks noGrp="1"/>
          </p:cNvSpPr>
          <p:nvPr>
            <p:ph type="sldNum" sz="quarter" idx="12"/>
          </p:nvPr>
        </p:nvSpPr>
        <p:spPr/>
        <p:txBody>
          <a:bodyPr/>
          <a:lstStyle>
            <a:lvl1pPr>
              <a:defRPr/>
            </a:lvl1pPr>
          </a:lstStyle>
          <a:p>
            <a:fld id="{61E1DFF1-4648-408C-BB08-56922F9F457D}" type="slidenum">
              <a:rPr lang="ru-RU" smtClean="0"/>
              <a:pPr/>
              <a:t>‹#›</a:t>
            </a:fld>
            <a:endParaRPr lang="ru-RU"/>
          </a:p>
        </p:txBody>
      </p:sp>
    </p:spTree>
    <p:extLst>
      <p:ext uri="{BB962C8B-B14F-4D97-AF65-F5344CB8AC3E}">
        <p14:creationId xmlns="" xmlns:p14="http://schemas.microsoft.com/office/powerpoint/2010/main" val="2492957099"/>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endParaRPr lang="ru-RU"/>
          </a:p>
        </p:txBody>
      </p:sp>
      <p:sp>
        <p:nvSpPr>
          <p:cNvPr id="6"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7" name="Номер слайда 5"/>
          <p:cNvSpPr>
            <a:spLocks noGrp="1"/>
          </p:cNvSpPr>
          <p:nvPr>
            <p:ph type="sldNum" sz="quarter" idx="12"/>
          </p:nvPr>
        </p:nvSpPr>
        <p:spPr/>
        <p:txBody>
          <a:bodyPr/>
          <a:lstStyle>
            <a:lvl1pPr>
              <a:defRPr/>
            </a:lvl1pPr>
          </a:lstStyle>
          <a:p>
            <a:fld id="{A3FA5494-3639-4D1D-8CEA-7E41194B4418}" type="slidenum">
              <a:rPr lang="ru-RU" smtClean="0"/>
              <a:pPr/>
              <a:t>‹#›</a:t>
            </a:fld>
            <a:endParaRPr lang="ru-RU"/>
          </a:p>
        </p:txBody>
      </p:sp>
    </p:spTree>
    <p:extLst>
      <p:ext uri="{BB962C8B-B14F-4D97-AF65-F5344CB8AC3E}">
        <p14:creationId xmlns="" xmlns:p14="http://schemas.microsoft.com/office/powerpoint/2010/main" val="354756420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ru-RU"/>
              <a:t>Шахтарина А.Ф.</a:t>
            </a:r>
          </a:p>
        </p:txBody>
      </p:sp>
      <p:sp>
        <p:nvSpPr>
          <p:cNvPr id="6" name="Номер слайда 5"/>
          <p:cNvSpPr>
            <a:spLocks noGrp="1"/>
          </p:cNvSpPr>
          <p:nvPr>
            <p:ph type="sldNum" sz="quarter" idx="12"/>
          </p:nvPr>
        </p:nvSpPr>
        <p:spPr/>
        <p:txBody>
          <a:bodyPr/>
          <a:lstStyle>
            <a:lvl1pPr>
              <a:defRPr/>
            </a:lvl1pPr>
          </a:lstStyle>
          <a:p>
            <a:fld id="{46FCC278-BE8E-40AC-AC85-173773D1F023}" type="slidenum">
              <a:rPr lang="ru-RU"/>
              <a:pPr/>
              <a:t>‹#›</a:t>
            </a:fld>
            <a:endParaRPr lang="ru-RU"/>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endParaRPr lang="ru-RU"/>
          </a:p>
        </p:txBody>
      </p:sp>
      <p:sp>
        <p:nvSpPr>
          <p:cNvPr id="6"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7" name="Номер слайда 5"/>
          <p:cNvSpPr>
            <a:spLocks noGrp="1"/>
          </p:cNvSpPr>
          <p:nvPr>
            <p:ph type="sldNum" sz="quarter" idx="12"/>
          </p:nvPr>
        </p:nvSpPr>
        <p:spPr/>
        <p:txBody>
          <a:bodyPr/>
          <a:lstStyle>
            <a:lvl1pPr>
              <a:defRPr/>
            </a:lvl1pPr>
          </a:lstStyle>
          <a:p>
            <a:fld id="{2AF8DE92-D136-43F9-B1CD-5623298B4907}" type="slidenum">
              <a:rPr lang="ru-RU" smtClean="0"/>
              <a:pPr/>
              <a:t>‹#›</a:t>
            </a:fld>
            <a:endParaRPr lang="ru-RU"/>
          </a:p>
        </p:txBody>
      </p:sp>
    </p:spTree>
    <p:extLst>
      <p:ext uri="{BB962C8B-B14F-4D97-AF65-F5344CB8AC3E}">
        <p14:creationId xmlns="" xmlns:p14="http://schemas.microsoft.com/office/powerpoint/2010/main" val="3669422071"/>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6" name="Номер слайда 5"/>
          <p:cNvSpPr>
            <a:spLocks noGrp="1"/>
          </p:cNvSpPr>
          <p:nvPr>
            <p:ph type="sldNum" sz="quarter" idx="12"/>
          </p:nvPr>
        </p:nvSpPr>
        <p:spPr/>
        <p:txBody>
          <a:bodyPr/>
          <a:lstStyle>
            <a:lvl1pPr>
              <a:defRPr/>
            </a:lvl1pPr>
          </a:lstStyle>
          <a:p>
            <a:fld id="{9BF88AD2-989A-4AFA-BDCA-EC6989E37AD2}" type="slidenum">
              <a:rPr lang="ru-RU" smtClean="0"/>
              <a:pPr/>
              <a:t>‹#›</a:t>
            </a:fld>
            <a:endParaRPr lang="ru-RU"/>
          </a:p>
        </p:txBody>
      </p:sp>
    </p:spTree>
    <p:extLst>
      <p:ext uri="{BB962C8B-B14F-4D97-AF65-F5344CB8AC3E}">
        <p14:creationId xmlns="" xmlns:p14="http://schemas.microsoft.com/office/powerpoint/2010/main" val="2535314374"/>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ru-RU" smtClean="0"/>
              <a:t>Шахтарина А.Ф.</a:t>
            </a:r>
            <a:endParaRPr lang="ru-RU"/>
          </a:p>
        </p:txBody>
      </p:sp>
      <p:sp>
        <p:nvSpPr>
          <p:cNvPr id="6" name="Номер слайда 5"/>
          <p:cNvSpPr>
            <a:spLocks noGrp="1"/>
          </p:cNvSpPr>
          <p:nvPr>
            <p:ph type="sldNum" sz="quarter" idx="12"/>
          </p:nvPr>
        </p:nvSpPr>
        <p:spPr/>
        <p:txBody>
          <a:bodyPr/>
          <a:lstStyle>
            <a:lvl1pPr>
              <a:defRPr/>
            </a:lvl1pPr>
          </a:lstStyle>
          <a:p>
            <a:fld id="{2F285222-BB1D-4ED7-9420-44C0C4FE5E54}" type="slidenum">
              <a:rPr lang="ru-RU" smtClean="0"/>
              <a:pPr/>
              <a:t>‹#›</a:t>
            </a:fld>
            <a:endParaRPr lang="ru-RU"/>
          </a:p>
        </p:txBody>
      </p:sp>
    </p:spTree>
    <p:extLst>
      <p:ext uri="{BB962C8B-B14F-4D97-AF65-F5344CB8AC3E}">
        <p14:creationId xmlns="" xmlns:p14="http://schemas.microsoft.com/office/powerpoint/2010/main" val="2771117861"/>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r>
              <a:rPr lang="ru-RU"/>
              <a:t>Шахтарина А.Ф.</a:t>
            </a:r>
          </a:p>
        </p:txBody>
      </p:sp>
      <p:sp>
        <p:nvSpPr>
          <p:cNvPr id="6" name="Номер слайда 5"/>
          <p:cNvSpPr>
            <a:spLocks noGrp="1"/>
          </p:cNvSpPr>
          <p:nvPr>
            <p:ph type="sldNum" sz="quarter" idx="12"/>
          </p:nvPr>
        </p:nvSpPr>
        <p:spPr/>
        <p:txBody>
          <a:bodyPr/>
          <a:lstStyle>
            <a:lvl1pPr>
              <a:defRPr/>
            </a:lvl1pPr>
          </a:lstStyle>
          <a:p>
            <a:fld id="{518DA018-D8E2-421A-8170-DE13F389643C}" type="slidenum">
              <a:rPr lang="ru-RU"/>
              <a:pPr/>
              <a:t>‹#›</a:t>
            </a:fld>
            <a:endParaRPr lang="ru-RU"/>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r>
              <a:rPr lang="ru-RU"/>
              <a:t>Шахтарина А.Ф.</a:t>
            </a:r>
          </a:p>
        </p:txBody>
      </p:sp>
      <p:sp>
        <p:nvSpPr>
          <p:cNvPr id="7" name="Номер слайда 6"/>
          <p:cNvSpPr>
            <a:spLocks noGrp="1"/>
          </p:cNvSpPr>
          <p:nvPr>
            <p:ph type="sldNum" sz="quarter" idx="12"/>
          </p:nvPr>
        </p:nvSpPr>
        <p:spPr/>
        <p:txBody>
          <a:bodyPr/>
          <a:lstStyle>
            <a:lvl1pPr>
              <a:defRPr/>
            </a:lvl1pPr>
          </a:lstStyle>
          <a:p>
            <a:fld id="{72DB3ECC-2E46-4470-B7B4-2D6CF4A113ED}" type="slidenum">
              <a:rPr lang="ru-RU"/>
              <a:pPr/>
              <a:t>‹#›</a:t>
            </a:fld>
            <a:endParaRPr lang="ru-RU"/>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r>
              <a:rPr lang="ru-RU"/>
              <a:t>Шахтарина А.Ф.</a:t>
            </a:r>
          </a:p>
        </p:txBody>
      </p:sp>
      <p:sp>
        <p:nvSpPr>
          <p:cNvPr id="9" name="Номер слайда 8"/>
          <p:cNvSpPr>
            <a:spLocks noGrp="1"/>
          </p:cNvSpPr>
          <p:nvPr>
            <p:ph type="sldNum" sz="quarter" idx="12"/>
          </p:nvPr>
        </p:nvSpPr>
        <p:spPr/>
        <p:txBody>
          <a:bodyPr/>
          <a:lstStyle>
            <a:lvl1pPr>
              <a:defRPr/>
            </a:lvl1pPr>
          </a:lstStyle>
          <a:p>
            <a:fld id="{C6EC0CC6-1539-4AB3-8DB8-66FCFCB1512A}" type="slidenum">
              <a:rPr lang="ru-RU"/>
              <a:pPr/>
              <a:t>‹#›</a:t>
            </a:fld>
            <a:endParaRPr lang="ru-R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r>
              <a:rPr lang="ru-RU"/>
              <a:t>Шахтарина А.Ф.</a:t>
            </a:r>
          </a:p>
        </p:txBody>
      </p:sp>
      <p:sp>
        <p:nvSpPr>
          <p:cNvPr id="5" name="Номер слайда 4"/>
          <p:cNvSpPr>
            <a:spLocks noGrp="1"/>
          </p:cNvSpPr>
          <p:nvPr>
            <p:ph type="sldNum" sz="quarter" idx="12"/>
          </p:nvPr>
        </p:nvSpPr>
        <p:spPr/>
        <p:txBody>
          <a:bodyPr/>
          <a:lstStyle>
            <a:lvl1pPr>
              <a:defRPr/>
            </a:lvl1pPr>
          </a:lstStyle>
          <a:p>
            <a:fld id="{39252D23-2105-4A84-BFCA-9F7312FC67DC}" type="slidenum">
              <a:rPr lang="ru-RU"/>
              <a:pPr/>
              <a:t>‹#›</a:t>
            </a:fld>
            <a:endParaRPr lang="ru-R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r>
              <a:rPr lang="ru-RU"/>
              <a:t>Шахтарина А.Ф.</a:t>
            </a:r>
          </a:p>
        </p:txBody>
      </p:sp>
      <p:sp>
        <p:nvSpPr>
          <p:cNvPr id="4" name="Номер слайда 3"/>
          <p:cNvSpPr>
            <a:spLocks noGrp="1"/>
          </p:cNvSpPr>
          <p:nvPr>
            <p:ph type="sldNum" sz="quarter" idx="12"/>
          </p:nvPr>
        </p:nvSpPr>
        <p:spPr/>
        <p:txBody>
          <a:bodyPr/>
          <a:lstStyle>
            <a:lvl1pPr>
              <a:defRPr/>
            </a:lvl1pPr>
          </a:lstStyle>
          <a:p>
            <a:fld id="{61E1DFF1-4648-408C-BB08-56922F9F457D}" type="slidenum">
              <a:rPr lang="ru-RU"/>
              <a:pPr/>
              <a:t>‹#›</a:t>
            </a:fld>
            <a:endParaRPr lang="ru-R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r>
              <a:rPr lang="ru-RU"/>
              <a:t>Шахтарина А.Ф.</a:t>
            </a:r>
          </a:p>
        </p:txBody>
      </p:sp>
      <p:sp>
        <p:nvSpPr>
          <p:cNvPr id="7" name="Номер слайда 6"/>
          <p:cNvSpPr>
            <a:spLocks noGrp="1"/>
          </p:cNvSpPr>
          <p:nvPr>
            <p:ph type="sldNum" sz="quarter" idx="12"/>
          </p:nvPr>
        </p:nvSpPr>
        <p:spPr/>
        <p:txBody>
          <a:bodyPr/>
          <a:lstStyle>
            <a:lvl1pPr>
              <a:defRPr/>
            </a:lvl1pPr>
          </a:lstStyle>
          <a:p>
            <a:fld id="{A3FA5494-3639-4D1D-8CEA-7E41194B4418}" type="slidenum">
              <a:rPr lang="ru-RU"/>
              <a:pPr/>
              <a:t>‹#›</a:t>
            </a:fld>
            <a:endParaRPr lang="ru-RU"/>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r>
              <a:rPr lang="ru-RU"/>
              <a:t>Шахтарина А.Ф.</a:t>
            </a:r>
          </a:p>
        </p:txBody>
      </p:sp>
      <p:sp>
        <p:nvSpPr>
          <p:cNvPr id="7" name="Номер слайда 6"/>
          <p:cNvSpPr>
            <a:spLocks noGrp="1"/>
          </p:cNvSpPr>
          <p:nvPr>
            <p:ph type="sldNum" sz="quarter" idx="12"/>
          </p:nvPr>
        </p:nvSpPr>
        <p:spPr/>
        <p:txBody>
          <a:bodyPr/>
          <a:lstStyle>
            <a:lvl1pPr>
              <a:defRPr/>
            </a:lvl1pPr>
          </a:lstStyle>
          <a:p>
            <a:fld id="{2AF8DE92-D136-43F9-B1CD-5623298B4907}" type="slidenum">
              <a:rPr lang="ru-RU"/>
              <a:pPr/>
              <a:t>‹#›</a:t>
            </a:fld>
            <a:endParaRPr lang="ru-RU"/>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ahLst/>
            <a:cxnLst>
              <a:cxn ang="0">
                <a:pos x="0" y="1525"/>
              </a:cxn>
              <a:cxn ang="0">
                <a:pos x="79" y="1498"/>
              </a:cxn>
              <a:cxn ang="0">
                <a:pos x="753" y="1223"/>
              </a:cxn>
              <a:cxn ang="0">
                <a:pos x="1048" y="1054"/>
              </a:cxn>
              <a:cxn ang="0">
                <a:pos x="1122" y="1007"/>
              </a:cxn>
              <a:cxn ang="0">
                <a:pos x="1164" y="974"/>
              </a:cxn>
              <a:cxn ang="0">
                <a:pos x="1164" y="918"/>
              </a:cxn>
              <a:cxn ang="0">
                <a:pos x="1637" y="734"/>
              </a:cxn>
              <a:cxn ang="0">
                <a:pos x="1715" y="731"/>
              </a:cxn>
              <a:cxn ang="0">
                <a:pos x="1787" y="725"/>
              </a:cxn>
              <a:cxn ang="0">
                <a:pos x="1901" y="707"/>
              </a:cxn>
              <a:cxn ang="0">
                <a:pos x="2015" y="678"/>
              </a:cxn>
              <a:cxn ang="0">
                <a:pos x="2162" y="620"/>
              </a:cxn>
              <a:cxn ang="0">
                <a:pos x="2069" y="578"/>
              </a:cxn>
              <a:cxn ang="0">
                <a:pos x="2195" y="605"/>
              </a:cxn>
              <a:cxn ang="0">
                <a:pos x="2276" y="578"/>
              </a:cxn>
              <a:cxn ang="0">
                <a:pos x="2186" y="533"/>
              </a:cxn>
              <a:cxn ang="0">
                <a:pos x="2309" y="560"/>
              </a:cxn>
              <a:cxn ang="0">
                <a:pos x="2399" y="521"/>
              </a:cxn>
              <a:cxn ang="0">
                <a:pos x="2315" y="470"/>
              </a:cxn>
              <a:cxn ang="0">
                <a:pos x="2453" y="494"/>
              </a:cxn>
              <a:cxn ang="0">
                <a:pos x="2619" y="430"/>
              </a:cxn>
              <a:cxn ang="0">
                <a:pos x="2888" y="302"/>
              </a:cxn>
              <a:cxn ang="0">
                <a:pos x="3099" y="182"/>
              </a:cxn>
              <a:cxn ang="0">
                <a:pos x="3376" y="0"/>
              </a:cxn>
              <a:cxn ang="0">
                <a:pos x="3016" y="144"/>
              </a:cxn>
              <a:cxn ang="0">
                <a:pos x="2801" y="230"/>
              </a:cxn>
              <a:cxn ang="0">
                <a:pos x="2619" y="302"/>
              </a:cxn>
              <a:cxn ang="0">
                <a:pos x="2386" y="398"/>
              </a:cxn>
              <a:cxn ang="0">
                <a:pos x="2146" y="478"/>
              </a:cxn>
              <a:cxn ang="0">
                <a:pos x="1792" y="624"/>
              </a:cxn>
              <a:cxn ang="0">
                <a:pos x="1601" y="710"/>
              </a:cxn>
              <a:cxn ang="0">
                <a:pos x="1135" y="886"/>
              </a:cxn>
              <a:cxn ang="0">
                <a:pos x="1098" y="871"/>
              </a:cxn>
              <a:cxn ang="0">
                <a:pos x="993" y="871"/>
              </a:cxn>
              <a:cxn ang="0">
                <a:pos x="450" y="1039"/>
              </a:cxn>
              <a:cxn ang="0">
                <a:pos x="8" y="1214"/>
              </a:cxn>
              <a:cxn ang="0">
                <a:pos x="27" y="1240"/>
              </a:cxn>
              <a:cxn ang="0">
                <a:pos x="35" y="1237"/>
              </a:cxn>
              <a:cxn ang="0">
                <a:pos x="10" y="1528"/>
              </a:cxn>
              <a:cxn ang="0">
                <a:pos x="0" y="1525"/>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w="9525">
            <a:noFill/>
            <a:round/>
            <a:headEnd type="none" w="sm" len="sm"/>
            <a:tailEnd type="none" w="sm" len="sm"/>
          </a:ln>
        </p:spPr>
        <p:txBody>
          <a:bodyPr/>
          <a:lstStyle/>
          <a:p>
            <a:endParaRPr lang="ru-RU" dirty="0"/>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w="9525">
                <a:noFill/>
                <a:round/>
                <a:headEnd/>
                <a:tailEnd/>
              </a:ln>
            </p:spPr>
            <p:txBody>
              <a:bodyPr/>
              <a:lstStyle/>
              <a:p>
                <a:endParaRPr lang="ru-RU" dirty="0"/>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w="9525">
                <a:noFill/>
                <a:round/>
                <a:headEnd/>
                <a:tailEnd/>
              </a:ln>
            </p:spPr>
            <p:txBody>
              <a:bodyPr/>
              <a:lstStyle/>
              <a:p>
                <a:endParaRPr lang="ru-RU" dirty="0"/>
              </a:p>
            </p:txBody>
          </p:sp>
          <p:sp>
            <p:nvSpPr>
              <p:cNvPr id="2055" name="Oval 7"/>
              <p:cNvSpPr>
                <a:spLocks noChangeArrowheads="1"/>
              </p:cNvSpPr>
              <p:nvPr/>
            </p:nvSpPr>
            <p:spPr bwMode="auto">
              <a:xfrm>
                <a:off x="275" y="3207"/>
                <a:ext cx="267" cy="84"/>
              </a:xfrm>
              <a:prstGeom prst="ellipse">
                <a:avLst/>
              </a:prstGeom>
              <a:solidFill>
                <a:schemeClr val="bg1"/>
              </a:solidFill>
              <a:ln w="9525">
                <a:noFill/>
                <a:round/>
                <a:headEnd/>
                <a:tailEnd/>
              </a:ln>
            </p:spPr>
            <p:txBody>
              <a:bodyPr/>
              <a:lstStyle/>
              <a:p>
                <a:endParaRPr lang="ru-RU" dirty="0"/>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w="9525">
                <a:noFill/>
                <a:round/>
                <a:headEnd/>
                <a:tailEnd/>
              </a:ln>
            </p:spPr>
            <p:txBody>
              <a:bodyPr/>
              <a:lstStyle/>
              <a:p>
                <a:endParaRPr lang="ru-RU" dirty="0"/>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w="9525">
                <a:noFill/>
                <a:miter lim="800000"/>
                <a:headEnd/>
                <a:tailEnd/>
              </a:ln>
            </p:spPr>
            <p:txBody>
              <a:bodyPr/>
              <a:lstStyle/>
              <a:p>
                <a:endParaRPr lang="ru-RU" dirty="0"/>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w="9525">
                <a:noFill/>
                <a:miter lim="800000"/>
                <a:headEnd/>
                <a:tailEnd/>
              </a:ln>
            </p:spPr>
            <p:txBody>
              <a:bodyPr/>
              <a:lstStyle/>
              <a:p>
                <a:endParaRPr lang="ru-RU" dirty="0"/>
              </a:p>
            </p:txBody>
          </p:sp>
          <p:sp>
            <p:nvSpPr>
              <p:cNvPr id="2059" name="Oval 11"/>
              <p:cNvSpPr>
                <a:spLocks noChangeArrowheads="1"/>
              </p:cNvSpPr>
              <p:nvPr/>
            </p:nvSpPr>
            <p:spPr bwMode="auto">
              <a:xfrm>
                <a:off x="187" y="3329"/>
                <a:ext cx="436" cy="91"/>
              </a:xfrm>
              <a:prstGeom prst="ellipse">
                <a:avLst/>
              </a:prstGeom>
              <a:solidFill>
                <a:srgbClr val="000000"/>
              </a:solidFill>
              <a:ln w="9525">
                <a:noFill/>
                <a:round/>
                <a:headEnd/>
                <a:tailEnd/>
              </a:ln>
            </p:spPr>
            <p:txBody>
              <a:bodyPr/>
              <a:lstStyle/>
              <a:p>
                <a:endParaRPr lang="ru-RU" dirty="0"/>
              </a:p>
            </p:txBody>
          </p:sp>
          <p:sp>
            <p:nvSpPr>
              <p:cNvPr id="2060" name="Freeform 12"/>
              <p:cNvSpPr>
                <a:spLocks/>
              </p:cNvSpPr>
              <p:nvPr/>
            </p:nvSpPr>
            <p:spPr bwMode="auto">
              <a:xfrm>
                <a:off x="216" y="3282"/>
                <a:ext cx="113" cy="393"/>
              </a:xfrm>
              <a:custGeom>
                <a:avLst/>
                <a:gdLst/>
                <a:ahLst/>
                <a:cxnLst>
                  <a:cxn ang="0">
                    <a:pos x="68" y="0"/>
                  </a:cxn>
                  <a:cxn ang="0">
                    <a:pos x="0" y="110"/>
                  </a:cxn>
                  <a:cxn ang="0">
                    <a:pos x="3" y="361"/>
                  </a:cxn>
                  <a:cxn ang="0">
                    <a:pos x="36" y="379"/>
                  </a:cxn>
                  <a:cxn ang="0">
                    <a:pos x="63" y="385"/>
                  </a:cxn>
                  <a:cxn ang="0">
                    <a:pos x="92" y="392"/>
                  </a:cxn>
                  <a:cxn ang="0">
                    <a:pos x="90" y="136"/>
                  </a:cxn>
                  <a:cxn ang="0">
                    <a:pos x="112" y="10"/>
                  </a:cxn>
                  <a:cxn ang="0">
                    <a:pos x="102" y="10"/>
                  </a:cxn>
                  <a:cxn ang="0">
                    <a:pos x="81" y="6"/>
                  </a:cxn>
                  <a:cxn ang="0">
                    <a:pos x="68" y="0"/>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w="9525">
                <a:noFill/>
                <a:round/>
                <a:headEnd type="none" w="sm" len="sm"/>
                <a:tailEnd type="none" w="sm" len="sm"/>
              </a:ln>
            </p:spPr>
            <p:txBody>
              <a:bodyPr/>
              <a:lstStyle/>
              <a:p>
                <a:endParaRPr lang="ru-RU" dirty="0"/>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w="9525">
                <a:noFill/>
                <a:round/>
                <a:headEnd/>
                <a:tailEnd/>
              </a:ln>
            </p:spPr>
            <p:txBody>
              <a:bodyPr/>
              <a:lstStyle/>
              <a:p>
                <a:endParaRPr lang="ru-RU" dirty="0"/>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w="9525">
                <a:noFill/>
                <a:round/>
                <a:headEnd/>
                <a:tailEnd/>
              </a:ln>
            </p:spPr>
            <p:txBody>
              <a:bodyPr/>
              <a:lstStyle/>
              <a:p>
                <a:endParaRPr lang="ru-RU" dirty="0"/>
              </a:p>
            </p:txBody>
          </p:sp>
          <p:sp>
            <p:nvSpPr>
              <p:cNvPr id="2063" name="Freeform 15"/>
              <p:cNvSpPr>
                <a:spLocks/>
              </p:cNvSpPr>
              <p:nvPr/>
            </p:nvSpPr>
            <p:spPr bwMode="auto">
              <a:xfrm>
                <a:off x="232" y="3283"/>
                <a:ext cx="67" cy="369"/>
              </a:xfrm>
              <a:custGeom>
                <a:avLst/>
                <a:gdLst/>
                <a:ahLst/>
                <a:cxnLst>
                  <a:cxn ang="0">
                    <a:pos x="0" y="133"/>
                  </a:cxn>
                  <a:cxn ang="0">
                    <a:pos x="0" y="357"/>
                  </a:cxn>
                  <a:cxn ang="0">
                    <a:pos x="20" y="368"/>
                  </a:cxn>
                  <a:cxn ang="0">
                    <a:pos x="20" y="141"/>
                  </a:cxn>
                  <a:cxn ang="0">
                    <a:pos x="20" y="125"/>
                  </a:cxn>
                  <a:cxn ang="0">
                    <a:pos x="29" y="111"/>
                  </a:cxn>
                  <a:cxn ang="0">
                    <a:pos x="66" y="4"/>
                  </a:cxn>
                  <a:cxn ang="0">
                    <a:pos x="59" y="0"/>
                  </a:cxn>
                  <a:cxn ang="0">
                    <a:pos x="8" y="113"/>
                  </a:cxn>
                  <a:cxn ang="0">
                    <a:pos x="0" y="133"/>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w="9525">
                <a:noFill/>
                <a:round/>
                <a:headEnd type="none" w="sm" len="sm"/>
                <a:tailEnd type="none" w="sm" len="sm"/>
              </a:ln>
            </p:spPr>
            <p:txBody>
              <a:bodyPr/>
              <a:lstStyle/>
              <a:p>
                <a:endParaRPr lang="ru-RU" dirty="0"/>
              </a:p>
            </p:txBody>
          </p:sp>
          <p:sp>
            <p:nvSpPr>
              <p:cNvPr id="2064" name="Freeform 16"/>
              <p:cNvSpPr>
                <a:spLocks/>
              </p:cNvSpPr>
              <p:nvPr/>
            </p:nvSpPr>
            <p:spPr bwMode="auto">
              <a:xfrm>
                <a:off x="521" y="3275"/>
                <a:ext cx="99" cy="363"/>
              </a:xfrm>
              <a:custGeom>
                <a:avLst/>
                <a:gdLst/>
                <a:ahLst/>
                <a:cxnLst>
                  <a:cxn ang="0">
                    <a:pos x="98" y="102"/>
                  </a:cxn>
                  <a:cxn ang="0">
                    <a:pos x="98" y="348"/>
                  </a:cxn>
                  <a:cxn ang="0">
                    <a:pos x="81" y="362"/>
                  </a:cxn>
                  <a:cxn ang="0">
                    <a:pos x="81" y="106"/>
                  </a:cxn>
                  <a:cxn ang="0">
                    <a:pos x="0" y="4"/>
                  </a:cxn>
                  <a:cxn ang="0">
                    <a:pos x="7" y="0"/>
                  </a:cxn>
                  <a:cxn ang="0">
                    <a:pos x="98" y="102"/>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w="9525">
                <a:noFill/>
                <a:round/>
                <a:headEnd type="none" w="sm" len="sm"/>
                <a:tailEnd type="none" w="sm" len="sm"/>
              </a:ln>
            </p:spPr>
            <p:txBody>
              <a:bodyPr/>
              <a:lstStyle/>
              <a:p>
                <a:endParaRPr lang="ru-RU" dirty="0"/>
              </a:p>
            </p:txBody>
          </p:sp>
          <p:sp>
            <p:nvSpPr>
              <p:cNvPr id="2065" name="Freeform 17"/>
              <p:cNvSpPr>
                <a:spLocks/>
              </p:cNvSpPr>
              <p:nvPr/>
            </p:nvSpPr>
            <p:spPr bwMode="auto">
              <a:xfrm>
                <a:off x="441" y="3215"/>
                <a:ext cx="74" cy="23"/>
              </a:xfrm>
              <a:custGeom>
                <a:avLst/>
                <a:gdLst/>
                <a:ahLst/>
                <a:cxnLst>
                  <a:cxn ang="0">
                    <a:pos x="0" y="0"/>
                  </a:cxn>
                  <a:cxn ang="0">
                    <a:pos x="34" y="4"/>
                  </a:cxn>
                  <a:cxn ang="0">
                    <a:pos x="56" y="10"/>
                  </a:cxn>
                  <a:cxn ang="0">
                    <a:pos x="73" y="16"/>
                  </a:cxn>
                  <a:cxn ang="0">
                    <a:pos x="67" y="22"/>
                  </a:cxn>
                  <a:cxn ang="0">
                    <a:pos x="51" y="14"/>
                  </a:cxn>
                  <a:cxn ang="0">
                    <a:pos x="27" y="8"/>
                  </a:cxn>
                  <a:cxn ang="0">
                    <a:pos x="3" y="8"/>
                  </a:cxn>
                  <a:cxn ang="0">
                    <a:pos x="0" y="0"/>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p:spPr>
            <p:txBody>
              <a:bodyPr/>
              <a:lstStyle/>
              <a:p>
                <a:endParaRPr lang="ru-RU" dirty="0"/>
              </a:p>
            </p:txBody>
          </p:sp>
          <p:sp>
            <p:nvSpPr>
              <p:cNvPr id="2066" name="Freeform 18"/>
              <p:cNvSpPr>
                <a:spLocks/>
              </p:cNvSpPr>
              <p:nvPr/>
            </p:nvSpPr>
            <p:spPr bwMode="auto">
              <a:xfrm>
                <a:off x="492" y="3327"/>
                <a:ext cx="74" cy="23"/>
              </a:xfrm>
              <a:custGeom>
                <a:avLst/>
                <a:gdLst/>
                <a:ahLst/>
                <a:cxnLst>
                  <a:cxn ang="0">
                    <a:pos x="0" y="0"/>
                  </a:cxn>
                  <a:cxn ang="0">
                    <a:pos x="34" y="4"/>
                  </a:cxn>
                  <a:cxn ang="0">
                    <a:pos x="56" y="10"/>
                  </a:cxn>
                  <a:cxn ang="0">
                    <a:pos x="73" y="16"/>
                  </a:cxn>
                  <a:cxn ang="0">
                    <a:pos x="67" y="22"/>
                  </a:cxn>
                  <a:cxn ang="0">
                    <a:pos x="51" y="14"/>
                  </a:cxn>
                  <a:cxn ang="0">
                    <a:pos x="27" y="8"/>
                  </a:cxn>
                  <a:cxn ang="0">
                    <a:pos x="3" y="8"/>
                  </a:cxn>
                  <a:cxn ang="0">
                    <a:pos x="0" y="0"/>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p:spPr>
            <p:txBody>
              <a:bodyPr/>
              <a:lstStyle/>
              <a:p>
                <a:endParaRPr lang="ru-RU" dirty="0"/>
              </a:p>
            </p:txBody>
          </p:sp>
          <p:sp>
            <p:nvSpPr>
              <p:cNvPr id="2067" name="Freeform 19"/>
              <p:cNvSpPr>
                <a:spLocks/>
              </p:cNvSpPr>
              <p:nvPr/>
            </p:nvSpPr>
            <p:spPr bwMode="auto">
              <a:xfrm>
                <a:off x="286" y="3250"/>
                <a:ext cx="73" cy="23"/>
              </a:xfrm>
              <a:custGeom>
                <a:avLst/>
                <a:gdLst/>
                <a:ahLst/>
                <a:cxnLst>
                  <a:cxn ang="0">
                    <a:pos x="72" y="22"/>
                  </a:cxn>
                  <a:cxn ang="0">
                    <a:pos x="37" y="18"/>
                  </a:cxn>
                  <a:cxn ang="0">
                    <a:pos x="16" y="12"/>
                  </a:cxn>
                  <a:cxn ang="0">
                    <a:pos x="0" y="6"/>
                  </a:cxn>
                  <a:cxn ang="0">
                    <a:pos x="5" y="0"/>
                  </a:cxn>
                  <a:cxn ang="0">
                    <a:pos x="21" y="8"/>
                  </a:cxn>
                  <a:cxn ang="0">
                    <a:pos x="45" y="14"/>
                  </a:cxn>
                  <a:cxn ang="0">
                    <a:pos x="68" y="14"/>
                  </a:cxn>
                  <a:cxn ang="0">
                    <a:pos x="72" y="22"/>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w="9525">
                <a:noFill/>
                <a:round/>
                <a:headEnd type="none" w="sm" len="sm"/>
                <a:tailEnd type="none" w="sm" len="sm"/>
              </a:ln>
            </p:spPr>
            <p:txBody>
              <a:bodyPr/>
              <a:lstStyle/>
              <a:p>
                <a:endParaRPr lang="ru-RU" dirty="0"/>
              </a:p>
            </p:txBody>
          </p:sp>
          <p:sp>
            <p:nvSpPr>
              <p:cNvPr id="2068" name="Freeform 20"/>
              <p:cNvSpPr>
                <a:spLocks/>
              </p:cNvSpPr>
              <p:nvPr/>
            </p:nvSpPr>
            <p:spPr bwMode="auto">
              <a:xfrm>
                <a:off x="338" y="3284"/>
                <a:ext cx="81" cy="118"/>
              </a:xfrm>
              <a:custGeom>
                <a:avLst/>
                <a:gdLst/>
                <a:ahLst/>
                <a:cxnLst>
                  <a:cxn ang="0">
                    <a:pos x="40" y="0"/>
                  </a:cxn>
                  <a:cxn ang="0">
                    <a:pos x="80" y="4"/>
                  </a:cxn>
                  <a:cxn ang="0">
                    <a:pos x="65" y="40"/>
                  </a:cxn>
                  <a:cxn ang="0">
                    <a:pos x="58" y="62"/>
                  </a:cxn>
                  <a:cxn ang="0">
                    <a:pos x="47" y="82"/>
                  </a:cxn>
                  <a:cxn ang="0">
                    <a:pos x="40" y="105"/>
                  </a:cxn>
                  <a:cxn ang="0">
                    <a:pos x="37" y="117"/>
                  </a:cxn>
                  <a:cxn ang="0">
                    <a:pos x="16" y="114"/>
                  </a:cxn>
                  <a:cxn ang="0">
                    <a:pos x="0" y="108"/>
                  </a:cxn>
                  <a:cxn ang="0">
                    <a:pos x="7" y="84"/>
                  </a:cxn>
                  <a:cxn ang="0">
                    <a:pos x="25" y="60"/>
                  </a:cxn>
                  <a:cxn ang="0">
                    <a:pos x="29" y="40"/>
                  </a:cxn>
                  <a:cxn ang="0">
                    <a:pos x="36" y="20"/>
                  </a:cxn>
                  <a:cxn ang="0">
                    <a:pos x="40" y="0"/>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w="9525">
                <a:noFill/>
                <a:round/>
                <a:headEnd type="none" w="sm" len="sm"/>
                <a:tailEnd type="none" w="sm" len="sm"/>
              </a:ln>
            </p:spPr>
            <p:txBody>
              <a:bodyPr/>
              <a:lstStyle/>
              <a:p>
                <a:endParaRPr lang="ru-RU" dirty="0"/>
              </a:p>
            </p:txBody>
          </p:sp>
          <p:sp>
            <p:nvSpPr>
              <p:cNvPr id="2069" name="Freeform 21"/>
              <p:cNvSpPr>
                <a:spLocks/>
              </p:cNvSpPr>
              <p:nvPr/>
            </p:nvSpPr>
            <p:spPr bwMode="auto">
              <a:xfrm>
                <a:off x="282" y="3265"/>
                <a:ext cx="261" cy="35"/>
              </a:xfrm>
              <a:custGeom>
                <a:avLst/>
                <a:gdLst/>
                <a:ahLst/>
                <a:cxnLst>
                  <a:cxn ang="0">
                    <a:pos x="0" y="0"/>
                  </a:cxn>
                  <a:cxn ang="0">
                    <a:pos x="25" y="10"/>
                  </a:cxn>
                  <a:cxn ang="0">
                    <a:pos x="66" y="18"/>
                  </a:cxn>
                  <a:cxn ang="0">
                    <a:pos x="122" y="19"/>
                  </a:cxn>
                  <a:cxn ang="0">
                    <a:pos x="177" y="19"/>
                  </a:cxn>
                  <a:cxn ang="0">
                    <a:pos x="218" y="12"/>
                  </a:cxn>
                  <a:cxn ang="0">
                    <a:pos x="240" y="6"/>
                  </a:cxn>
                  <a:cxn ang="0">
                    <a:pos x="248" y="0"/>
                  </a:cxn>
                  <a:cxn ang="0">
                    <a:pos x="260" y="15"/>
                  </a:cxn>
                  <a:cxn ang="0">
                    <a:pos x="221" y="28"/>
                  </a:cxn>
                  <a:cxn ang="0">
                    <a:pos x="164" y="34"/>
                  </a:cxn>
                  <a:cxn ang="0">
                    <a:pos x="98" y="33"/>
                  </a:cxn>
                  <a:cxn ang="0">
                    <a:pos x="39" y="24"/>
                  </a:cxn>
                  <a:cxn ang="0">
                    <a:pos x="5" y="9"/>
                  </a:cxn>
                  <a:cxn ang="0">
                    <a:pos x="0" y="0"/>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w="9525">
                <a:noFill/>
                <a:round/>
                <a:headEnd type="none" w="sm" len="sm"/>
                <a:tailEnd type="none" w="sm" len="sm"/>
              </a:ln>
            </p:spPr>
            <p:txBody>
              <a:bodyPr/>
              <a:lstStyle/>
              <a:p>
                <a:endParaRPr lang="ru-RU" dirty="0"/>
              </a:p>
            </p:txBody>
          </p:sp>
        </p:grpSp>
        <p:sp>
          <p:nvSpPr>
            <p:cNvPr id="2070" name="Freeform 22"/>
            <p:cNvSpPr>
              <a:spLocks/>
            </p:cNvSpPr>
            <p:nvPr/>
          </p:nvSpPr>
          <p:spPr bwMode="auto">
            <a:xfrm>
              <a:off x="379" y="1904"/>
              <a:ext cx="423" cy="1366"/>
            </a:xfrm>
            <a:custGeom>
              <a:avLst/>
              <a:gdLst/>
              <a:ahLst/>
              <a:cxnLst>
                <a:cxn ang="0">
                  <a:pos x="356" y="64"/>
                </a:cxn>
                <a:cxn ang="0">
                  <a:pos x="326" y="163"/>
                </a:cxn>
                <a:cxn ang="0">
                  <a:pos x="292" y="293"/>
                </a:cxn>
                <a:cxn ang="0">
                  <a:pos x="258" y="417"/>
                </a:cxn>
                <a:cxn ang="0">
                  <a:pos x="219" y="585"/>
                </a:cxn>
                <a:cxn ang="0">
                  <a:pos x="168" y="775"/>
                </a:cxn>
                <a:cxn ang="0">
                  <a:pos x="126" y="952"/>
                </a:cxn>
                <a:cxn ang="0">
                  <a:pos x="89" y="1085"/>
                </a:cxn>
                <a:cxn ang="0">
                  <a:pos x="0" y="1362"/>
                </a:cxn>
                <a:cxn ang="0">
                  <a:pos x="29" y="1365"/>
                </a:cxn>
                <a:cxn ang="0">
                  <a:pos x="132" y="1061"/>
                </a:cxn>
                <a:cxn ang="0">
                  <a:pos x="223" y="957"/>
                </a:cxn>
                <a:cxn ang="0">
                  <a:pos x="271" y="866"/>
                </a:cxn>
                <a:cxn ang="0">
                  <a:pos x="308" y="798"/>
                </a:cxn>
                <a:cxn ang="0">
                  <a:pos x="214" y="790"/>
                </a:cxn>
                <a:cxn ang="0">
                  <a:pos x="311" y="782"/>
                </a:cxn>
                <a:cxn ang="0">
                  <a:pos x="325" y="751"/>
                </a:cxn>
                <a:cxn ang="0">
                  <a:pos x="231" y="742"/>
                </a:cxn>
                <a:cxn ang="0">
                  <a:pos x="329" y="738"/>
                </a:cxn>
                <a:cxn ang="0">
                  <a:pos x="344" y="690"/>
                </a:cxn>
                <a:cxn ang="0">
                  <a:pos x="240" y="690"/>
                </a:cxn>
                <a:cxn ang="0">
                  <a:pos x="351" y="664"/>
                </a:cxn>
                <a:cxn ang="0">
                  <a:pos x="387" y="486"/>
                </a:cxn>
                <a:cxn ang="0">
                  <a:pos x="411" y="322"/>
                </a:cxn>
                <a:cxn ang="0">
                  <a:pos x="422" y="197"/>
                </a:cxn>
                <a:cxn ang="0">
                  <a:pos x="422" y="119"/>
                </a:cxn>
                <a:cxn ang="0">
                  <a:pos x="408" y="68"/>
                </a:cxn>
                <a:cxn ang="0">
                  <a:pos x="381" y="0"/>
                </a:cxn>
                <a:cxn ang="0">
                  <a:pos x="356" y="64"/>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w="9525">
              <a:noFill/>
              <a:round/>
              <a:headEnd type="none" w="sm" len="sm"/>
              <a:tailEnd type="none" w="sm" len="sm"/>
            </a:ln>
          </p:spPr>
          <p:txBody>
            <a:bodyPr/>
            <a:lstStyle/>
            <a:p>
              <a:endParaRPr lang="ru-RU" dirty="0"/>
            </a:p>
          </p:txBody>
        </p:sp>
      </p:grpSp>
      <p:sp>
        <p:nvSpPr>
          <p:cNvPr id="2071" name="Freeform 23"/>
          <p:cNvSpPr>
            <a:spLocks/>
          </p:cNvSpPr>
          <p:nvPr/>
        </p:nvSpPr>
        <p:spPr bwMode="auto">
          <a:xfrm>
            <a:off x="600075" y="3163888"/>
            <a:ext cx="560388" cy="2022475"/>
          </a:xfrm>
          <a:custGeom>
            <a:avLst/>
            <a:gdLst/>
            <a:ahLst/>
            <a:cxnLst>
              <a:cxn ang="0">
                <a:pos x="0" y="1272"/>
              </a:cxn>
              <a:cxn ang="0">
                <a:pos x="352" y="0"/>
              </a:cxn>
              <a:cxn ang="0">
                <a:pos x="26" y="1273"/>
              </a:cxn>
              <a:cxn ang="0">
                <a:pos x="0" y="1272"/>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w="9525">
            <a:noFill/>
            <a:round/>
            <a:headEnd type="none" w="sm" len="sm"/>
            <a:tailEnd type="none" w="sm" len="sm"/>
          </a:ln>
        </p:spPr>
        <p:txBody>
          <a:bodyPr/>
          <a:lstStyle/>
          <a:p>
            <a:endParaRPr lang="ru-RU" dirty="0"/>
          </a:p>
        </p:txBody>
      </p:sp>
      <p:sp>
        <p:nvSpPr>
          <p:cNvPr id="2072" name="Rectangle 24"/>
          <p:cNvSpPr>
            <a:spLocks noGrp="1" noChangeArrowheads="1"/>
          </p:cNvSpPr>
          <p:nvPr>
            <p:ph type="title"/>
          </p:nvPr>
        </p:nvSpPr>
        <p:spPr bwMode="auto">
          <a:xfrm>
            <a:off x="182563" y="122238"/>
            <a:ext cx="8802687" cy="1206500"/>
          </a:xfrm>
          <a:prstGeom prst="rect">
            <a:avLst/>
          </a:prstGeom>
          <a:noFill/>
          <a:ln w="9525">
            <a:noFill/>
            <a:miter lim="800000"/>
            <a:headEnd/>
            <a:tailEnd/>
          </a:ln>
        </p:spPr>
        <p:txBody>
          <a:bodyPr vert="horz" wrap="square" lIns="92075" tIns="46037" rIns="92075" bIns="46037" numCol="1" anchor="ctr" anchorCtr="0" compatLnSpc="1">
            <a:prstTxWarp prst="textNoShape">
              <a:avLst/>
            </a:prstTxWarp>
          </a:bodyPr>
          <a:lstStyle/>
          <a:p>
            <a:pPr lvl="0"/>
            <a:r>
              <a:rPr lang="ru-RU" smtClean="0"/>
              <a:t>Образец заголовка</a:t>
            </a:r>
          </a:p>
        </p:txBody>
      </p:sp>
      <p:sp>
        <p:nvSpPr>
          <p:cNvPr id="2073" name="Rectangle 25"/>
          <p:cNvSpPr>
            <a:spLocks noGrp="1" noChangeArrowheads="1"/>
          </p:cNvSpPr>
          <p:nvPr>
            <p:ph type="body" idx="1"/>
          </p:nvPr>
        </p:nvSpPr>
        <p:spPr bwMode="auto">
          <a:xfrm>
            <a:off x="190500" y="1447800"/>
            <a:ext cx="8775700" cy="4775200"/>
          </a:xfrm>
          <a:prstGeom prst="rect">
            <a:avLst/>
          </a:prstGeom>
          <a:noFill/>
          <a:ln w="9525">
            <a:noFill/>
            <a:miter lim="800000"/>
            <a:headEnd/>
            <a:tailEnd/>
          </a:ln>
        </p:spPr>
        <p:txBody>
          <a:bodyPr vert="horz" wrap="square" lIns="92075" tIns="46037" rIns="92075" bIns="46037"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074" name="Rectangle 26"/>
          <p:cNvSpPr>
            <a:spLocks noGrp="1" noChangeArrowheads="1"/>
          </p:cNvSpPr>
          <p:nvPr>
            <p:ph type="dt" sz="half" idx="2"/>
          </p:nvPr>
        </p:nvSpPr>
        <p:spPr bwMode="auto">
          <a:xfrm>
            <a:off x="169863" y="6273800"/>
            <a:ext cx="2497137" cy="457200"/>
          </a:xfrm>
          <a:prstGeom prst="rect">
            <a:avLst/>
          </a:prstGeom>
          <a:noFill/>
          <a:ln w="9525">
            <a:noFill/>
            <a:miter lim="800000"/>
            <a:headEnd/>
            <a:tailEnd/>
          </a:ln>
        </p:spPr>
        <p:txBody>
          <a:bodyPr vert="horz" wrap="none" lIns="92075" tIns="46037" rIns="92075" bIns="46037" numCol="1" anchor="ctr" anchorCtr="0" compatLnSpc="1">
            <a:prstTxWarp prst="textNoShape">
              <a:avLst/>
            </a:prstTxWarp>
          </a:bodyPr>
          <a:lstStyle>
            <a:lvl1pPr eaLnBrk="0" hangingPunct="0">
              <a:defRPr sz="1400"/>
            </a:lvl1pPr>
          </a:lstStyle>
          <a:p>
            <a:endParaRPr lang="ru-RU" dirty="0"/>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w="9525">
            <a:noFill/>
            <a:miter lim="800000"/>
            <a:headEnd/>
            <a:tailEnd/>
          </a:ln>
        </p:spPr>
        <p:txBody>
          <a:bodyPr vert="horz" wrap="none" lIns="92075" tIns="46037" rIns="92075" bIns="46037" numCol="1" anchor="ctr" anchorCtr="0" compatLnSpc="1">
            <a:prstTxWarp prst="textNoShape">
              <a:avLst/>
            </a:prstTxWarp>
          </a:bodyPr>
          <a:lstStyle>
            <a:lvl1pPr algn="ctr" eaLnBrk="0" hangingPunct="0">
              <a:defRPr sz="1400"/>
            </a:lvl1pPr>
          </a:lstStyle>
          <a:p>
            <a:r>
              <a:rPr lang="ru-RU" dirty="0" err="1"/>
              <a:t>Шахтарина</a:t>
            </a:r>
            <a:r>
              <a:rPr lang="ru-RU" dirty="0"/>
              <a:t> А.Ф.</a:t>
            </a:r>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w="9525">
            <a:noFill/>
            <a:miter lim="800000"/>
            <a:headEnd/>
            <a:tailEnd/>
          </a:ln>
        </p:spPr>
        <p:txBody>
          <a:bodyPr vert="horz" wrap="none" lIns="92075" tIns="46037" rIns="92075" bIns="46037" numCol="1" anchor="ctr" anchorCtr="0" compatLnSpc="1">
            <a:prstTxWarp prst="textNoShape">
              <a:avLst/>
            </a:prstTxWarp>
          </a:bodyPr>
          <a:lstStyle>
            <a:lvl1pPr algn="r" eaLnBrk="0" hangingPunct="0">
              <a:defRPr sz="1400"/>
            </a:lvl1pPr>
          </a:lstStyle>
          <a:p>
            <a:fld id="{709E49B5-546E-4E92-9679-76826BCCFFA9}"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72"/>
                                        </p:tgtEl>
                                        <p:attrNameLst>
                                          <p:attrName>style.visibility</p:attrName>
                                        </p:attrNameLst>
                                      </p:cBhvr>
                                      <p:to>
                                        <p:strVal val="visible"/>
                                      </p:to>
                                    </p:set>
                                    <p:anim calcmode="lin" valueType="num">
                                      <p:cBhvr>
                                        <p:cTn id="7" dur="1000" fill="hold"/>
                                        <p:tgtEl>
                                          <p:spTgt spid="2072"/>
                                        </p:tgtEl>
                                        <p:attrNameLst>
                                          <p:attrName>ppt_x</p:attrName>
                                        </p:attrNameLst>
                                      </p:cBhvr>
                                      <p:tavLst>
                                        <p:tav tm="0">
                                          <p:val>
                                            <p:strVal val="#ppt_x-.2"/>
                                          </p:val>
                                        </p:tav>
                                        <p:tav tm="100000">
                                          <p:val>
                                            <p:strVal val="#ppt_x"/>
                                          </p:val>
                                        </p:tav>
                                      </p:tavLst>
                                    </p:anim>
                                    <p:anim calcmode="lin" valueType="num">
                                      <p:cBhvr>
                                        <p:cTn id="8" dur="1000" fill="hold"/>
                                        <p:tgtEl>
                                          <p:spTgt spid="207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7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073">
                                            <p:txEl>
                                              <p:pRg st="0" end="0"/>
                                            </p:txEl>
                                          </p:spTgt>
                                        </p:tgtEl>
                                        <p:attrNameLst>
                                          <p:attrName>style.visibility</p:attrName>
                                        </p:attrNameLst>
                                      </p:cBhvr>
                                      <p:to>
                                        <p:strVal val="visible"/>
                                      </p:to>
                                    </p:set>
                                    <p:animEffect transition="in" filter="fade">
                                      <p:cBhvr>
                                        <p:cTn id="14" dur="500"/>
                                        <p:tgtEl>
                                          <p:spTgt spid="2073">
                                            <p:txEl>
                                              <p:pRg st="0" end="0"/>
                                            </p:txEl>
                                          </p:spTgt>
                                        </p:tgtEl>
                                      </p:cBhvr>
                                    </p:animEffect>
                                    <p:anim calcmode="lin" valueType="num">
                                      <p:cBhvr>
                                        <p:cTn id="15" dur="500" fill="hold"/>
                                        <p:tgtEl>
                                          <p:spTgt spid="207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7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2073">
                                            <p:txEl>
                                              <p:pRg st="1" end="1"/>
                                            </p:txEl>
                                          </p:spTgt>
                                        </p:tgtEl>
                                        <p:attrNameLst>
                                          <p:attrName>style.visibility</p:attrName>
                                        </p:attrNameLst>
                                      </p:cBhvr>
                                      <p:to>
                                        <p:strVal val="visible"/>
                                      </p:to>
                                    </p:set>
                                    <p:animEffect transition="in" filter="fade">
                                      <p:cBhvr>
                                        <p:cTn id="19" dur="500"/>
                                        <p:tgtEl>
                                          <p:spTgt spid="2073">
                                            <p:txEl>
                                              <p:pRg st="1" end="1"/>
                                            </p:txEl>
                                          </p:spTgt>
                                        </p:tgtEl>
                                      </p:cBhvr>
                                    </p:animEffect>
                                    <p:anim calcmode="lin" valueType="num">
                                      <p:cBhvr>
                                        <p:cTn id="20" dur="500" fill="hold"/>
                                        <p:tgtEl>
                                          <p:spTgt spid="207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07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2073">
                                            <p:txEl>
                                              <p:pRg st="2" end="2"/>
                                            </p:txEl>
                                          </p:spTgt>
                                        </p:tgtEl>
                                        <p:attrNameLst>
                                          <p:attrName>style.visibility</p:attrName>
                                        </p:attrNameLst>
                                      </p:cBhvr>
                                      <p:to>
                                        <p:strVal val="visible"/>
                                      </p:to>
                                    </p:set>
                                    <p:animEffect transition="in" filter="fade">
                                      <p:cBhvr>
                                        <p:cTn id="24" dur="500"/>
                                        <p:tgtEl>
                                          <p:spTgt spid="2073">
                                            <p:txEl>
                                              <p:pRg st="2" end="2"/>
                                            </p:txEl>
                                          </p:spTgt>
                                        </p:tgtEl>
                                      </p:cBhvr>
                                    </p:animEffect>
                                    <p:anim calcmode="lin" valueType="num">
                                      <p:cBhvr>
                                        <p:cTn id="25" dur="500" fill="hold"/>
                                        <p:tgtEl>
                                          <p:spTgt spid="207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07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2073">
                                            <p:txEl>
                                              <p:pRg st="3" end="3"/>
                                            </p:txEl>
                                          </p:spTgt>
                                        </p:tgtEl>
                                        <p:attrNameLst>
                                          <p:attrName>style.visibility</p:attrName>
                                        </p:attrNameLst>
                                      </p:cBhvr>
                                      <p:to>
                                        <p:strVal val="visible"/>
                                      </p:to>
                                    </p:set>
                                    <p:animEffect transition="in" filter="fade">
                                      <p:cBhvr>
                                        <p:cTn id="29" dur="500"/>
                                        <p:tgtEl>
                                          <p:spTgt spid="2073">
                                            <p:txEl>
                                              <p:pRg st="3" end="3"/>
                                            </p:txEl>
                                          </p:spTgt>
                                        </p:tgtEl>
                                      </p:cBhvr>
                                    </p:animEffect>
                                    <p:anim calcmode="lin" valueType="num">
                                      <p:cBhvr>
                                        <p:cTn id="30" dur="500" fill="hold"/>
                                        <p:tgtEl>
                                          <p:spTgt spid="207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2073">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2073">
                                            <p:txEl>
                                              <p:pRg st="4" end="4"/>
                                            </p:txEl>
                                          </p:spTgt>
                                        </p:tgtEl>
                                        <p:attrNameLst>
                                          <p:attrName>style.visibility</p:attrName>
                                        </p:attrNameLst>
                                      </p:cBhvr>
                                      <p:to>
                                        <p:strVal val="visible"/>
                                      </p:to>
                                    </p:set>
                                    <p:animEffect transition="in" filter="fade">
                                      <p:cBhvr>
                                        <p:cTn id="34" dur="500"/>
                                        <p:tgtEl>
                                          <p:spTgt spid="2073">
                                            <p:txEl>
                                              <p:pRg st="4" end="4"/>
                                            </p:txEl>
                                          </p:spTgt>
                                        </p:tgtEl>
                                      </p:cBhvr>
                                    </p:animEffect>
                                    <p:anim calcmode="lin" valueType="num">
                                      <p:cBhvr>
                                        <p:cTn id="35" dur="500" fill="hold"/>
                                        <p:tgtEl>
                                          <p:spTgt spid="207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07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2" grpId="0"/>
      <p:bldP spid="2073" grpId="0" build="p">
        <p:tmplLst>
          <p:tmpl lvl="1">
            <p:tnLst>
              <p:par>
                <p:cTn presetID="44" presetClass="entr" presetSubtype="0" fill="hold" nodeType="clickEffect">
                  <p:stCondLst>
                    <p:cond delay="0"/>
                  </p:stCondLst>
                  <p:childTnLst>
                    <p:set>
                      <p:cBhvr>
                        <p:cTn dur="1" fill="hold">
                          <p:stCondLst>
                            <p:cond delay="0"/>
                          </p:stCondLst>
                        </p:cTn>
                        <p:tgtEl>
                          <p:spTgt spid="2073"/>
                        </p:tgtEl>
                        <p:attrNameLst>
                          <p:attrName>style.visibility</p:attrName>
                        </p:attrNameLst>
                      </p:cBhvr>
                      <p:to>
                        <p:strVal val="visible"/>
                      </p:to>
                    </p:set>
                    <p:animEffect transition="in" filter="fade">
                      <p:cBhvr>
                        <p:cTn dur="500"/>
                        <p:tgtEl>
                          <p:spTgt spid="2073"/>
                        </p:tgtEl>
                      </p:cBhvr>
                    </p:animEffect>
                    <p:anim calcmode="lin" valueType="num">
                      <p:cBhvr>
                        <p:cTn dur="500" fill="hold"/>
                        <p:tgtEl>
                          <p:spTgt spid="2073"/>
                        </p:tgtEl>
                        <p:attrNameLst>
                          <p:attrName>ppt_x</p:attrName>
                        </p:attrNameLst>
                      </p:cBhvr>
                      <p:tavLst>
                        <p:tav tm="0">
                          <p:val>
                            <p:strVal val="#ppt_x"/>
                          </p:val>
                        </p:tav>
                        <p:tav tm="100000">
                          <p:val>
                            <p:strVal val="#ppt_x"/>
                          </p:val>
                        </p:tav>
                      </p:tavLst>
                    </p:anim>
                    <p:anim calcmode="lin" valueType="num">
                      <p:cBhvr>
                        <p:cTn dur="500" fill="hold"/>
                        <p:tgtEl>
                          <p:spTgt spid="2073"/>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2073"/>
                        </p:tgtEl>
                        <p:attrNameLst>
                          <p:attrName>style.visibility</p:attrName>
                        </p:attrNameLst>
                      </p:cBhvr>
                      <p:to>
                        <p:strVal val="visible"/>
                      </p:to>
                    </p:set>
                    <p:animEffect transition="in" filter="fade">
                      <p:cBhvr>
                        <p:cTn dur="500"/>
                        <p:tgtEl>
                          <p:spTgt spid="2073"/>
                        </p:tgtEl>
                      </p:cBhvr>
                    </p:animEffect>
                    <p:anim calcmode="lin" valueType="num">
                      <p:cBhvr>
                        <p:cTn dur="500" fill="hold"/>
                        <p:tgtEl>
                          <p:spTgt spid="2073"/>
                        </p:tgtEl>
                        <p:attrNameLst>
                          <p:attrName>ppt_x</p:attrName>
                        </p:attrNameLst>
                      </p:cBhvr>
                      <p:tavLst>
                        <p:tav tm="0">
                          <p:val>
                            <p:strVal val="#ppt_x"/>
                          </p:val>
                        </p:tav>
                        <p:tav tm="100000">
                          <p:val>
                            <p:strVal val="#ppt_x"/>
                          </p:val>
                        </p:tav>
                      </p:tavLst>
                    </p:anim>
                    <p:anim calcmode="lin" valueType="num">
                      <p:cBhvr>
                        <p:cTn dur="500" fill="hold"/>
                        <p:tgtEl>
                          <p:spTgt spid="2073"/>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2073"/>
                        </p:tgtEl>
                        <p:attrNameLst>
                          <p:attrName>style.visibility</p:attrName>
                        </p:attrNameLst>
                      </p:cBhvr>
                      <p:to>
                        <p:strVal val="visible"/>
                      </p:to>
                    </p:set>
                    <p:animEffect transition="in" filter="fade">
                      <p:cBhvr>
                        <p:cTn dur="500"/>
                        <p:tgtEl>
                          <p:spTgt spid="2073"/>
                        </p:tgtEl>
                      </p:cBhvr>
                    </p:animEffect>
                    <p:anim calcmode="lin" valueType="num">
                      <p:cBhvr>
                        <p:cTn dur="500" fill="hold"/>
                        <p:tgtEl>
                          <p:spTgt spid="2073"/>
                        </p:tgtEl>
                        <p:attrNameLst>
                          <p:attrName>ppt_x</p:attrName>
                        </p:attrNameLst>
                      </p:cBhvr>
                      <p:tavLst>
                        <p:tav tm="0">
                          <p:val>
                            <p:strVal val="#ppt_x"/>
                          </p:val>
                        </p:tav>
                        <p:tav tm="100000">
                          <p:val>
                            <p:strVal val="#ppt_x"/>
                          </p:val>
                        </p:tav>
                      </p:tavLst>
                    </p:anim>
                    <p:anim calcmode="lin" valueType="num">
                      <p:cBhvr>
                        <p:cTn dur="500" fill="hold"/>
                        <p:tgtEl>
                          <p:spTgt spid="2073"/>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2073"/>
                        </p:tgtEl>
                        <p:attrNameLst>
                          <p:attrName>style.visibility</p:attrName>
                        </p:attrNameLst>
                      </p:cBhvr>
                      <p:to>
                        <p:strVal val="visible"/>
                      </p:to>
                    </p:set>
                    <p:animEffect transition="in" filter="fade">
                      <p:cBhvr>
                        <p:cTn dur="500"/>
                        <p:tgtEl>
                          <p:spTgt spid="2073"/>
                        </p:tgtEl>
                      </p:cBhvr>
                    </p:animEffect>
                    <p:anim calcmode="lin" valueType="num">
                      <p:cBhvr>
                        <p:cTn dur="500" fill="hold"/>
                        <p:tgtEl>
                          <p:spTgt spid="2073"/>
                        </p:tgtEl>
                        <p:attrNameLst>
                          <p:attrName>ppt_x</p:attrName>
                        </p:attrNameLst>
                      </p:cBhvr>
                      <p:tavLst>
                        <p:tav tm="0">
                          <p:val>
                            <p:strVal val="#ppt_x"/>
                          </p:val>
                        </p:tav>
                        <p:tav tm="100000">
                          <p:val>
                            <p:strVal val="#ppt_x"/>
                          </p:val>
                        </p:tav>
                      </p:tavLst>
                    </p:anim>
                    <p:anim calcmode="lin" valueType="num">
                      <p:cBhvr>
                        <p:cTn dur="500" fill="hold"/>
                        <p:tgtEl>
                          <p:spTgt spid="2073"/>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2073"/>
                        </p:tgtEl>
                        <p:attrNameLst>
                          <p:attrName>style.visibility</p:attrName>
                        </p:attrNameLst>
                      </p:cBhvr>
                      <p:to>
                        <p:strVal val="visible"/>
                      </p:to>
                    </p:set>
                    <p:animEffect transition="in" filter="fade">
                      <p:cBhvr>
                        <p:cTn dur="500"/>
                        <p:tgtEl>
                          <p:spTgt spid="2073"/>
                        </p:tgtEl>
                      </p:cBhvr>
                    </p:animEffect>
                    <p:anim calcmode="lin" valueType="num">
                      <p:cBhvr>
                        <p:cTn dur="500" fill="hold"/>
                        <p:tgtEl>
                          <p:spTgt spid="2073"/>
                        </p:tgtEl>
                        <p:attrNameLst>
                          <p:attrName>ppt_x</p:attrName>
                        </p:attrNameLst>
                      </p:cBhvr>
                      <p:tavLst>
                        <p:tav tm="0">
                          <p:val>
                            <p:strVal val="#ppt_x"/>
                          </p:val>
                        </p:tav>
                        <p:tav tm="100000">
                          <p:val>
                            <p:strVal val="#ppt_x"/>
                          </p:val>
                        </p:tav>
                      </p:tavLst>
                    </p:anim>
                    <p:anim calcmode="lin" valueType="num">
                      <p:cBhvr>
                        <p:cTn dur="500" fill="hold"/>
                        <p:tgtEl>
                          <p:spTgt spid="2073"/>
                        </p:tgtEl>
                        <p:attrNameLst>
                          <p:attrName>ppt_y</p:attrName>
                        </p:attrNameLst>
                      </p:cBhvr>
                      <p:tavLst>
                        <p:tav tm="0">
                          <p:val>
                            <p:strVal val="#ppt_y+.05"/>
                          </p:val>
                        </p:tav>
                        <p:tav tm="100000">
                          <p:val>
                            <p:strVal val="#ppt_y"/>
                          </p:val>
                        </p:tav>
                      </p:tavLst>
                    </p:anim>
                  </p:childTnLst>
                </p:cTn>
              </p:par>
            </p:tnLst>
          </p:tmpl>
        </p:tmplLst>
      </p:bldP>
    </p:bldLst>
  </p:timing>
  <p:hf sldNum="0" hd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defRPr>
      </a:lvl2pPr>
      <a:lvl3pPr algn="ctr" rtl="0" fontAlgn="base">
        <a:spcBef>
          <a:spcPct val="0"/>
        </a:spcBef>
        <a:spcAft>
          <a:spcPct val="0"/>
        </a:spcAft>
        <a:defRPr kumimoji="1" sz="4400">
          <a:solidFill>
            <a:schemeClr val="tx2"/>
          </a:solidFill>
          <a:latin typeface="Times New Roman" pitchFamily="18" charset="0"/>
        </a:defRPr>
      </a:lvl3pPr>
      <a:lvl4pPr algn="ctr" rtl="0" fontAlgn="base">
        <a:spcBef>
          <a:spcPct val="0"/>
        </a:spcBef>
        <a:spcAft>
          <a:spcPct val="0"/>
        </a:spcAft>
        <a:defRPr kumimoji="1" sz="4400">
          <a:solidFill>
            <a:schemeClr val="tx2"/>
          </a:solidFill>
          <a:latin typeface="Times New Roman" pitchFamily="18" charset="0"/>
        </a:defRPr>
      </a:lvl4pPr>
      <a:lvl5pPr algn="ctr" rtl="0" fontAlgn="base">
        <a:spcBef>
          <a:spcPct val="0"/>
        </a:spcBef>
        <a:spcAft>
          <a:spcPct val="0"/>
        </a:spcAft>
        <a:defRPr kumimoji="1" sz="4400">
          <a:solidFill>
            <a:schemeClr val="tx2"/>
          </a:solidFill>
          <a:latin typeface="Times New Roman" pitchFamily="18" charset="0"/>
        </a:defRPr>
      </a:lvl5pPr>
      <a:lvl6pPr marL="457200" algn="ctr" rtl="0" fontAlgn="base">
        <a:spcBef>
          <a:spcPct val="0"/>
        </a:spcBef>
        <a:spcAft>
          <a:spcPct val="0"/>
        </a:spcAft>
        <a:defRPr kumimoji="1" sz="4400">
          <a:solidFill>
            <a:schemeClr val="tx2"/>
          </a:solidFill>
          <a:latin typeface="Times New Roman" pitchFamily="18" charset="0"/>
        </a:defRPr>
      </a:lvl6pPr>
      <a:lvl7pPr marL="914400" algn="ctr" rtl="0" fontAlgn="base">
        <a:spcBef>
          <a:spcPct val="0"/>
        </a:spcBef>
        <a:spcAft>
          <a:spcPct val="0"/>
        </a:spcAft>
        <a:defRPr kumimoji="1" sz="4400">
          <a:solidFill>
            <a:schemeClr val="tx2"/>
          </a:solidFill>
          <a:latin typeface="Times New Roman" pitchFamily="18" charset="0"/>
        </a:defRPr>
      </a:lvl7pPr>
      <a:lvl8pPr marL="1371600" algn="ctr" rtl="0" fontAlgn="base">
        <a:spcBef>
          <a:spcPct val="0"/>
        </a:spcBef>
        <a:spcAft>
          <a:spcPct val="0"/>
        </a:spcAft>
        <a:defRPr kumimoji="1" sz="4400">
          <a:solidFill>
            <a:schemeClr val="tx2"/>
          </a:solidFill>
          <a:latin typeface="Times New Roman" pitchFamily="18" charset="0"/>
        </a:defRPr>
      </a:lvl8pPr>
      <a:lvl9pPr marL="1828800" algn="ctr" rtl="0" fontAlgn="base">
        <a:spcBef>
          <a:spcPct val="0"/>
        </a:spcBef>
        <a:spcAft>
          <a:spcPct val="0"/>
        </a:spcAft>
        <a:defRPr kumimoji="1"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defRPr>
      </a:lvl2pPr>
      <a:lvl3pPr marL="1143000" indent="-228600" algn="l" rtl="0" fontAlgn="base">
        <a:spcBef>
          <a:spcPct val="20000"/>
        </a:spcBef>
        <a:spcAft>
          <a:spcPct val="0"/>
        </a:spcAft>
        <a:buChar char="•"/>
        <a:defRPr kumimoji="1" sz="2400">
          <a:solidFill>
            <a:schemeClr val="tx1"/>
          </a:solidFill>
          <a:latin typeface="+mn-lt"/>
        </a:defRPr>
      </a:lvl3pPr>
      <a:lvl4pPr marL="1600200" indent="-228600" algn="l" rtl="0" fontAlgn="base">
        <a:spcBef>
          <a:spcPct val="20000"/>
        </a:spcBef>
        <a:spcAft>
          <a:spcPct val="0"/>
        </a:spcAft>
        <a:buChar char="•"/>
        <a:defRPr kumimoji="1" sz="2000">
          <a:solidFill>
            <a:schemeClr val="tx1"/>
          </a:solidFill>
          <a:latin typeface="+mn-lt"/>
        </a:defRPr>
      </a:lvl4pPr>
      <a:lvl5pPr marL="2057400" indent="-228600" algn="l" rtl="0" fontAlgn="base">
        <a:spcBef>
          <a:spcPct val="20000"/>
        </a:spcBef>
        <a:spcAft>
          <a:spcPct val="0"/>
        </a:spcAft>
        <a:buChar char="•"/>
        <a:defRPr kumimoji="1" sz="2000">
          <a:solidFill>
            <a:schemeClr val="tx1"/>
          </a:solidFill>
          <a:latin typeface="+mn-lt"/>
        </a:defRPr>
      </a:lvl5pPr>
      <a:lvl6pPr marL="2514600" indent="-228600" algn="l" rtl="0" fontAlgn="base">
        <a:spcBef>
          <a:spcPct val="20000"/>
        </a:spcBef>
        <a:spcAft>
          <a:spcPct val="0"/>
        </a:spcAft>
        <a:buChar char="•"/>
        <a:defRPr kumimoji="1" sz="2000">
          <a:solidFill>
            <a:schemeClr val="tx1"/>
          </a:solidFill>
          <a:latin typeface="+mn-lt"/>
        </a:defRPr>
      </a:lvl6pPr>
      <a:lvl7pPr marL="2971800" indent="-228600" algn="l" rtl="0" fontAlgn="base">
        <a:spcBef>
          <a:spcPct val="20000"/>
        </a:spcBef>
        <a:spcAft>
          <a:spcPct val="0"/>
        </a:spcAft>
        <a:buChar char="•"/>
        <a:defRPr kumimoji="1" sz="2000">
          <a:solidFill>
            <a:schemeClr val="tx1"/>
          </a:solidFill>
          <a:latin typeface="+mn-lt"/>
        </a:defRPr>
      </a:lvl7pPr>
      <a:lvl8pPr marL="3429000" indent="-228600" algn="l" rtl="0" fontAlgn="base">
        <a:spcBef>
          <a:spcPct val="20000"/>
        </a:spcBef>
        <a:spcAft>
          <a:spcPct val="0"/>
        </a:spcAft>
        <a:buChar char="•"/>
        <a:defRPr kumimoji="1" sz="2000">
          <a:solidFill>
            <a:schemeClr val="tx1"/>
          </a:solidFill>
          <a:latin typeface="+mn-lt"/>
        </a:defRPr>
      </a:lvl8pPr>
      <a:lvl9pPr marL="3886200" indent="-228600" algn="l" rtl="0" fontAlgn="base">
        <a:spcBef>
          <a:spcPct val="20000"/>
        </a:spcBef>
        <a:spcAft>
          <a:spcPct val="0"/>
        </a:spcAft>
        <a:buChar char="•"/>
        <a:defRPr kumimoji="1"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3000" r="-3000"/>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r>
              <a:rPr lang="ru-RU" smtClean="0"/>
              <a:t>Шахтарина А.Ф.</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fld id="{709E49B5-546E-4E92-9679-76826BCCFFA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027">
                                            <p:txEl>
                                              <p:pRg st="0" end="0"/>
                                            </p:txEl>
                                          </p:spTgt>
                                        </p:tgtEl>
                                        <p:attrNameLst>
                                          <p:attrName>style.visibility</p:attrName>
                                        </p:attrNameLst>
                                      </p:cBhvr>
                                      <p:to>
                                        <p:strVal val="visible"/>
                                      </p:to>
                                    </p:set>
                                    <p:animEffect transition="in" filter="fade">
                                      <p:cBhvr>
                                        <p:cTn id="14" dur="500"/>
                                        <p:tgtEl>
                                          <p:spTgt spid="1027">
                                            <p:txEl>
                                              <p:pRg st="0" end="0"/>
                                            </p:txEl>
                                          </p:spTgt>
                                        </p:tgtEl>
                                      </p:cBhvr>
                                    </p:animEffect>
                                    <p:anim calcmode="lin" valueType="num">
                                      <p:cBhvr>
                                        <p:cTn id="15"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027">
                                            <p:txEl>
                                              <p:pRg st="1" end="1"/>
                                            </p:txEl>
                                          </p:spTgt>
                                        </p:tgtEl>
                                        <p:attrNameLst>
                                          <p:attrName>style.visibility</p:attrName>
                                        </p:attrNameLst>
                                      </p:cBhvr>
                                      <p:to>
                                        <p:strVal val="visible"/>
                                      </p:to>
                                    </p:set>
                                    <p:animEffect transition="in" filter="fade">
                                      <p:cBhvr>
                                        <p:cTn id="19" dur="500"/>
                                        <p:tgtEl>
                                          <p:spTgt spid="1027">
                                            <p:txEl>
                                              <p:pRg st="1" end="1"/>
                                            </p:txEl>
                                          </p:spTgt>
                                        </p:tgtEl>
                                      </p:cBhvr>
                                    </p:animEffect>
                                    <p:anim calcmode="lin" valueType="num">
                                      <p:cBhvr>
                                        <p:cTn id="20"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27">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027">
                                            <p:txEl>
                                              <p:pRg st="2" end="2"/>
                                            </p:txEl>
                                          </p:spTgt>
                                        </p:tgtEl>
                                        <p:attrNameLst>
                                          <p:attrName>style.visibility</p:attrName>
                                        </p:attrNameLst>
                                      </p:cBhvr>
                                      <p:to>
                                        <p:strVal val="visible"/>
                                      </p:to>
                                    </p:set>
                                    <p:animEffect transition="in" filter="fade">
                                      <p:cBhvr>
                                        <p:cTn id="24" dur="500"/>
                                        <p:tgtEl>
                                          <p:spTgt spid="1027">
                                            <p:txEl>
                                              <p:pRg st="2" end="2"/>
                                            </p:txEl>
                                          </p:spTgt>
                                        </p:tgtEl>
                                      </p:cBhvr>
                                    </p:animEffect>
                                    <p:anim calcmode="lin" valueType="num">
                                      <p:cBhvr>
                                        <p:cTn id="25"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27">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027">
                                            <p:txEl>
                                              <p:pRg st="3" end="3"/>
                                            </p:txEl>
                                          </p:spTgt>
                                        </p:tgtEl>
                                        <p:attrNameLst>
                                          <p:attrName>style.visibility</p:attrName>
                                        </p:attrNameLst>
                                      </p:cBhvr>
                                      <p:to>
                                        <p:strVal val="visible"/>
                                      </p:to>
                                    </p:set>
                                    <p:animEffect transition="in" filter="fade">
                                      <p:cBhvr>
                                        <p:cTn id="29" dur="500"/>
                                        <p:tgtEl>
                                          <p:spTgt spid="1027">
                                            <p:txEl>
                                              <p:pRg st="3" end="3"/>
                                            </p:txEl>
                                          </p:spTgt>
                                        </p:tgtEl>
                                      </p:cBhvr>
                                    </p:animEffect>
                                    <p:anim calcmode="lin" valueType="num">
                                      <p:cBhvr>
                                        <p:cTn id="30"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27">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027">
                                            <p:txEl>
                                              <p:pRg st="4" end="4"/>
                                            </p:txEl>
                                          </p:spTgt>
                                        </p:tgtEl>
                                        <p:attrNameLst>
                                          <p:attrName>style.visibility</p:attrName>
                                        </p:attrNameLst>
                                      </p:cBhvr>
                                      <p:to>
                                        <p:strVal val="visible"/>
                                      </p:to>
                                    </p:set>
                                    <p:animEffect transition="in" filter="fade">
                                      <p:cBhvr>
                                        <p:cTn id="34" dur="500"/>
                                        <p:tgtEl>
                                          <p:spTgt spid="1027">
                                            <p:txEl>
                                              <p:pRg st="4" end="4"/>
                                            </p:txEl>
                                          </p:spTgt>
                                        </p:tgtEl>
                                      </p:cBhvr>
                                    </p:animEffect>
                                    <p:anim calcmode="lin" valueType="num">
                                      <p:cBhvr>
                                        <p:cTn id="35"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bldLst>
  </p:timing>
  <p:hf sldNum="0"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Подзаголовок 3"/>
          <p:cNvSpPr>
            <a:spLocks noGrp="1"/>
          </p:cNvSpPr>
          <p:nvPr>
            <p:ph type="subTitle" sz="quarter" idx="1"/>
          </p:nvPr>
        </p:nvSpPr>
        <p:spPr>
          <a:xfrm>
            <a:off x="1619672" y="1916832"/>
            <a:ext cx="6544816" cy="2472680"/>
          </a:xfrm>
        </p:spPr>
        <p:txBody>
          <a:bodyPr/>
          <a:lstStyle/>
          <a:p>
            <a:endParaRPr lang="ru-RU" dirty="0" smtClean="0"/>
          </a:p>
          <a:p>
            <a:r>
              <a:rPr lang="ru-RU" dirty="0" smtClean="0"/>
              <a:t>Орфографическая работа на уроках русского языка в 6-9 классах.</a:t>
            </a:r>
          </a:p>
          <a:p>
            <a:endParaRPr lang="ru-RU" dirty="0"/>
          </a:p>
        </p:txBody>
      </p:sp>
      <p:sp>
        <p:nvSpPr>
          <p:cNvPr id="3" name="Заголовок 2"/>
          <p:cNvSpPr>
            <a:spLocks noGrp="1"/>
          </p:cNvSpPr>
          <p:nvPr>
            <p:ph type="ctrTitle" sz="quarter"/>
          </p:nvPr>
        </p:nvSpPr>
        <p:spPr>
          <a:xfrm>
            <a:off x="899592" y="0"/>
            <a:ext cx="7772400" cy="3071834"/>
          </a:xfrm>
        </p:spPr>
        <p:txBody>
          <a:bodyPr/>
          <a:lstStyle/>
          <a:p>
            <a:r>
              <a:rPr lang="ru-RU" sz="4800" i="1" dirty="0" smtClean="0">
                <a:effectLst>
                  <a:outerShdw blurRad="38100" dist="38100" dir="2700000" algn="tl">
                    <a:srgbClr val="000000">
                      <a:alpha val="43137"/>
                    </a:srgbClr>
                  </a:outerShdw>
                </a:effectLst>
              </a:rPr>
              <a:t/>
            </a:r>
            <a:br>
              <a:rPr lang="ru-RU" sz="4800" i="1" dirty="0" smtClean="0">
                <a:effectLst>
                  <a:outerShdw blurRad="38100" dist="38100" dir="2700000" algn="tl">
                    <a:srgbClr val="000000">
                      <a:alpha val="43137"/>
                    </a:srgbClr>
                  </a:outerShdw>
                </a:effectLst>
              </a:rPr>
            </a:br>
            <a:endParaRPr lang="ru-RU" sz="4800" i="1"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a:p>
        </p:txBody>
      </p:sp>
      <p:sp>
        <p:nvSpPr>
          <p:cNvPr id="5" name="Объект 4"/>
          <p:cNvSpPr>
            <a:spLocks noGrp="1"/>
          </p:cNvSpPr>
          <p:nvPr>
            <p:ph idx="1"/>
          </p:nvPr>
        </p:nvSpPr>
        <p:spPr>
          <a:xfrm>
            <a:off x="467544" y="476672"/>
            <a:ext cx="8229600" cy="5905921"/>
          </a:xfrm>
        </p:spPr>
        <p:txBody>
          <a:bodyPr/>
          <a:lstStyle/>
          <a:p>
            <a:pPr marL="0" indent="0">
              <a:buNone/>
            </a:pPr>
            <a:endParaRPr lang="ru-RU" sz="2800" dirty="0" smtClean="0"/>
          </a:p>
          <a:p>
            <a:pPr marL="0" indent="0" algn="ctr">
              <a:buNone/>
            </a:pPr>
            <a:r>
              <a:rPr lang="ru-RU" dirty="0" smtClean="0"/>
              <a:t>О, е после шипящих в суффиксах имен прилагательных.</a:t>
            </a:r>
          </a:p>
          <a:p>
            <a:pPr marL="0" indent="0" algn="ctr">
              <a:buNone/>
            </a:pPr>
            <a:endParaRPr lang="ru-RU" dirty="0" smtClean="0"/>
          </a:p>
          <a:p>
            <a:pPr marL="0" indent="0">
              <a:buNone/>
            </a:pPr>
            <a:r>
              <a:rPr lang="ru-RU" sz="2800" dirty="0" smtClean="0"/>
              <a:t>    Камыш…вые </a:t>
            </a:r>
            <a:r>
              <a:rPr lang="ru-RU" sz="2800" dirty="0" smtClean="0"/>
              <a:t>заросли; еж…вые рукавицы; кумач…</a:t>
            </a:r>
            <a:r>
              <a:rPr lang="ru-RU" sz="2800" dirty="0" err="1" smtClean="0"/>
              <a:t>вая</a:t>
            </a:r>
            <a:r>
              <a:rPr lang="ru-RU" sz="2800" dirty="0" smtClean="0"/>
              <a:t> скатерть; ключ…</a:t>
            </a:r>
            <a:r>
              <a:rPr lang="ru-RU" sz="2800" dirty="0" err="1" smtClean="0"/>
              <a:t>вая</a:t>
            </a:r>
            <a:r>
              <a:rPr lang="ru-RU" sz="2800" dirty="0" smtClean="0"/>
              <a:t> вода; </a:t>
            </a:r>
            <a:r>
              <a:rPr lang="ru-RU" sz="2800" dirty="0" err="1" smtClean="0"/>
              <a:t>пищ</a:t>
            </a:r>
            <a:r>
              <a:rPr lang="ru-RU" sz="2800" dirty="0" smtClean="0"/>
              <a:t>…вой блок; грош…вый труд; </a:t>
            </a:r>
            <a:r>
              <a:rPr lang="ru-RU" sz="2800" dirty="0" err="1" smtClean="0"/>
              <a:t>устойч</a:t>
            </a:r>
            <a:r>
              <a:rPr lang="ru-RU" sz="2800" dirty="0" smtClean="0"/>
              <a:t>…</a:t>
            </a:r>
            <a:r>
              <a:rPr lang="ru-RU" sz="2800" dirty="0" err="1" smtClean="0"/>
              <a:t>вая</a:t>
            </a:r>
            <a:r>
              <a:rPr lang="ru-RU" sz="2800" dirty="0" smtClean="0"/>
              <a:t> погода; </a:t>
            </a:r>
            <a:r>
              <a:rPr lang="ru-RU" sz="2800" dirty="0" err="1" smtClean="0"/>
              <a:t>придирч</a:t>
            </a:r>
            <a:r>
              <a:rPr lang="ru-RU" sz="2800" dirty="0" smtClean="0"/>
              <a:t>…вый командир; кварц…вый песок; </a:t>
            </a:r>
            <a:r>
              <a:rPr lang="ru-RU" sz="2800" dirty="0" err="1" smtClean="0"/>
              <a:t>перц</a:t>
            </a:r>
            <a:r>
              <a:rPr lang="ru-RU" sz="2800" dirty="0" smtClean="0"/>
              <a:t>…вый пластырь; вещ…вой рынок; </a:t>
            </a:r>
            <a:r>
              <a:rPr lang="ru-RU" sz="2800" dirty="0" err="1" smtClean="0"/>
              <a:t>неуживч</a:t>
            </a:r>
            <a:r>
              <a:rPr lang="ru-RU" sz="2800" dirty="0" smtClean="0"/>
              <a:t>…вый характер; </a:t>
            </a:r>
            <a:r>
              <a:rPr lang="ru-RU" sz="2800" dirty="0" err="1" smtClean="0"/>
              <a:t>доверч</a:t>
            </a:r>
            <a:r>
              <a:rPr lang="ru-RU" sz="2800" dirty="0" smtClean="0"/>
              <a:t>…</a:t>
            </a:r>
            <a:r>
              <a:rPr lang="ru-RU" sz="2800" dirty="0" err="1" smtClean="0"/>
              <a:t>ый</a:t>
            </a:r>
            <a:r>
              <a:rPr lang="ru-RU" sz="2800" dirty="0" smtClean="0"/>
              <a:t> человек; </a:t>
            </a:r>
            <a:r>
              <a:rPr lang="ru-RU" sz="2800" dirty="0" err="1" smtClean="0"/>
              <a:t>парч</a:t>
            </a:r>
            <a:r>
              <a:rPr lang="ru-RU" sz="2800" dirty="0" smtClean="0"/>
              <a:t>…</a:t>
            </a:r>
            <a:r>
              <a:rPr lang="ru-RU" sz="2800" dirty="0" err="1" smtClean="0"/>
              <a:t>вая</a:t>
            </a:r>
            <a:r>
              <a:rPr lang="ru-RU" sz="2800" dirty="0" smtClean="0"/>
              <a:t> скатерть.</a:t>
            </a:r>
          </a:p>
          <a:p>
            <a:pPr marL="0" indent="0">
              <a:buNone/>
            </a:pPr>
            <a:r>
              <a:rPr lang="ru-RU" sz="2800" dirty="0" smtClean="0"/>
              <a:t/>
            </a:r>
            <a:br>
              <a:rPr lang="ru-RU" sz="2800" dirty="0" smtClean="0"/>
            </a:br>
            <a:r>
              <a:rPr lang="ru-RU" sz="2800" dirty="0" smtClean="0"/>
              <a:t/>
            </a:r>
            <a:br>
              <a:rPr lang="ru-RU" sz="2800" dirty="0" smtClean="0"/>
            </a:br>
            <a:endParaRPr lang="ru-RU" sz="2800" dirty="0" smtClean="0"/>
          </a:p>
          <a:p>
            <a:pPr marL="0" indent="0">
              <a:buNone/>
            </a:pPr>
            <a:r>
              <a:rPr lang="ru-RU" sz="2800" dirty="0" smtClean="0"/>
              <a:t/>
            </a:r>
            <a:br>
              <a:rPr lang="ru-RU" sz="2800" dirty="0" smtClean="0"/>
            </a:br>
            <a:r>
              <a:rPr lang="ru-RU" sz="2000" dirty="0" smtClean="0"/>
              <a:t/>
            </a:r>
            <a:br>
              <a:rPr lang="ru-RU" sz="2000" dirty="0" smtClean="0"/>
            </a:br>
            <a:endParaRPr lang="ru-RU" sz="2000" b="1" dirty="0">
              <a:solidFill>
                <a:srgbClr val="FF0000"/>
              </a:solidFill>
            </a:endParaRPr>
          </a:p>
        </p:txBody>
      </p:sp>
    </p:spTree>
    <p:extLst>
      <p:ext uri="{BB962C8B-B14F-4D97-AF65-F5344CB8AC3E}">
        <p14:creationId xmlns="" xmlns:p14="http://schemas.microsoft.com/office/powerpoint/2010/main" val="37957845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circle(in)">
                                      <p:cBhvr>
                                        <p:cTn id="12" dur="20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circle(in)">
                                      <p:cBhvr>
                                        <p:cTn id="17" dur="2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circle(in)">
                                      <p:cBhvr>
                                        <p:cTn id="22"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buNone/>
            </a:pPr>
            <a:r>
              <a:rPr lang="ru-RU" dirty="0" smtClean="0"/>
              <a:t>   </a:t>
            </a:r>
          </a:p>
          <a:p>
            <a:pPr algn="ctr">
              <a:buNone/>
            </a:pPr>
            <a:r>
              <a:rPr lang="ru-RU" dirty="0" smtClean="0"/>
              <a:t>Н, </a:t>
            </a:r>
            <a:r>
              <a:rPr lang="ru-RU" dirty="0" err="1" smtClean="0"/>
              <a:t>нн</a:t>
            </a:r>
            <a:r>
              <a:rPr lang="ru-RU" dirty="0" smtClean="0"/>
              <a:t> в именах прилагательных.</a:t>
            </a:r>
          </a:p>
          <a:p>
            <a:pPr algn="ctr">
              <a:buNone/>
            </a:pPr>
            <a:endParaRPr lang="ru-RU" dirty="0" smtClean="0"/>
          </a:p>
          <a:p>
            <a:pPr>
              <a:buNone/>
            </a:pPr>
            <a:r>
              <a:rPr lang="ru-RU" dirty="0" smtClean="0"/>
              <a:t>   </a:t>
            </a:r>
            <a:r>
              <a:rPr lang="ru-RU" dirty="0" smtClean="0"/>
              <a:t>      </a:t>
            </a:r>
            <a:r>
              <a:rPr lang="ru-RU" sz="2800" dirty="0" smtClean="0"/>
              <a:t>История </a:t>
            </a:r>
            <a:r>
              <a:rPr lang="ru-RU" sz="2800" dirty="0" smtClean="0"/>
              <a:t>таинстве…а; </a:t>
            </a:r>
            <a:r>
              <a:rPr lang="ru-RU" sz="2800" dirty="0" err="1" smtClean="0"/>
              <a:t>песе</a:t>
            </a:r>
            <a:r>
              <a:rPr lang="ru-RU" sz="2800" dirty="0" smtClean="0"/>
              <a:t>…</a:t>
            </a:r>
            <a:r>
              <a:rPr lang="ru-RU" sz="2800" dirty="0" err="1" smtClean="0"/>
              <a:t>ый</a:t>
            </a:r>
            <a:r>
              <a:rPr lang="ru-RU" sz="2800" dirty="0" smtClean="0"/>
              <a:t> мотив; </a:t>
            </a:r>
            <a:r>
              <a:rPr lang="ru-RU" sz="2800" dirty="0" err="1" smtClean="0"/>
              <a:t>тума</a:t>
            </a:r>
            <a:r>
              <a:rPr lang="ru-RU" sz="2800" dirty="0" smtClean="0"/>
              <a:t>…</a:t>
            </a:r>
            <a:r>
              <a:rPr lang="ru-RU" sz="2800" dirty="0" err="1" smtClean="0"/>
              <a:t>ый</a:t>
            </a:r>
            <a:r>
              <a:rPr lang="ru-RU" sz="2800" dirty="0" smtClean="0"/>
              <a:t> день; </a:t>
            </a:r>
            <a:r>
              <a:rPr lang="ru-RU" sz="2800" dirty="0" err="1" smtClean="0"/>
              <a:t>глиня</a:t>
            </a:r>
            <a:r>
              <a:rPr lang="ru-RU" sz="2800" dirty="0" smtClean="0"/>
              <a:t>…</a:t>
            </a:r>
            <a:r>
              <a:rPr lang="ru-RU" sz="2800" dirty="0" err="1" smtClean="0"/>
              <a:t>ая</a:t>
            </a:r>
            <a:r>
              <a:rPr lang="ru-RU" sz="2800" dirty="0" smtClean="0"/>
              <a:t> посуда; мужестве…</a:t>
            </a:r>
            <a:r>
              <a:rPr lang="ru-RU" sz="2800" dirty="0" err="1" smtClean="0"/>
              <a:t>ый</a:t>
            </a:r>
            <a:r>
              <a:rPr lang="ru-RU" sz="2800" dirty="0" smtClean="0"/>
              <a:t> поступок; </a:t>
            </a:r>
            <a:r>
              <a:rPr lang="ru-RU" sz="2800" dirty="0" err="1" smtClean="0"/>
              <a:t>свяще</a:t>
            </a:r>
            <a:r>
              <a:rPr lang="ru-RU" sz="2800" dirty="0" smtClean="0"/>
              <a:t>…</a:t>
            </a:r>
            <a:r>
              <a:rPr lang="ru-RU" sz="2800" dirty="0" err="1" smtClean="0"/>
              <a:t>ый</a:t>
            </a:r>
            <a:r>
              <a:rPr lang="ru-RU" sz="2800" dirty="0" smtClean="0"/>
              <a:t> долг; карма…</a:t>
            </a:r>
            <a:r>
              <a:rPr lang="ru-RU" sz="2800" dirty="0" err="1" smtClean="0"/>
              <a:t>ый</a:t>
            </a:r>
            <a:r>
              <a:rPr lang="ru-RU" sz="2800" dirty="0" smtClean="0"/>
              <a:t> фонарь; </a:t>
            </a:r>
            <a:r>
              <a:rPr lang="ru-RU" sz="2800" dirty="0" err="1" smtClean="0"/>
              <a:t>петуши</a:t>
            </a:r>
            <a:r>
              <a:rPr lang="ru-RU" sz="2800" dirty="0" smtClean="0"/>
              <a:t>…</a:t>
            </a:r>
            <a:r>
              <a:rPr lang="ru-RU" sz="2800" dirty="0" err="1" smtClean="0"/>
              <a:t>ый</a:t>
            </a:r>
            <a:r>
              <a:rPr lang="ru-RU" sz="2800" dirty="0" smtClean="0"/>
              <a:t> крик; утре…</a:t>
            </a:r>
            <a:r>
              <a:rPr lang="ru-RU" sz="2800" dirty="0" err="1" smtClean="0"/>
              <a:t>ий</a:t>
            </a:r>
            <a:r>
              <a:rPr lang="ru-RU" sz="2800" dirty="0" smtClean="0"/>
              <a:t> свет; искре…</a:t>
            </a:r>
            <a:r>
              <a:rPr lang="ru-RU" sz="2800" dirty="0" err="1" smtClean="0"/>
              <a:t>яя</a:t>
            </a:r>
            <a:r>
              <a:rPr lang="ru-RU" sz="2800" dirty="0" smtClean="0"/>
              <a:t> радость; </a:t>
            </a:r>
            <a:r>
              <a:rPr lang="ru-RU" sz="2800" dirty="0" err="1" smtClean="0"/>
              <a:t>операцио</a:t>
            </a:r>
            <a:r>
              <a:rPr lang="ru-RU" sz="2800" dirty="0" smtClean="0"/>
              <a:t>…</a:t>
            </a:r>
            <a:r>
              <a:rPr lang="ru-RU" sz="2800" dirty="0" err="1" smtClean="0"/>
              <a:t>ый</a:t>
            </a:r>
            <a:r>
              <a:rPr lang="ru-RU" sz="2800" dirty="0" smtClean="0"/>
              <a:t> блок; стекля…</a:t>
            </a:r>
            <a:r>
              <a:rPr lang="ru-RU" sz="2800" dirty="0" err="1" smtClean="0"/>
              <a:t>ая</a:t>
            </a:r>
            <a:r>
              <a:rPr lang="ru-RU" sz="2800" dirty="0" smtClean="0"/>
              <a:t> ваза; маши…</a:t>
            </a:r>
            <a:r>
              <a:rPr lang="ru-RU" sz="2800" dirty="0" err="1" smtClean="0"/>
              <a:t>ая</a:t>
            </a:r>
            <a:r>
              <a:rPr lang="ru-RU" sz="2800" dirty="0" smtClean="0"/>
              <a:t> вязка; кожа…</a:t>
            </a:r>
            <a:r>
              <a:rPr lang="ru-RU" sz="2800" dirty="0" err="1" smtClean="0"/>
              <a:t>ый</a:t>
            </a:r>
            <a:r>
              <a:rPr lang="ru-RU" sz="2800" dirty="0" smtClean="0"/>
              <a:t> диван; повесть дли…а; щеки </a:t>
            </a:r>
            <a:r>
              <a:rPr lang="ru-RU" sz="2800" dirty="0" err="1" smtClean="0"/>
              <a:t>румя</a:t>
            </a:r>
            <a:r>
              <a:rPr lang="ru-RU" sz="2800" dirty="0" smtClean="0"/>
              <a:t>…</a:t>
            </a:r>
            <a:r>
              <a:rPr lang="ru-RU" sz="2800" dirty="0" err="1" smtClean="0"/>
              <a:t>ы</a:t>
            </a:r>
            <a:r>
              <a:rPr lang="ru-RU" sz="2800" dirty="0" smtClean="0"/>
              <a:t>; звери…</a:t>
            </a:r>
            <a:r>
              <a:rPr lang="ru-RU" sz="2800" dirty="0" err="1" smtClean="0"/>
              <a:t>ый</a:t>
            </a:r>
            <a:r>
              <a:rPr lang="ru-RU" sz="2800" dirty="0" smtClean="0"/>
              <a:t> крик; </a:t>
            </a:r>
            <a:r>
              <a:rPr lang="ru-RU" sz="2800" dirty="0" err="1" smtClean="0"/>
              <a:t>обветре</a:t>
            </a:r>
            <a:r>
              <a:rPr lang="ru-RU" sz="2800" dirty="0" smtClean="0"/>
              <a:t>…</a:t>
            </a:r>
            <a:r>
              <a:rPr lang="ru-RU" sz="2800" dirty="0" err="1" smtClean="0"/>
              <a:t>ое</a:t>
            </a:r>
            <a:r>
              <a:rPr lang="ru-RU" sz="2800" dirty="0" smtClean="0"/>
              <a:t> лицо; </a:t>
            </a:r>
            <a:r>
              <a:rPr lang="ru-RU" sz="2800" dirty="0" err="1" smtClean="0"/>
              <a:t>станцио</a:t>
            </a:r>
            <a:r>
              <a:rPr lang="ru-RU" sz="2800" dirty="0" smtClean="0"/>
              <a:t>…</a:t>
            </a:r>
            <a:r>
              <a:rPr lang="ru-RU" sz="2800" dirty="0" err="1" smtClean="0"/>
              <a:t>ый</a:t>
            </a:r>
            <a:r>
              <a:rPr lang="ru-RU" sz="2800" dirty="0" smtClean="0"/>
              <a:t> подъезд; багря…</a:t>
            </a:r>
            <a:r>
              <a:rPr lang="ru-RU" sz="2800" dirty="0" err="1" smtClean="0"/>
              <a:t>ая</a:t>
            </a:r>
            <a:r>
              <a:rPr lang="ru-RU" sz="2800" dirty="0" smtClean="0"/>
              <a:t> осень.</a:t>
            </a:r>
            <a:endParaRPr lang="ru-RU" sz="2800"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0"/>
            <a:ext cx="8964488" cy="6126163"/>
          </a:xfrm>
        </p:spPr>
        <p:txBody>
          <a:bodyPr/>
          <a:lstStyle/>
          <a:p>
            <a:pPr algn="ctr">
              <a:buNone/>
            </a:pPr>
            <a:r>
              <a:rPr lang="ru-RU" dirty="0" smtClean="0"/>
              <a:t>    Приставки при- и пре-.</a:t>
            </a:r>
          </a:p>
          <a:p>
            <a:pPr>
              <a:buNone/>
            </a:pP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Пр…творить </a:t>
            </a:r>
            <a:r>
              <a:rPr lang="ru-RU" sz="2400" dirty="0" smtClean="0">
                <a:latin typeface="Times New Roman" pitchFamily="18" charset="0"/>
                <a:cs typeface="Times New Roman" pitchFamily="18" charset="0"/>
              </a:rPr>
              <a:t>окна; пр…бить к потолку; пр…</a:t>
            </a:r>
            <a:r>
              <a:rPr lang="ru-RU" sz="2400" dirty="0" err="1" smtClean="0">
                <a:latin typeface="Times New Roman" pitchFamily="18" charset="0"/>
                <a:cs typeface="Times New Roman" pitchFamily="18" charset="0"/>
              </a:rPr>
              <a:t>нципиальное</a:t>
            </a:r>
            <a:r>
              <a:rPr lang="ru-RU" sz="2400" dirty="0" smtClean="0">
                <a:latin typeface="Times New Roman" pitchFamily="18" charset="0"/>
                <a:cs typeface="Times New Roman" pitchFamily="18" charset="0"/>
              </a:rPr>
              <a:t> решение; пр…</a:t>
            </a:r>
            <a:r>
              <a:rPr lang="ru-RU" sz="2400" dirty="0" err="1" smtClean="0">
                <a:latin typeface="Times New Roman" pitchFamily="18" charset="0"/>
                <a:cs typeface="Times New Roman" pitchFamily="18" charset="0"/>
              </a:rPr>
              <a:t>старелый</a:t>
            </a:r>
            <a:r>
              <a:rPr lang="ru-RU" sz="2400" dirty="0" smtClean="0">
                <a:latin typeface="Times New Roman" pitchFamily="18" charset="0"/>
                <a:cs typeface="Times New Roman" pitchFamily="18" charset="0"/>
              </a:rPr>
              <a:t> человек; пр…</a:t>
            </a:r>
            <a:r>
              <a:rPr lang="ru-RU" sz="2400" dirty="0" err="1" smtClean="0">
                <a:latin typeface="Times New Roman" pitchFamily="18" charset="0"/>
                <a:cs typeface="Times New Roman" pitchFamily="18" charset="0"/>
              </a:rPr>
              <a:t>ключенческая</a:t>
            </a:r>
            <a:r>
              <a:rPr lang="ru-RU" sz="2400" dirty="0" smtClean="0">
                <a:latin typeface="Times New Roman" pitchFamily="18" charset="0"/>
                <a:cs typeface="Times New Roman" pitchFamily="18" charset="0"/>
              </a:rPr>
              <a:t> литература; пр…ехать в Пр…</a:t>
            </a:r>
            <a:r>
              <a:rPr lang="ru-RU" sz="2400" dirty="0" err="1" smtClean="0">
                <a:latin typeface="Times New Roman" pitchFamily="18" charset="0"/>
                <a:cs typeface="Times New Roman" pitchFamily="18" charset="0"/>
              </a:rPr>
              <a:t>амурье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пр</a:t>
            </a:r>
            <a:r>
              <a:rPr lang="ru-RU" sz="2400" dirty="0" smtClean="0">
                <a:latin typeface="Times New Roman" pitchFamily="18" charset="0"/>
                <a:cs typeface="Times New Roman" pitchFamily="18" charset="0"/>
              </a:rPr>
              <a:t>…терпеться к боли; пр…</a:t>
            </a:r>
            <a:r>
              <a:rPr lang="ru-RU" sz="2400" dirty="0" err="1" smtClean="0">
                <a:latin typeface="Times New Roman" pitchFamily="18" charset="0"/>
                <a:cs typeface="Times New Roman" pitchFamily="18" charset="0"/>
              </a:rPr>
              <a:t>вратиться</a:t>
            </a:r>
            <a:r>
              <a:rPr lang="ru-RU" sz="2400" dirty="0" smtClean="0">
                <a:latin typeface="Times New Roman" pitchFamily="18" charset="0"/>
                <a:cs typeface="Times New Roman" pitchFamily="18" charset="0"/>
              </a:rPr>
              <a:t> в лед; пр…горело на сковородке; пр…щурить глаза; пр…тоненькие ножки; достичь пр…</a:t>
            </a:r>
            <a:r>
              <a:rPr lang="ru-RU" sz="2400" dirty="0" err="1" smtClean="0">
                <a:latin typeface="Times New Roman" pitchFamily="18" charset="0"/>
                <a:cs typeface="Times New Roman" pitchFamily="18" charset="0"/>
              </a:rPr>
              <a:t>мирения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пр</a:t>
            </a:r>
            <a:r>
              <a:rPr lang="ru-RU" sz="2400" dirty="0" smtClean="0">
                <a:latin typeface="Times New Roman" pitchFamily="18" charset="0"/>
                <a:cs typeface="Times New Roman" pitchFamily="18" charset="0"/>
              </a:rPr>
              <a:t>…следовать противника; пр…</a:t>
            </a:r>
            <a:r>
              <a:rPr lang="ru-RU" sz="2400" dirty="0" err="1" smtClean="0">
                <a:latin typeface="Times New Roman" pitchFamily="18" charset="0"/>
                <a:cs typeface="Times New Roman" pitchFamily="18" charset="0"/>
              </a:rPr>
              <a:t>зирать</a:t>
            </a:r>
            <a:r>
              <a:rPr lang="ru-RU" sz="2400" dirty="0" smtClean="0">
                <a:latin typeface="Times New Roman" pitchFamily="18" charset="0"/>
                <a:cs typeface="Times New Roman" pitchFamily="18" charset="0"/>
              </a:rPr>
              <a:t> трусов; пр…вокзальная площадь; пр…ходящая няня; пр…падать к плечу; пр…манить рыбешку; столовый пр…бор; пр…</a:t>
            </a:r>
            <a:r>
              <a:rPr lang="ru-RU" sz="2400" dirty="0" err="1" smtClean="0">
                <a:latin typeface="Times New Roman" pitchFamily="18" charset="0"/>
                <a:cs typeface="Times New Roman" pitchFamily="18" charset="0"/>
              </a:rPr>
              <a:t>зирать</a:t>
            </a:r>
            <a:r>
              <a:rPr lang="ru-RU" sz="2400" dirty="0" smtClean="0">
                <a:latin typeface="Times New Roman" pitchFamily="18" charset="0"/>
                <a:cs typeface="Times New Roman" pitchFamily="18" charset="0"/>
              </a:rPr>
              <a:t> негодяя; пр…усадебный участок; пр…</a:t>
            </a:r>
            <a:r>
              <a:rPr lang="ru-RU" sz="2400" dirty="0" err="1" smtClean="0">
                <a:latin typeface="Times New Roman" pitchFamily="18" charset="0"/>
                <a:cs typeface="Times New Roman" pitchFamily="18" charset="0"/>
              </a:rPr>
              <a:t>граждать</a:t>
            </a:r>
            <a:r>
              <a:rPr lang="ru-RU" sz="2400" dirty="0" smtClean="0">
                <a:latin typeface="Times New Roman" pitchFamily="18" charset="0"/>
                <a:cs typeface="Times New Roman" pitchFamily="18" charset="0"/>
              </a:rPr>
              <a:t> дорогу; пр…близиться на шаг; пр…катить на велосипеде; </a:t>
            </a:r>
            <a:r>
              <a:rPr lang="ru-RU" sz="2400" dirty="0" err="1" smtClean="0">
                <a:latin typeface="Times New Roman" pitchFamily="18" charset="0"/>
                <a:cs typeface="Times New Roman" pitchFamily="18" charset="0"/>
              </a:rPr>
              <a:t>радиопр</a:t>
            </a:r>
            <a:r>
              <a:rPr lang="ru-RU" sz="2400" dirty="0" smtClean="0">
                <a:latin typeface="Times New Roman" pitchFamily="18" charset="0"/>
                <a:cs typeface="Times New Roman" pitchFamily="18" charset="0"/>
              </a:rPr>
              <a:t>…</a:t>
            </a:r>
            <a:r>
              <a:rPr lang="ru-RU" sz="2400" dirty="0" err="1" smtClean="0">
                <a:latin typeface="Times New Roman" pitchFamily="18" charset="0"/>
                <a:cs typeface="Times New Roman" pitchFamily="18" charset="0"/>
              </a:rPr>
              <a:t>емник</a:t>
            </a:r>
            <a:r>
              <a:rPr lang="ru-RU" sz="2400" dirty="0" smtClean="0">
                <a:latin typeface="Times New Roman" pitchFamily="18" charset="0"/>
                <a:cs typeface="Times New Roman" pitchFamily="18" charset="0"/>
              </a:rPr>
              <a:t> отца; быть камнем пр…</a:t>
            </a:r>
            <a:r>
              <a:rPr lang="ru-RU" sz="2400" dirty="0" err="1" smtClean="0">
                <a:latin typeface="Times New Roman" pitchFamily="18" charset="0"/>
                <a:cs typeface="Times New Roman" pitchFamily="18" charset="0"/>
              </a:rPr>
              <a:t>ткновения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пр</a:t>
            </a:r>
            <a:r>
              <a:rPr lang="ru-RU" sz="2400" dirty="0" smtClean="0">
                <a:latin typeface="Times New Roman" pitchFamily="18" charset="0"/>
                <a:cs typeface="Times New Roman" pitchFamily="18" charset="0"/>
              </a:rPr>
              <a:t>…хлопнуть муху; пр…творить окно; пр…небрежение к товарищам; пр…</a:t>
            </a:r>
            <a:r>
              <a:rPr lang="ru-RU" sz="2400" dirty="0" err="1" smtClean="0">
                <a:latin typeface="Times New Roman" pitchFamily="18" charset="0"/>
                <a:cs typeface="Times New Roman" pitchFamily="18" charset="0"/>
              </a:rPr>
              <a:t>влекательная</a:t>
            </a:r>
            <a:r>
              <a:rPr lang="ru-RU" sz="2400" dirty="0" smtClean="0">
                <a:latin typeface="Times New Roman" pitchFamily="18" charset="0"/>
                <a:cs typeface="Times New Roman" pitchFamily="18" charset="0"/>
              </a:rPr>
              <a:t> женщина; сидеть в пр…</a:t>
            </a:r>
            <a:r>
              <a:rPr lang="ru-RU" sz="2400" dirty="0" err="1" smtClean="0">
                <a:latin typeface="Times New Roman" pitchFamily="18" charset="0"/>
                <a:cs typeface="Times New Roman" pitchFamily="18" charset="0"/>
              </a:rPr>
              <a:t>зидиуме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пр</a:t>
            </a:r>
            <a:r>
              <a:rPr lang="ru-RU" sz="2400" dirty="0" smtClean="0">
                <a:latin typeface="Times New Roman" pitchFamily="18" charset="0"/>
                <a:cs typeface="Times New Roman" pitchFamily="18" charset="0"/>
              </a:rPr>
              <a:t>…</a:t>
            </a:r>
            <a:r>
              <a:rPr lang="ru-RU" sz="2400" dirty="0" err="1" smtClean="0">
                <a:latin typeface="Times New Roman" pitchFamily="18" charset="0"/>
                <a:cs typeface="Times New Roman" pitchFamily="18" charset="0"/>
              </a:rPr>
              <a:t>ветливый</a:t>
            </a:r>
            <a:r>
              <a:rPr lang="ru-RU" sz="2400" dirty="0" smtClean="0">
                <a:latin typeface="Times New Roman" pitchFamily="18" charset="0"/>
                <a:cs typeface="Times New Roman" pitchFamily="18" charset="0"/>
              </a:rPr>
              <a:t> юноша; пр…фронтовая полоса; пр…творить дверь; </a:t>
            </a:r>
            <a:r>
              <a:rPr lang="ru-RU" sz="2400" dirty="0" err="1" smtClean="0">
                <a:latin typeface="Times New Roman" pitchFamily="18" charset="0"/>
                <a:cs typeface="Times New Roman" pitchFamily="18" charset="0"/>
              </a:rPr>
              <a:t>непр</a:t>
            </a:r>
            <a:r>
              <a:rPr lang="ru-RU" sz="2400" dirty="0" smtClean="0">
                <a:latin typeface="Times New Roman" pitchFamily="18" charset="0"/>
                <a:cs typeface="Times New Roman" pitchFamily="18" charset="0"/>
              </a:rPr>
              <a:t>…</a:t>
            </a:r>
            <a:r>
              <a:rPr lang="ru-RU" sz="2400" dirty="0" err="1" smtClean="0">
                <a:latin typeface="Times New Roman" pitchFamily="18" charset="0"/>
                <a:cs typeface="Times New Roman" pitchFamily="18" charset="0"/>
              </a:rPr>
              <a:t>станные</a:t>
            </a:r>
            <a:r>
              <a:rPr lang="ru-RU" sz="2400" dirty="0" smtClean="0">
                <a:latin typeface="Times New Roman" pitchFamily="18" charset="0"/>
                <a:cs typeface="Times New Roman" pitchFamily="18" charset="0"/>
              </a:rPr>
              <a:t> ссоры; пр…одолевать все преграды; пр…коснуться к цветку; пр…данный друг; пр…</a:t>
            </a:r>
            <a:r>
              <a:rPr lang="ru-RU" sz="2400" dirty="0" err="1" smtClean="0">
                <a:latin typeface="Times New Roman" pitchFamily="18" charset="0"/>
                <a:cs typeface="Times New Roman" pitchFamily="18" charset="0"/>
              </a:rPr>
              <a:t>лежный</a:t>
            </a:r>
            <a:r>
              <a:rPr lang="ru-RU" sz="2400" dirty="0" smtClean="0">
                <a:latin typeface="Times New Roman" pitchFamily="18" charset="0"/>
                <a:cs typeface="Times New Roman" pitchFamily="18" charset="0"/>
              </a:rPr>
              <a:t> ученик.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84976" cy="6408712"/>
          </a:xfrm>
        </p:spPr>
        <p:txBody>
          <a:bodyPr/>
          <a:lstStyle/>
          <a:p>
            <a:pPr algn="ctr">
              <a:buNone/>
            </a:pPr>
            <a:r>
              <a:rPr lang="ru-RU" dirty="0" smtClean="0"/>
              <a:t>    Правописание приставок , оканчивающихся на </a:t>
            </a:r>
            <a:r>
              <a:rPr lang="ru-RU" dirty="0" err="1" smtClean="0"/>
              <a:t>з</a:t>
            </a:r>
            <a:r>
              <a:rPr lang="ru-RU" dirty="0" smtClean="0"/>
              <a:t>- и с-.</a:t>
            </a:r>
          </a:p>
          <a:p>
            <a:pPr>
              <a:buNone/>
            </a:pPr>
            <a:r>
              <a:rPr lang="ru-RU" sz="2800" dirty="0" smtClean="0"/>
              <a:t>    </a:t>
            </a:r>
            <a:r>
              <a:rPr lang="ru-RU" sz="2800" dirty="0" smtClean="0"/>
              <a:t>        Без…</a:t>
            </a:r>
            <a:r>
              <a:rPr lang="ru-RU" sz="2800" dirty="0" err="1" smtClean="0"/>
              <a:t>нициативный</a:t>
            </a:r>
            <a:r>
              <a:rPr lang="ru-RU" sz="2800" dirty="0" smtClean="0"/>
              <a:t> </a:t>
            </a:r>
            <a:r>
              <a:rPr lang="ru-RU" sz="2800" dirty="0" smtClean="0"/>
              <a:t>помощник; </a:t>
            </a:r>
            <a:r>
              <a:rPr lang="ru-RU" sz="2800" dirty="0" err="1" smtClean="0"/>
              <a:t>вз</a:t>
            </a:r>
            <a:r>
              <a:rPr lang="ru-RU" sz="2800" dirty="0" smtClean="0"/>
              <a:t>…</a:t>
            </a:r>
            <a:r>
              <a:rPr lang="ru-RU" sz="2800" dirty="0" err="1" smtClean="0"/>
              <a:t>гравшее</a:t>
            </a:r>
            <a:r>
              <a:rPr lang="ru-RU" sz="2800" dirty="0" smtClean="0"/>
              <a:t> самолюбие; под…</a:t>
            </a:r>
            <a:r>
              <a:rPr lang="ru-RU" sz="2800" dirty="0" err="1" smtClean="0"/>
              <a:t>тожить</a:t>
            </a:r>
            <a:r>
              <a:rPr lang="ru-RU" sz="2800" dirty="0" smtClean="0"/>
              <a:t> сказанное; без…</a:t>
            </a:r>
            <a:r>
              <a:rPr lang="ru-RU" sz="2800" dirty="0" err="1" smtClean="0"/>
              <a:t>скусный</a:t>
            </a:r>
            <a:r>
              <a:rPr lang="ru-RU" sz="2800" dirty="0" smtClean="0"/>
              <a:t> рассказ; рассказать пред…</a:t>
            </a:r>
            <a:r>
              <a:rPr lang="ru-RU" sz="2800" dirty="0" err="1" smtClean="0"/>
              <a:t>сторию</a:t>
            </a:r>
            <a:r>
              <a:rPr lang="ru-RU" sz="2800" dirty="0" smtClean="0"/>
              <a:t> романа; из…</a:t>
            </a:r>
            <a:r>
              <a:rPr lang="ru-RU" sz="2800" dirty="0" err="1" smtClean="0"/>
              <a:t>скать</a:t>
            </a:r>
            <a:r>
              <a:rPr lang="ru-RU" sz="2800" dirty="0" smtClean="0"/>
              <a:t> возможности; пред…</a:t>
            </a:r>
            <a:r>
              <a:rPr lang="ru-RU" sz="2800" dirty="0" err="1" smtClean="0"/>
              <a:t>дущий</a:t>
            </a:r>
            <a:r>
              <a:rPr lang="ru-RU" sz="2800" dirty="0" smtClean="0"/>
              <a:t> отчет; от…</a:t>
            </a:r>
            <a:r>
              <a:rPr lang="ru-RU" sz="2800" dirty="0" err="1" smtClean="0"/>
              <a:t>грать</a:t>
            </a:r>
            <a:r>
              <a:rPr lang="ru-RU" sz="2800" dirty="0" smtClean="0"/>
              <a:t> первый период; сверх…</a:t>
            </a:r>
            <a:r>
              <a:rPr lang="ru-RU" sz="2800" dirty="0" err="1" smtClean="0"/>
              <a:t>мпульсивный</a:t>
            </a:r>
            <a:r>
              <a:rPr lang="ru-RU" sz="2800" dirty="0" smtClean="0"/>
              <a:t> пациент.</a:t>
            </a:r>
            <a:br>
              <a:rPr lang="ru-RU" sz="2800" dirty="0" smtClean="0"/>
            </a:br>
            <a:r>
              <a:rPr lang="ru-RU" sz="2800" dirty="0" smtClean="0"/>
              <a:t>Ужасная (не) </a:t>
            </a:r>
            <a:r>
              <a:rPr lang="ru-RU" sz="2800" dirty="0" err="1" smtClean="0"/>
              <a:t>дотрога</a:t>
            </a:r>
            <a:r>
              <a:rPr lang="ru-RU" sz="2800" dirty="0" smtClean="0"/>
              <a:t>; приятная (не) </a:t>
            </a:r>
            <a:r>
              <a:rPr lang="ru-RU" sz="2800" dirty="0" err="1" smtClean="0"/>
              <a:t>ожиданность</a:t>
            </a:r>
            <a:r>
              <a:rPr lang="ru-RU" sz="2800" dirty="0" smtClean="0"/>
              <a:t>; войска (не) приятеля; (не) </a:t>
            </a:r>
            <a:r>
              <a:rPr lang="ru-RU" sz="2800" dirty="0" err="1" smtClean="0"/>
              <a:t>истовство</a:t>
            </a:r>
            <a:r>
              <a:rPr lang="ru-RU" sz="2800" dirty="0" smtClean="0"/>
              <a:t> бури; (не) попугай, а орел; (не) счастье товарища; таинственный (не) знакомец; сказал явную (не) правду.</a:t>
            </a:r>
            <a:endParaRPr lang="ru-RU" sz="2800"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651304" cy="6441579"/>
          </a:xfrm>
        </p:spPr>
        <p:txBody>
          <a:bodyPr/>
          <a:lstStyle/>
          <a:p>
            <a:pPr algn="ctr">
              <a:buNone/>
            </a:pPr>
            <a:r>
              <a:rPr lang="ru-RU" dirty="0" smtClean="0"/>
              <a:t>   Не с именами прилагательными.</a:t>
            </a:r>
          </a:p>
          <a:p>
            <a:pPr>
              <a:buNone/>
            </a:pPr>
            <a:r>
              <a:rPr lang="ru-RU" dirty="0" smtClean="0"/>
              <a:t>   </a:t>
            </a:r>
            <a:r>
              <a:rPr lang="ru-RU" dirty="0" smtClean="0"/>
              <a:t>      (</a:t>
            </a:r>
            <a:r>
              <a:rPr lang="ru-RU" dirty="0" smtClean="0"/>
              <a:t>Не) сладкий, а кислый; река была (не) широка; (не) знакомый лейтенант; (не) </a:t>
            </a:r>
            <a:r>
              <a:rPr lang="ru-RU" dirty="0" err="1" smtClean="0"/>
              <a:t>проглядная</a:t>
            </a:r>
            <a:r>
              <a:rPr lang="ru-RU" dirty="0" smtClean="0"/>
              <a:t> ночь; (не) большая программа; очень (не) приветливый вид; (не) исправимый дефект; (не) сбыточные мечты; (не) правдоподобное объяснение; (не) дорогой, но красивый подарок; (не) обходимые данные; (не) терпеливый тон; очень (не) интересный тип; клубника (не) крупная, но вкусная; (не) </a:t>
            </a:r>
            <a:r>
              <a:rPr lang="ru-RU" dirty="0" err="1" smtClean="0"/>
              <a:t>угомонный</a:t>
            </a:r>
            <a:r>
              <a:rPr lang="ru-RU" dirty="0" smtClean="0"/>
              <a:t> ребенок; (не) дешевая вещь.</a:t>
            </a:r>
            <a:endParaRPr lang="ru-RU"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260648"/>
            <a:ext cx="8784976" cy="6336704"/>
          </a:xfrm>
        </p:spPr>
        <p:txBody>
          <a:bodyPr/>
          <a:lstStyle/>
          <a:p>
            <a:pPr algn="ctr">
              <a:buNone/>
            </a:pPr>
            <a:r>
              <a:rPr lang="ru-RU" sz="2800" dirty="0" smtClean="0"/>
              <a:t>   Правописание суффиксов имен прилагательных.</a:t>
            </a:r>
          </a:p>
          <a:p>
            <a:r>
              <a:rPr lang="ru-RU" sz="2800" dirty="0" smtClean="0"/>
              <a:t>     </a:t>
            </a:r>
            <a:r>
              <a:rPr lang="ru-RU" sz="2800" dirty="0" err="1" smtClean="0"/>
              <a:t>Оловя</a:t>
            </a:r>
            <a:r>
              <a:rPr lang="ru-RU" sz="2800" dirty="0" smtClean="0"/>
              <a:t>…</a:t>
            </a:r>
            <a:r>
              <a:rPr lang="ru-RU" sz="2800" dirty="0" err="1" smtClean="0"/>
              <a:t>ая</a:t>
            </a:r>
            <a:r>
              <a:rPr lang="ru-RU" sz="2800" dirty="0" smtClean="0"/>
              <a:t> </a:t>
            </a:r>
            <a:r>
              <a:rPr lang="ru-RU" sz="2800" dirty="0" smtClean="0"/>
              <a:t>ложка; </a:t>
            </a:r>
            <a:r>
              <a:rPr lang="ru-RU" sz="2800" dirty="0" err="1" smtClean="0"/>
              <a:t>време</a:t>
            </a:r>
            <a:r>
              <a:rPr lang="ru-RU" sz="2800" dirty="0" smtClean="0"/>
              <a:t>…</a:t>
            </a:r>
            <a:r>
              <a:rPr lang="ru-RU" sz="2800" dirty="0" err="1" smtClean="0"/>
              <a:t>ное</a:t>
            </a:r>
            <a:r>
              <a:rPr lang="ru-RU" sz="2800" dirty="0" smtClean="0"/>
              <a:t> явление; </a:t>
            </a:r>
            <a:r>
              <a:rPr lang="ru-RU" sz="2800" dirty="0" err="1" smtClean="0"/>
              <a:t>сви</a:t>
            </a:r>
            <a:r>
              <a:rPr lang="ru-RU" sz="2800" dirty="0" smtClean="0"/>
              <a:t>…</a:t>
            </a:r>
            <a:r>
              <a:rPr lang="ru-RU" sz="2800" dirty="0" err="1" smtClean="0"/>
              <a:t>ая</a:t>
            </a:r>
            <a:r>
              <a:rPr lang="ru-RU" sz="2800" dirty="0" smtClean="0"/>
              <a:t> кожа; кожа…</a:t>
            </a:r>
            <a:r>
              <a:rPr lang="ru-RU" sz="2800" dirty="0" err="1" smtClean="0"/>
              <a:t>ый</a:t>
            </a:r>
            <a:r>
              <a:rPr lang="ru-RU" sz="2800" dirty="0" smtClean="0"/>
              <a:t> пиджак; </a:t>
            </a:r>
            <a:r>
              <a:rPr lang="ru-RU" sz="2800" dirty="0" err="1" smtClean="0"/>
              <a:t>песча</a:t>
            </a:r>
            <a:r>
              <a:rPr lang="ru-RU" sz="2800" dirty="0" smtClean="0"/>
              <a:t>…</a:t>
            </a:r>
            <a:r>
              <a:rPr lang="ru-RU" sz="2800" dirty="0" err="1" smtClean="0"/>
              <a:t>ый</a:t>
            </a:r>
            <a:r>
              <a:rPr lang="ru-RU" sz="2800" dirty="0" smtClean="0"/>
              <a:t> пляж; </a:t>
            </a:r>
            <a:r>
              <a:rPr lang="ru-RU" sz="2800" dirty="0" err="1" smtClean="0"/>
              <a:t>ути</a:t>
            </a:r>
            <a:r>
              <a:rPr lang="ru-RU" sz="2800" dirty="0" smtClean="0"/>
              <a:t>…</a:t>
            </a:r>
            <a:r>
              <a:rPr lang="ru-RU" sz="2800" dirty="0" err="1" smtClean="0"/>
              <a:t>ое</a:t>
            </a:r>
            <a:r>
              <a:rPr lang="ru-RU" sz="2800" dirty="0" smtClean="0"/>
              <a:t> яйцо; </a:t>
            </a:r>
            <a:r>
              <a:rPr lang="ru-RU" sz="2800" dirty="0" err="1" smtClean="0"/>
              <a:t>каме</a:t>
            </a:r>
            <a:r>
              <a:rPr lang="ru-RU" sz="2800" dirty="0" smtClean="0"/>
              <a:t>…</a:t>
            </a:r>
            <a:r>
              <a:rPr lang="ru-RU" sz="2800" dirty="0" err="1" smtClean="0"/>
              <a:t>ая</a:t>
            </a:r>
            <a:r>
              <a:rPr lang="ru-RU" sz="2800" dirty="0" smtClean="0"/>
              <a:t> лестница; </a:t>
            </a:r>
            <a:r>
              <a:rPr lang="ru-RU" sz="2800" dirty="0" err="1" smtClean="0"/>
              <a:t>осли</a:t>
            </a:r>
            <a:r>
              <a:rPr lang="ru-RU" sz="2800" dirty="0" smtClean="0"/>
              <a:t>…</a:t>
            </a:r>
            <a:r>
              <a:rPr lang="ru-RU" sz="2800" dirty="0" err="1" smtClean="0"/>
              <a:t>ое</a:t>
            </a:r>
            <a:r>
              <a:rPr lang="ru-RU" sz="2800" dirty="0" smtClean="0"/>
              <a:t> упрямство; льня…</a:t>
            </a:r>
            <a:r>
              <a:rPr lang="ru-RU" sz="2800" dirty="0" err="1" smtClean="0"/>
              <a:t>ая</a:t>
            </a:r>
            <a:r>
              <a:rPr lang="ru-RU" sz="2800" dirty="0" smtClean="0"/>
              <a:t> скатерть; </a:t>
            </a:r>
            <a:r>
              <a:rPr lang="ru-RU" sz="2800" dirty="0" err="1" smtClean="0"/>
              <a:t>румя</a:t>
            </a:r>
            <a:r>
              <a:rPr lang="ru-RU" sz="2800" dirty="0" smtClean="0"/>
              <a:t>…</a:t>
            </a:r>
            <a:r>
              <a:rPr lang="ru-RU" sz="2800" dirty="0" err="1" smtClean="0"/>
              <a:t>ая</a:t>
            </a:r>
            <a:r>
              <a:rPr lang="ru-RU" sz="2800" dirty="0" smtClean="0"/>
              <a:t> заря; весе…ее солнце; </a:t>
            </a:r>
            <a:r>
              <a:rPr lang="ru-RU" sz="2800" dirty="0" err="1" smtClean="0"/>
              <a:t>деревя</a:t>
            </a:r>
            <a:r>
              <a:rPr lang="ru-RU" sz="2800" dirty="0" smtClean="0"/>
              <a:t>…</a:t>
            </a:r>
            <a:r>
              <a:rPr lang="ru-RU" sz="2800" dirty="0" err="1" smtClean="0"/>
              <a:t>ый</a:t>
            </a:r>
            <a:r>
              <a:rPr lang="ru-RU" sz="2800" dirty="0" smtClean="0"/>
              <a:t> дом; соломе…</a:t>
            </a:r>
            <a:r>
              <a:rPr lang="ru-RU" sz="2800" dirty="0" err="1" smtClean="0"/>
              <a:t>ая</a:t>
            </a:r>
            <a:r>
              <a:rPr lang="ru-RU" sz="2800" dirty="0" smtClean="0"/>
              <a:t> шляпа; </a:t>
            </a:r>
            <a:r>
              <a:rPr lang="ru-RU" sz="2800" dirty="0" err="1" smtClean="0"/>
              <a:t>легкомысле</a:t>
            </a:r>
            <a:r>
              <a:rPr lang="ru-RU" sz="2800" dirty="0" smtClean="0"/>
              <a:t>…</a:t>
            </a:r>
            <a:r>
              <a:rPr lang="ru-RU" sz="2800" dirty="0" err="1" smtClean="0"/>
              <a:t>ый</a:t>
            </a:r>
            <a:r>
              <a:rPr lang="ru-RU" sz="2800" dirty="0" smtClean="0"/>
              <a:t> поступок; </a:t>
            </a:r>
            <a:r>
              <a:rPr lang="ru-RU" sz="2800" dirty="0" err="1" smtClean="0"/>
              <a:t>пчели</a:t>
            </a:r>
            <a:r>
              <a:rPr lang="ru-RU" sz="2800" dirty="0" smtClean="0"/>
              <a:t>…</a:t>
            </a:r>
            <a:r>
              <a:rPr lang="ru-RU" sz="2800" dirty="0" err="1" smtClean="0"/>
              <a:t>ое</a:t>
            </a:r>
            <a:r>
              <a:rPr lang="ru-RU" sz="2800" dirty="0" smtClean="0"/>
              <a:t> жало.</a:t>
            </a:r>
          </a:p>
          <a:p>
            <a:r>
              <a:rPr lang="ru-RU" sz="2800" dirty="0" smtClean="0"/>
              <a:t>     Изредка </a:t>
            </a:r>
            <a:r>
              <a:rPr lang="ru-RU" sz="2800" dirty="0" err="1" smtClean="0"/>
              <a:t>навед</a:t>
            </a:r>
            <a:r>
              <a:rPr lang="ru-RU" sz="2800" dirty="0" smtClean="0"/>
              <a:t>…</a:t>
            </a:r>
            <a:r>
              <a:rPr lang="ru-RU" sz="2800" dirty="0" err="1" smtClean="0"/>
              <a:t>ваться</a:t>
            </a:r>
            <a:r>
              <a:rPr lang="ru-RU" sz="2800" dirty="0" smtClean="0"/>
              <a:t>; проб…</a:t>
            </a:r>
            <a:r>
              <a:rPr lang="ru-RU" sz="2800" dirty="0" err="1" smtClean="0"/>
              <a:t>вать</a:t>
            </a:r>
            <a:r>
              <a:rPr lang="ru-RU" sz="2800" dirty="0" smtClean="0"/>
              <a:t> на вкус; </a:t>
            </a:r>
            <a:r>
              <a:rPr lang="ru-RU" sz="2800" dirty="0" err="1" smtClean="0"/>
              <a:t>оправд</a:t>
            </a:r>
            <a:r>
              <a:rPr lang="ru-RU" sz="2800" dirty="0" smtClean="0"/>
              <a:t>…</a:t>
            </a:r>
            <a:r>
              <a:rPr lang="ru-RU" sz="2800" dirty="0" err="1" smtClean="0"/>
              <a:t>вать</a:t>
            </a:r>
            <a:r>
              <a:rPr lang="ru-RU" sz="2800" dirty="0" smtClean="0"/>
              <a:t> твой поступок; </a:t>
            </a:r>
            <a:r>
              <a:rPr lang="ru-RU" sz="2800" dirty="0" err="1" smtClean="0"/>
              <a:t>облиц</a:t>
            </a:r>
            <a:r>
              <a:rPr lang="ru-RU" sz="2800" dirty="0" smtClean="0"/>
              <a:t>…</a:t>
            </a:r>
            <a:r>
              <a:rPr lang="ru-RU" sz="2800" dirty="0" err="1" smtClean="0"/>
              <a:t>вать</a:t>
            </a:r>
            <a:r>
              <a:rPr lang="ru-RU" sz="2800" dirty="0" smtClean="0"/>
              <a:t> здание; </a:t>
            </a:r>
            <a:r>
              <a:rPr lang="ru-RU" sz="2800" dirty="0" err="1" smtClean="0"/>
              <a:t>присутств</a:t>
            </a:r>
            <a:r>
              <a:rPr lang="ru-RU" sz="2800" dirty="0" smtClean="0"/>
              <a:t>…</a:t>
            </a:r>
            <a:r>
              <a:rPr lang="ru-RU" sz="2800" dirty="0" err="1" smtClean="0"/>
              <a:t>вать</a:t>
            </a:r>
            <a:r>
              <a:rPr lang="ru-RU" sz="2800" dirty="0" smtClean="0"/>
              <a:t> на уроке; </a:t>
            </a:r>
            <a:r>
              <a:rPr lang="ru-RU" sz="2800" dirty="0" err="1" smtClean="0"/>
              <a:t>погляд</a:t>
            </a:r>
            <a:r>
              <a:rPr lang="ru-RU" sz="2800" dirty="0" smtClean="0"/>
              <a:t>…</a:t>
            </a:r>
            <a:r>
              <a:rPr lang="ru-RU" sz="2800" dirty="0" err="1" smtClean="0"/>
              <a:t>вать</a:t>
            </a:r>
            <a:r>
              <a:rPr lang="ru-RU" sz="2800" dirty="0" smtClean="0"/>
              <a:t> в щелку; </a:t>
            </a:r>
            <a:r>
              <a:rPr lang="ru-RU" sz="2800" dirty="0" err="1" smtClean="0"/>
              <a:t>завед</a:t>
            </a:r>
            <a:r>
              <a:rPr lang="ru-RU" sz="2800" dirty="0" smtClean="0"/>
              <a:t>…</a:t>
            </a:r>
            <a:r>
              <a:rPr lang="ru-RU" sz="2800" dirty="0" err="1" smtClean="0"/>
              <a:t>вать</a:t>
            </a:r>
            <a:r>
              <a:rPr lang="ru-RU" sz="2800" dirty="0" smtClean="0"/>
              <a:t> библиотекой; </a:t>
            </a:r>
            <a:r>
              <a:rPr lang="ru-RU" sz="2800" dirty="0" err="1" smtClean="0"/>
              <a:t>опис</a:t>
            </a:r>
            <a:r>
              <a:rPr lang="ru-RU" sz="2800" dirty="0" smtClean="0"/>
              <a:t>…</a:t>
            </a:r>
            <a:r>
              <a:rPr lang="ru-RU" sz="2800" dirty="0" err="1" smtClean="0"/>
              <a:t>вать</a:t>
            </a:r>
            <a:r>
              <a:rPr lang="ru-RU" sz="2800" dirty="0" smtClean="0"/>
              <a:t> картину; </a:t>
            </a:r>
            <a:r>
              <a:rPr lang="ru-RU" sz="2800" dirty="0" err="1" smtClean="0"/>
              <a:t>рассматр</a:t>
            </a:r>
            <a:r>
              <a:rPr lang="ru-RU" sz="2800" dirty="0" smtClean="0"/>
              <a:t>…вал в бинокль; </a:t>
            </a:r>
            <a:r>
              <a:rPr lang="ru-RU" sz="2800" dirty="0" err="1" smtClean="0"/>
              <a:t>ноч</a:t>
            </a:r>
            <a:r>
              <a:rPr lang="ru-RU" sz="2800" dirty="0" smtClean="0"/>
              <a:t>…</a:t>
            </a:r>
            <a:r>
              <a:rPr lang="ru-RU" sz="2800" dirty="0" err="1" smtClean="0"/>
              <a:t>вать</a:t>
            </a:r>
            <a:r>
              <a:rPr lang="ru-RU" sz="2800" dirty="0" smtClean="0"/>
              <a:t> у костра; </a:t>
            </a:r>
            <a:r>
              <a:rPr lang="ru-RU" sz="2800" dirty="0" err="1" smtClean="0"/>
              <a:t>похлоп</a:t>
            </a:r>
            <a:r>
              <a:rPr lang="ru-RU" sz="2800" dirty="0" smtClean="0"/>
              <a:t>…</a:t>
            </a:r>
            <a:r>
              <a:rPr lang="ru-RU" sz="2800" dirty="0" err="1" smtClean="0"/>
              <a:t>вать</a:t>
            </a:r>
            <a:r>
              <a:rPr lang="ru-RU" sz="2800" dirty="0" smtClean="0"/>
              <a:t> по плечу; ступеньки </a:t>
            </a:r>
            <a:r>
              <a:rPr lang="ru-RU" sz="2800" dirty="0" err="1" smtClean="0"/>
              <a:t>поскрип</a:t>
            </a:r>
            <a:r>
              <a:rPr lang="ru-RU" sz="2800" dirty="0" smtClean="0"/>
              <a:t>…вали; обыск…</a:t>
            </a:r>
            <a:r>
              <a:rPr lang="ru-RU" sz="2800" dirty="0" err="1" smtClean="0"/>
              <a:t>вать</a:t>
            </a:r>
            <a:r>
              <a:rPr lang="ru-RU" sz="2800" dirty="0" smtClean="0"/>
              <a:t> преступников.</a:t>
            </a:r>
            <a:r>
              <a:rPr lang="ru-RU" dirty="0" smtClean="0"/>
              <a:t/>
            </a:r>
            <a:br>
              <a:rPr lang="ru-RU" dirty="0" smtClean="0"/>
            </a:br>
            <a:endParaRPr lang="ru-RU"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611560" y="332656"/>
            <a:ext cx="8208912" cy="6093976"/>
          </a:xfrm>
          <a:prstGeom prst="rect">
            <a:avLst/>
          </a:prstGeom>
        </p:spPr>
        <p:txBody>
          <a:bodyPr wrap="square">
            <a:spAutoFit/>
          </a:bodyPr>
          <a:lstStyle/>
          <a:p>
            <a:pPr algn="ctr"/>
            <a:r>
              <a:rPr lang="ru-RU" sz="3200" b="1" dirty="0" smtClean="0"/>
              <a:t>Правописание сложных имен прилагательных.</a:t>
            </a:r>
          </a:p>
          <a:p>
            <a:endParaRPr lang="ru-RU" dirty="0" smtClean="0"/>
          </a:p>
          <a:p>
            <a:r>
              <a:rPr lang="ru-RU" dirty="0" smtClean="0"/>
              <a:t>          (</a:t>
            </a:r>
            <a:r>
              <a:rPr lang="ru-RU" sz="2800" dirty="0" smtClean="0"/>
              <a:t>Контр) адмиральские погоны; (тридцати) градусный мороз; (</a:t>
            </a:r>
            <a:r>
              <a:rPr lang="ru-RU" sz="2800" dirty="0" err="1" smtClean="0"/>
              <a:t>близо</a:t>
            </a:r>
            <a:r>
              <a:rPr lang="ru-RU" sz="2800" dirty="0" smtClean="0"/>
              <a:t>) </a:t>
            </a:r>
            <a:r>
              <a:rPr lang="ru-RU" sz="2800" dirty="0" err="1" smtClean="0"/>
              <a:t>рукий</a:t>
            </a:r>
            <a:r>
              <a:rPr lang="ru-RU" sz="2800" dirty="0" smtClean="0"/>
              <a:t> юноша; (синие) пресиние глаза; (</a:t>
            </a:r>
            <a:r>
              <a:rPr lang="ru-RU" sz="2800" dirty="0" err="1" smtClean="0"/>
              <a:t>плодово</a:t>
            </a:r>
            <a:r>
              <a:rPr lang="ru-RU" sz="2800" dirty="0" smtClean="0"/>
              <a:t>) овощная база; (густо) изумрудное море; (лилово) </a:t>
            </a:r>
            <a:r>
              <a:rPr lang="ru-RU" sz="2800" dirty="0" err="1" smtClean="0"/>
              <a:t>розовый</a:t>
            </a:r>
            <a:r>
              <a:rPr lang="ru-RU" sz="2800" dirty="0" smtClean="0"/>
              <a:t> тон; (фабрично) заводские рабочие; (здраво) мыслящий взгляд; (</a:t>
            </a:r>
            <a:r>
              <a:rPr lang="ru-RU" sz="2800" dirty="0" err="1" smtClean="0"/>
              <a:t>северо</a:t>
            </a:r>
            <a:r>
              <a:rPr lang="ru-RU" sz="2800" dirty="0" smtClean="0"/>
              <a:t>) западный ветер; (</a:t>
            </a:r>
            <a:r>
              <a:rPr lang="ru-RU" sz="2800" dirty="0" err="1" smtClean="0"/>
              <a:t>электронно</a:t>
            </a:r>
            <a:r>
              <a:rPr lang="ru-RU" sz="2800" dirty="0" smtClean="0"/>
              <a:t>) вычислительный прибор; (дальне) восточный климат; (матово) бледное лицо; (розовато) желтые плоды; (бело) </a:t>
            </a:r>
            <a:r>
              <a:rPr lang="ru-RU" sz="2800" dirty="0" err="1" smtClean="0"/>
              <a:t>курый</a:t>
            </a:r>
            <a:r>
              <a:rPr lang="ru-RU" sz="2800" dirty="0" smtClean="0"/>
              <a:t> ребенок; (железно) дорожная насыпь; (синевато) </a:t>
            </a:r>
            <a:r>
              <a:rPr lang="ru-RU" sz="2800" dirty="0" err="1" smtClean="0"/>
              <a:t>голубое</a:t>
            </a:r>
            <a:r>
              <a:rPr lang="ru-RU" sz="2800" dirty="0" smtClean="0"/>
              <a:t> небо; (васильково) синие глаза; (научно) фантастическая литература</a:t>
            </a:r>
            <a:r>
              <a:rPr lang="ru-RU" dirty="0" smtClean="0"/>
              <a:t>.</a:t>
            </a:r>
            <a:endParaRPr lang="ru-RU"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endParaRPr lang="ru-RU" sz="1800" dirty="0" smtClean="0">
              <a:latin typeface="Times New Roman" pitchFamily="18" charset="0"/>
              <a:cs typeface="Times New Roman" pitchFamily="18" charset="0"/>
            </a:endParaRPr>
          </a:p>
          <a:p>
            <a:pPr algn="ctr">
              <a:buNone/>
            </a:pPr>
            <a:r>
              <a:rPr lang="ru-RU" sz="2400" b="1" dirty="0" smtClean="0">
                <a:latin typeface="Times New Roman" pitchFamily="18" charset="0"/>
                <a:cs typeface="Times New Roman" pitchFamily="18" charset="0"/>
              </a:rPr>
              <a:t>Правописание наречий.</a:t>
            </a:r>
          </a:p>
          <a:p>
            <a:pPr algn="ctr">
              <a:buNone/>
            </a:pPr>
            <a:endParaRPr lang="ru-RU" sz="1800" b="1" dirty="0" smtClean="0">
              <a:latin typeface="Times New Roman" pitchFamily="18" charset="0"/>
              <a:cs typeface="Times New Roman" pitchFamily="18" charset="0"/>
            </a:endParaRPr>
          </a:p>
          <a:p>
            <a:pPr>
              <a:buNone/>
            </a:pPr>
            <a:r>
              <a:rPr lang="ru-RU" sz="1800" b="1" dirty="0" smtClean="0">
                <a:latin typeface="Times New Roman" pitchFamily="18" charset="0"/>
                <a:cs typeface="Times New Roman" pitchFamily="18" charset="0"/>
              </a:rPr>
              <a:t>      </a:t>
            </a:r>
            <a:r>
              <a:rPr lang="ru-RU" sz="1800" b="1" dirty="0" smtClean="0">
                <a:latin typeface="Times New Roman" pitchFamily="18" charset="0"/>
                <a:cs typeface="Times New Roman" pitchFamily="18" charset="0"/>
              </a:rPr>
              <a:t>1. </a:t>
            </a:r>
            <a:r>
              <a:rPr lang="ru-RU" sz="2000" dirty="0" smtClean="0">
                <a:latin typeface="Times New Roman" pitchFamily="18" charset="0"/>
                <a:cs typeface="Times New Roman" pitchFamily="18" charset="0"/>
              </a:rPr>
              <a:t>За чашку вина платится </a:t>
            </a:r>
            <a:r>
              <a:rPr lang="ru-RU" sz="2000" dirty="0" err="1" smtClean="0">
                <a:latin typeface="Times New Roman" pitchFamily="18" charset="0"/>
                <a:cs typeface="Times New Roman" pitchFamily="18" charset="0"/>
              </a:rPr>
              <a:t>в_пятеро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в_шестеро</a:t>
            </a:r>
            <a:r>
              <a:rPr lang="ru-RU" sz="2000" dirty="0" smtClean="0">
                <a:latin typeface="Times New Roman" pitchFamily="18" charset="0"/>
                <a:cs typeface="Times New Roman" pitchFamily="18" charset="0"/>
              </a:rPr>
              <a:t> больше, чем в кабаке. [Ф. М. Достоевский. Записки из мертвого дома]</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2.Нужно видеть мир </a:t>
            </a:r>
            <a:r>
              <a:rPr lang="ru-RU" sz="2000" dirty="0" err="1" smtClean="0">
                <a:latin typeface="Times New Roman" pitchFamily="18" charset="0"/>
                <a:cs typeface="Times New Roman" pitchFamily="18" charset="0"/>
              </a:rPr>
              <a:t>по_новому</a:t>
            </a:r>
            <a:r>
              <a:rPr lang="ru-RU" sz="2000" dirty="0" smtClean="0">
                <a:latin typeface="Times New Roman" pitchFamily="18" charset="0"/>
                <a:cs typeface="Times New Roman" pitchFamily="18" charset="0"/>
              </a:rPr>
              <a:t>. [Ю. </a:t>
            </a:r>
            <a:r>
              <a:rPr lang="ru-RU" sz="2000" dirty="0" err="1" smtClean="0">
                <a:latin typeface="Times New Roman" pitchFamily="18" charset="0"/>
                <a:cs typeface="Times New Roman" pitchFamily="18" charset="0"/>
              </a:rPr>
              <a:t>Олеша</a:t>
            </a:r>
            <a:r>
              <a:rPr lang="ru-RU" sz="2000" dirty="0" smtClean="0">
                <a:latin typeface="Times New Roman" pitchFamily="18" charset="0"/>
                <a:cs typeface="Times New Roman" pitchFamily="18" charset="0"/>
              </a:rPr>
              <a:t>. Записки писателя]</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3.Катавшаяся по льду детвора бросилась </a:t>
            </a:r>
            <a:r>
              <a:rPr lang="ru-RU" sz="2000" dirty="0" err="1" smtClean="0">
                <a:latin typeface="Times New Roman" pitchFamily="18" charset="0"/>
                <a:cs typeface="Times New Roman" pitchFamily="18" charset="0"/>
              </a:rPr>
              <a:t>в_рассыпную</a:t>
            </a:r>
            <a:r>
              <a:rPr lang="ru-RU" sz="2000" dirty="0" smtClean="0">
                <a:latin typeface="Times New Roman" pitchFamily="18" charset="0"/>
                <a:cs typeface="Times New Roman" pitchFamily="18" charset="0"/>
              </a:rPr>
              <a:t> на берег, как воробьи. [Д. </a:t>
            </a:r>
            <a:r>
              <a:rPr lang="ru-RU" sz="2000" dirty="0" err="1" smtClean="0">
                <a:latin typeface="Times New Roman" pitchFamily="18" charset="0"/>
                <a:cs typeface="Times New Roman" pitchFamily="18" charset="0"/>
              </a:rPr>
              <a:t>Мамин-Сибиряк</a:t>
            </a:r>
            <a:r>
              <a:rPr lang="ru-RU" sz="2000" dirty="0" smtClean="0">
                <a:latin typeface="Times New Roman" pitchFamily="18" charset="0"/>
                <a:cs typeface="Times New Roman" pitchFamily="18" charset="0"/>
              </a:rPr>
              <a:t>. Дурной товарищ]</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4.Звонит в парадное крыльцо: фигура аристократическая, костюм, взятый </a:t>
            </a:r>
            <a:r>
              <a:rPr lang="ru-RU" sz="2000" dirty="0" err="1" smtClean="0">
                <a:latin typeface="Times New Roman" pitchFamily="18" charset="0"/>
                <a:cs typeface="Times New Roman" pitchFamily="18" charset="0"/>
              </a:rPr>
              <a:t>на_прокат</a:t>
            </a:r>
            <a:r>
              <a:rPr lang="ru-RU" sz="2000" dirty="0" smtClean="0">
                <a:latin typeface="Times New Roman" pitchFamily="18" charset="0"/>
                <a:cs typeface="Times New Roman" pitchFamily="18" charset="0"/>
              </a:rPr>
              <a:t>, приличный. [В. Гиляровский. Москва и москвичи]</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5.Связи прерваны, секрет </a:t>
            </a:r>
            <a:r>
              <a:rPr lang="ru-RU" sz="2000" dirty="0" err="1" smtClean="0">
                <a:latin typeface="Times New Roman" pitchFamily="18" charset="0"/>
                <a:cs typeface="Times New Roman" pitchFamily="18" charset="0"/>
              </a:rPr>
              <a:t>на_всегда</a:t>
            </a:r>
            <a:r>
              <a:rPr lang="ru-RU" sz="2000" dirty="0" smtClean="0">
                <a:latin typeface="Times New Roman" pitchFamily="18" charset="0"/>
                <a:cs typeface="Times New Roman" pitchFamily="18" charset="0"/>
              </a:rPr>
              <a:t> утерян... тайна – рождена! [А. Битов. Записки гоя]</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6.Директор школы написал ему </a:t>
            </a:r>
            <a:r>
              <a:rPr lang="ru-RU" sz="2000" dirty="0" err="1" smtClean="0">
                <a:latin typeface="Times New Roman" pitchFamily="18" charset="0"/>
                <a:cs typeface="Times New Roman" pitchFamily="18" charset="0"/>
              </a:rPr>
              <a:t>по_немецки</a:t>
            </a:r>
            <a:r>
              <a:rPr lang="ru-RU" sz="2000" dirty="0" smtClean="0">
                <a:latin typeface="Times New Roman" pitchFamily="18" charset="0"/>
                <a:cs typeface="Times New Roman" pitchFamily="18" charset="0"/>
              </a:rPr>
              <a:t> пропуск в город, в штаб армии. [А. Н. Толстой. Странная история]</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7.Все шлюпки разбило </a:t>
            </a:r>
            <a:r>
              <a:rPr lang="ru-RU" sz="2000" dirty="0" err="1" smtClean="0">
                <a:latin typeface="Times New Roman" pitchFamily="18" charset="0"/>
                <a:cs typeface="Times New Roman" pitchFamily="18" charset="0"/>
              </a:rPr>
              <a:t>в_дребезги</a:t>
            </a:r>
            <a:r>
              <a:rPr lang="ru-RU" sz="2000" dirty="0" smtClean="0">
                <a:latin typeface="Times New Roman" pitchFamily="18" charset="0"/>
                <a:cs typeface="Times New Roman" pitchFamily="18" charset="0"/>
              </a:rPr>
              <a:t>, в щепки, растрепало по небу и по морю последние остатки. [Б. Житков. Урок географии]</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8.А мы ждали тебя до семи часов, потом решили, что ты не приедешь </a:t>
            </a:r>
            <a:r>
              <a:rPr lang="ru-RU" sz="2000" dirty="0" err="1" smtClean="0">
                <a:latin typeface="Times New Roman" pitchFamily="18" charset="0"/>
                <a:cs typeface="Times New Roman" pitchFamily="18" charset="0"/>
              </a:rPr>
              <a:t>во_все</a:t>
            </a:r>
            <a:r>
              <a:rPr lang="ru-RU" sz="2000" dirty="0" smtClean="0">
                <a:latin typeface="Times New Roman" pitchFamily="18" charset="0"/>
                <a:cs typeface="Times New Roman" pitchFamily="18" charset="0"/>
              </a:rPr>
              <a:t>. [А. П. Чехов. Калека]</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9.Во_вторых было куда более важно, чем </a:t>
            </a:r>
            <a:r>
              <a:rPr lang="ru-RU" sz="2000" dirty="0" err="1" smtClean="0">
                <a:latin typeface="Times New Roman" pitchFamily="18" charset="0"/>
                <a:cs typeface="Times New Roman" pitchFamily="18" charset="0"/>
              </a:rPr>
              <a:t>во_первых</a:t>
            </a:r>
            <a:r>
              <a:rPr lang="ru-RU" sz="2000" dirty="0" smtClean="0">
                <a:latin typeface="Times New Roman" pitchFamily="18" charset="0"/>
                <a:cs typeface="Times New Roman" pitchFamily="18" charset="0"/>
              </a:rPr>
              <a:t>. (Э. Лимонов. )</a:t>
            </a:r>
            <a:endParaRPr lang="ru-RU" sz="2000" dirty="0">
              <a:latin typeface="Times New Roman" pitchFamily="18" charset="0"/>
              <a:cs typeface="Times New Roman" pitchFamily="18" charset="0"/>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marL="457200" indent="-457200" algn="ctr">
              <a:buNone/>
            </a:pP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Правописание числительных.</a:t>
            </a:r>
          </a:p>
          <a:p>
            <a:pPr marL="457200" indent="-457200" algn="ctr">
              <a:buNone/>
            </a:pPr>
            <a:endParaRPr lang="ru-RU" sz="2400" b="1" dirty="0" smtClean="0">
              <a:latin typeface="Times New Roman" pitchFamily="18" charset="0"/>
              <a:cs typeface="Times New Roman" pitchFamily="18" charset="0"/>
            </a:endParaRPr>
          </a:p>
          <a:p>
            <a:pPr marL="457200" indent="-457200">
              <a:buNone/>
            </a:pPr>
            <a:r>
              <a:rPr lang="ru-RU" sz="2400" dirty="0" smtClean="0">
                <a:latin typeface="Times New Roman" pitchFamily="18" charset="0"/>
                <a:cs typeface="Times New Roman" pitchFamily="18" charset="0"/>
              </a:rPr>
              <a:t>     1. Испанский художник Гойя за свою жизнь создал 700 картин.</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2. П. М. Третьяков в 1892 году передал в дар Москве 1925 произведений искусства.</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3. В некоторых городах из-за чумы в 14 веке погибло 56,3 % населения.</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4. По энциклопедии это известный русский гистолог, уволенный в 1914 году из Московского университета реакционным министром просвещения </a:t>
            </a:r>
            <a:r>
              <a:rPr lang="ru-RU" sz="2400" dirty="0" err="1" smtClean="0">
                <a:latin typeface="Times New Roman" pitchFamily="18" charset="0"/>
                <a:cs typeface="Times New Roman" pitchFamily="18" charset="0"/>
              </a:rPr>
              <a:t>Кассо</a:t>
            </a:r>
            <a:r>
              <a:rPr lang="ru-RU" sz="2400" dirty="0" smtClean="0">
                <a:latin typeface="Times New Roman" pitchFamily="18" charset="0"/>
                <a:cs typeface="Times New Roman" pitchFamily="18" charset="0"/>
              </a:rPr>
              <a:t>. [Д. </a:t>
            </a:r>
            <a:r>
              <a:rPr lang="ru-RU" sz="2400" dirty="0" err="1" smtClean="0">
                <a:latin typeface="Times New Roman" pitchFamily="18" charset="0"/>
                <a:cs typeface="Times New Roman" pitchFamily="18" charset="0"/>
              </a:rPr>
              <a:t>Гранин</a:t>
            </a:r>
            <a:r>
              <a:rPr lang="ru-RU" sz="2400" dirty="0" smtClean="0">
                <a:latin typeface="Times New Roman" pitchFamily="18" charset="0"/>
                <a:cs typeface="Times New Roman" pitchFamily="18" charset="0"/>
              </a:rPr>
              <a:t>. Зубр (1987)]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5. Я уверен, что вы встретите </a:t>
            </a:r>
            <a:r>
              <a:rPr lang="ru-RU" sz="2400" dirty="0" err="1" smtClean="0">
                <a:latin typeface="Times New Roman" pitchFamily="18" charset="0"/>
                <a:cs typeface="Times New Roman" pitchFamily="18" charset="0"/>
              </a:rPr>
              <a:t>об_их</a:t>
            </a:r>
            <a:r>
              <a:rPr lang="ru-RU" sz="2400" dirty="0" smtClean="0">
                <a:latin typeface="Times New Roman" pitchFamily="18" charset="0"/>
                <a:cs typeface="Times New Roman" pitchFamily="18" charset="0"/>
              </a:rPr>
              <a:t> сестёр.</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6. Он вышел из дома с 300 </a:t>
            </a:r>
            <a:r>
              <a:rPr lang="ru-RU" sz="2400" dirty="0" err="1" smtClean="0">
                <a:latin typeface="Times New Roman" pitchFamily="18" charset="0"/>
                <a:cs typeface="Times New Roman" pitchFamily="18" charset="0"/>
              </a:rPr>
              <a:t>рубл_</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7. Город меняет метрику пространства, и вы согласитесь со мной, что 150 шагов — не одно и то же в городе и в деревне. [Б. Хазанов. Город и сны (2001)]</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8. На гербе нашей страны изображён </a:t>
            </a:r>
            <a:r>
              <a:rPr lang="ru-RU" sz="2400" dirty="0" err="1" smtClean="0">
                <a:latin typeface="Times New Roman" pitchFamily="18" charset="0"/>
                <a:cs typeface="Times New Roman" pitchFamily="18" charset="0"/>
              </a:rPr>
              <a:t>дву_главый</a:t>
            </a:r>
            <a:r>
              <a:rPr lang="ru-RU" sz="2400" dirty="0" smtClean="0">
                <a:latin typeface="Times New Roman" pitchFamily="18" charset="0"/>
                <a:cs typeface="Times New Roman" pitchFamily="18" charset="0"/>
              </a:rPr>
              <a:t> орел.</a:t>
            </a:r>
            <a:endParaRPr lang="ru-RU" sz="2400" dirty="0">
              <a:latin typeface="Times New Roman" pitchFamily="18" charset="0"/>
              <a:cs typeface="Times New Roman" pitchFamily="18" charset="0"/>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0"/>
            <a:ext cx="8964488" cy="6858000"/>
          </a:xfrm>
        </p:spPr>
        <p:txBody>
          <a:bodyPr/>
          <a:lstStyle/>
          <a:p>
            <a:pPr algn="ctr">
              <a:buNone/>
            </a:pPr>
            <a:r>
              <a:rPr lang="ru-RU" dirty="0" smtClean="0"/>
              <a:t>    </a:t>
            </a:r>
            <a:r>
              <a:rPr lang="ru-RU" sz="2800" b="1" dirty="0" smtClean="0"/>
              <a:t>Правописание корней с чередующимися гласными.</a:t>
            </a:r>
          </a:p>
          <a:p>
            <a:pPr algn="ctr">
              <a:buNone/>
            </a:pPr>
            <a:endParaRPr lang="ru-RU" sz="2800" b="1" dirty="0" smtClean="0"/>
          </a:p>
          <a:p>
            <a:pPr>
              <a:buNone/>
            </a:pPr>
            <a:r>
              <a:rPr lang="ru-RU" sz="2800" dirty="0" smtClean="0"/>
              <a:t>   </a:t>
            </a:r>
            <a:r>
              <a:rPr lang="ru-RU" sz="2800" dirty="0" smtClean="0"/>
              <a:t>          </a:t>
            </a:r>
            <a:r>
              <a:rPr lang="ru-RU" sz="2800" dirty="0" err="1" smtClean="0"/>
              <a:t>Бл</a:t>
            </a:r>
            <a:r>
              <a:rPr lang="ru-RU" sz="2800" dirty="0" smtClean="0"/>
              <a:t>..</a:t>
            </a:r>
            <a:r>
              <a:rPr lang="ru-RU" sz="2800" dirty="0" err="1" smtClean="0"/>
              <a:t>стящий</a:t>
            </a:r>
            <a:r>
              <a:rPr lang="ru-RU" sz="2800" dirty="0" smtClean="0"/>
              <a:t>, </a:t>
            </a:r>
            <a:r>
              <a:rPr lang="ru-RU" sz="2800" dirty="0" err="1" smtClean="0"/>
              <a:t>бл</a:t>
            </a:r>
            <a:r>
              <a:rPr lang="ru-RU" sz="2800" dirty="0" smtClean="0"/>
              <a:t>..стающий, </a:t>
            </a:r>
            <a:r>
              <a:rPr lang="ru-RU" sz="2800" dirty="0" err="1" smtClean="0"/>
              <a:t>разр</a:t>
            </a:r>
            <a:r>
              <a:rPr lang="ru-RU" sz="2800" dirty="0" smtClean="0"/>
              <a:t>..внять поверхность, </a:t>
            </a:r>
            <a:r>
              <a:rPr lang="ru-RU" sz="2800" dirty="0" err="1" smtClean="0"/>
              <a:t>ур</a:t>
            </a:r>
            <a:r>
              <a:rPr lang="ru-RU" sz="2800" dirty="0" smtClean="0"/>
              <a:t>..внять в правах, </a:t>
            </a:r>
            <a:r>
              <a:rPr lang="ru-RU" sz="2800" dirty="0" err="1" smtClean="0"/>
              <a:t>неср</a:t>
            </a:r>
            <a:r>
              <a:rPr lang="ru-RU" sz="2800" dirty="0" smtClean="0"/>
              <a:t>..</a:t>
            </a:r>
            <a:r>
              <a:rPr lang="ru-RU" sz="2800" dirty="0" err="1" smtClean="0"/>
              <a:t>внимые</a:t>
            </a:r>
            <a:r>
              <a:rPr lang="ru-RU" sz="2800" dirty="0" smtClean="0"/>
              <a:t> величины, </a:t>
            </a:r>
            <a:r>
              <a:rPr lang="ru-RU" sz="2800" dirty="0" err="1" smtClean="0"/>
              <a:t>выг</a:t>
            </a:r>
            <a:r>
              <a:rPr lang="ru-RU" sz="2800" dirty="0" smtClean="0"/>
              <a:t>..рать, </a:t>
            </a:r>
            <a:r>
              <a:rPr lang="ru-RU" sz="2800" dirty="0" err="1" smtClean="0"/>
              <a:t>подг</a:t>
            </a:r>
            <a:r>
              <a:rPr lang="ru-RU" sz="2800" dirty="0" smtClean="0"/>
              <a:t>..</a:t>
            </a:r>
            <a:r>
              <a:rPr lang="ru-RU" sz="2800" dirty="0" err="1" smtClean="0"/>
              <a:t>ревший</a:t>
            </a:r>
            <a:r>
              <a:rPr lang="ru-RU" sz="2800" dirty="0" smtClean="0"/>
              <a:t>, </a:t>
            </a:r>
            <a:r>
              <a:rPr lang="ru-RU" sz="2800" dirty="0" err="1" smtClean="0"/>
              <a:t>наск</a:t>
            </a:r>
            <a:r>
              <a:rPr lang="ru-RU" sz="2800" dirty="0" smtClean="0"/>
              <a:t>..</a:t>
            </a:r>
            <a:r>
              <a:rPr lang="ru-RU" sz="2800" dirty="0" err="1" smtClean="0"/>
              <a:t>чить</a:t>
            </a:r>
            <a:r>
              <a:rPr lang="ru-RU" sz="2800" dirty="0" smtClean="0"/>
              <a:t>, </a:t>
            </a:r>
            <a:r>
              <a:rPr lang="ru-RU" sz="2800" dirty="0" err="1" smtClean="0"/>
              <a:t>ск</a:t>
            </a:r>
            <a:r>
              <a:rPr lang="ru-RU" sz="2800" dirty="0" smtClean="0"/>
              <a:t>..куны, </a:t>
            </a:r>
            <a:r>
              <a:rPr lang="ru-RU" sz="2800" dirty="0" err="1" smtClean="0"/>
              <a:t>ск</a:t>
            </a:r>
            <a:r>
              <a:rPr lang="ru-RU" sz="2800" dirty="0" smtClean="0"/>
              <a:t>..</a:t>
            </a:r>
            <a:r>
              <a:rPr lang="ru-RU" sz="2800" dirty="0" err="1" smtClean="0"/>
              <a:t>чок</a:t>
            </a:r>
            <a:r>
              <a:rPr lang="ru-RU" sz="2800" dirty="0" smtClean="0"/>
              <a:t>, </a:t>
            </a:r>
            <a:r>
              <a:rPr lang="ru-RU" sz="2800" dirty="0" err="1" smtClean="0"/>
              <a:t>з</a:t>
            </a:r>
            <a:r>
              <a:rPr lang="ru-RU" sz="2800" dirty="0" smtClean="0"/>
              <a:t>..</a:t>
            </a:r>
            <a:r>
              <a:rPr lang="ru-RU" sz="2800" dirty="0" err="1" smtClean="0"/>
              <a:t>рницы</a:t>
            </a:r>
            <a:r>
              <a:rPr lang="ru-RU" sz="2800" dirty="0" smtClean="0"/>
              <a:t>, оз..</a:t>
            </a:r>
            <a:r>
              <a:rPr lang="ru-RU" sz="2800" dirty="0" err="1" smtClean="0"/>
              <a:t>рять</a:t>
            </a:r>
            <a:r>
              <a:rPr lang="ru-RU" sz="2800" dirty="0" smtClean="0"/>
              <a:t>, </a:t>
            </a:r>
            <a:r>
              <a:rPr lang="ru-RU" sz="2800" dirty="0" err="1" smtClean="0"/>
              <a:t>з</a:t>
            </a:r>
            <a:r>
              <a:rPr lang="ru-RU" sz="2800" dirty="0" smtClean="0"/>
              <a:t>..ревой, </a:t>
            </a:r>
            <a:r>
              <a:rPr lang="ru-RU" sz="2800" dirty="0" err="1" smtClean="0"/>
              <a:t>з</a:t>
            </a:r>
            <a:r>
              <a:rPr lang="ru-RU" sz="2800" dirty="0" smtClean="0"/>
              <a:t>..</a:t>
            </a:r>
            <a:r>
              <a:rPr lang="ru-RU" sz="2800" dirty="0" err="1" smtClean="0"/>
              <a:t>рянка</a:t>
            </a:r>
            <a:r>
              <a:rPr lang="ru-RU" sz="2800" dirty="0" smtClean="0"/>
              <a:t>, </a:t>
            </a:r>
            <a:r>
              <a:rPr lang="ru-RU" sz="2800" dirty="0" err="1" smtClean="0"/>
              <a:t>распол</a:t>
            </a:r>
            <a:r>
              <a:rPr lang="ru-RU" sz="2800" dirty="0" smtClean="0"/>
              <a:t>..гать, </a:t>
            </a:r>
            <a:r>
              <a:rPr lang="ru-RU" sz="2800" dirty="0" err="1" smtClean="0"/>
              <a:t>распол</a:t>
            </a:r>
            <a:r>
              <a:rPr lang="ru-RU" sz="2800" dirty="0" smtClean="0"/>
              <a:t>..</a:t>
            </a:r>
            <a:r>
              <a:rPr lang="ru-RU" sz="2800" dirty="0" err="1" smtClean="0"/>
              <a:t>жение</a:t>
            </a:r>
            <a:r>
              <a:rPr lang="ru-RU" sz="2800" dirty="0" smtClean="0"/>
              <a:t>, </a:t>
            </a:r>
            <a:r>
              <a:rPr lang="ru-RU" sz="2800" dirty="0" err="1" smtClean="0"/>
              <a:t>скл</a:t>
            </a:r>
            <a:r>
              <a:rPr lang="ru-RU" sz="2800" dirty="0" smtClean="0"/>
              <a:t>..</a:t>
            </a:r>
            <a:r>
              <a:rPr lang="ru-RU" sz="2800" dirty="0" err="1" smtClean="0"/>
              <a:t>ниться</a:t>
            </a:r>
            <a:r>
              <a:rPr lang="ru-RU" sz="2800" dirty="0" smtClean="0"/>
              <a:t>, </a:t>
            </a:r>
            <a:r>
              <a:rPr lang="ru-RU" sz="2800" dirty="0" err="1" smtClean="0"/>
              <a:t>покл</a:t>
            </a:r>
            <a:r>
              <a:rPr lang="ru-RU" sz="2800" dirty="0" smtClean="0"/>
              <a:t>..</a:t>
            </a:r>
            <a:r>
              <a:rPr lang="ru-RU" sz="2800" dirty="0" err="1" smtClean="0"/>
              <a:t>ниться</a:t>
            </a:r>
            <a:r>
              <a:rPr lang="ru-RU" sz="2800" dirty="0" smtClean="0"/>
              <a:t>, </a:t>
            </a:r>
            <a:r>
              <a:rPr lang="ru-RU" sz="2800" dirty="0" err="1" smtClean="0"/>
              <a:t>притв</a:t>
            </a:r>
            <a:r>
              <a:rPr lang="ru-RU" sz="2800" dirty="0" smtClean="0"/>
              <a:t>..</a:t>
            </a:r>
            <a:r>
              <a:rPr lang="ru-RU" sz="2800" dirty="0" err="1" smtClean="0"/>
              <a:t>риться</a:t>
            </a:r>
            <a:r>
              <a:rPr lang="ru-RU" sz="2800" dirty="0" smtClean="0"/>
              <a:t>, </a:t>
            </a:r>
            <a:r>
              <a:rPr lang="ru-RU" sz="2800" dirty="0" err="1" smtClean="0"/>
              <a:t>тв</a:t>
            </a:r>
            <a:r>
              <a:rPr lang="ru-RU" sz="2800" dirty="0" smtClean="0"/>
              <a:t>..</a:t>
            </a:r>
            <a:r>
              <a:rPr lang="ru-RU" sz="2800" dirty="0" err="1" smtClean="0"/>
              <a:t>рение</a:t>
            </a:r>
            <a:r>
              <a:rPr lang="ru-RU" sz="2800" dirty="0" smtClean="0"/>
              <a:t>, м..</a:t>
            </a:r>
            <a:r>
              <a:rPr lang="ru-RU" sz="2800" dirty="0" err="1" smtClean="0"/>
              <a:t>кать</a:t>
            </a:r>
            <a:r>
              <a:rPr lang="ru-RU" sz="2800" dirty="0" smtClean="0"/>
              <a:t> в сметану, </a:t>
            </a:r>
            <a:r>
              <a:rPr lang="ru-RU" sz="2800" dirty="0" err="1" smtClean="0"/>
              <a:t>пром</a:t>
            </a:r>
            <a:r>
              <a:rPr lang="ru-RU" sz="2800" dirty="0" smtClean="0"/>
              <a:t>..</a:t>
            </a:r>
            <a:r>
              <a:rPr lang="ru-RU" sz="2800" dirty="0" err="1" smtClean="0"/>
              <a:t>кательная</a:t>
            </a:r>
            <a:r>
              <a:rPr lang="ru-RU" sz="2800" dirty="0" smtClean="0"/>
              <a:t> бумага, </a:t>
            </a:r>
            <a:r>
              <a:rPr lang="ru-RU" sz="2800" dirty="0" err="1" smtClean="0"/>
              <a:t>вым</a:t>
            </a:r>
            <a:r>
              <a:rPr lang="ru-RU" sz="2800" dirty="0" smtClean="0"/>
              <a:t>..</a:t>
            </a:r>
            <a:r>
              <a:rPr lang="ru-RU" sz="2800" dirty="0" err="1" smtClean="0"/>
              <a:t>кнуть</a:t>
            </a:r>
            <a:r>
              <a:rPr lang="ru-RU" sz="2800" dirty="0" smtClean="0"/>
              <a:t> до нитки, </a:t>
            </a:r>
            <a:r>
              <a:rPr lang="ru-RU" sz="2800" dirty="0" err="1" smtClean="0"/>
              <a:t>вым</a:t>
            </a:r>
            <a:r>
              <a:rPr lang="ru-RU" sz="2800" dirty="0" smtClean="0"/>
              <a:t>..</a:t>
            </a:r>
            <a:r>
              <a:rPr lang="ru-RU" sz="2800" dirty="0" err="1" smtClean="0"/>
              <a:t>кать</a:t>
            </a:r>
            <a:r>
              <a:rPr lang="ru-RU" sz="2800" dirty="0" smtClean="0"/>
              <a:t> лужу тряпкой, </a:t>
            </a:r>
            <a:r>
              <a:rPr lang="ru-RU" sz="2800" dirty="0" err="1" smtClean="0"/>
              <a:t>выр</a:t>
            </a:r>
            <a:r>
              <a:rPr lang="ru-RU" sz="2800" dirty="0" smtClean="0"/>
              <a:t>..</a:t>
            </a:r>
            <a:r>
              <a:rPr lang="ru-RU" sz="2800" dirty="0" err="1" smtClean="0"/>
              <a:t>сли</a:t>
            </a:r>
            <a:r>
              <a:rPr lang="ru-RU" sz="2800" dirty="0" smtClean="0"/>
              <a:t>, </a:t>
            </a:r>
            <a:r>
              <a:rPr lang="ru-RU" sz="2800" dirty="0" err="1" smtClean="0"/>
              <a:t>выр</a:t>
            </a:r>
            <a:r>
              <a:rPr lang="ru-RU" sz="2800" dirty="0" smtClean="0"/>
              <a:t>..стали, </a:t>
            </a:r>
            <a:r>
              <a:rPr lang="ru-RU" sz="2800" dirty="0" err="1" smtClean="0"/>
              <a:t>выр</a:t>
            </a:r>
            <a:r>
              <a:rPr lang="ru-RU" sz="2800" dirty="0" smtClean="0"/>
              <a:t>..щенный, р..</a:t>
            </a:r>
            <a:r>
              <a:rPr lang="ru-RU" sz="2800" dirty="0" err="1" smtClean="0"/>
              <a:t>сточком</a:t>
            </a:r>
            <a:r>
              <a:rPr lang="ru-RU" sz="2800" dirty="0" smtClean="0"/>
              <a:t> мал, </a:t>
            </a:r>
            <a:r>
              <a:rPr lang="ru-RU" sz="2800" dirty="0" err="1" smtClean="0"/>
              <a:t>подр</a:t>
            </a:r>
            <a:r>
              <a:rPr lang="ru-RU" sz="2800" dirty="0" smtClean="0"/>
              <a:t>..</a:t>
            </a:r>
            <a:r>
              <a:rPr lang="ru-RU" sz="2800" dirty="0" err="1" smtClean="0"/>
              <a:t>стковый</a:t>
            </a:r>
            <a:r>
              <a:rPr lang="ru-RU" sz="2800" dirty="0" smtClean="0"/>
              <a:t> </a:t>
            </a:r>
            <a:r>
              <a:rPr lang="ru-RU" sz="2800" dirty="0" err="1" smtClean="0"/>
              <a:t>возр</a:t>
            </a:r>
            <a:r>
              <a:rPr lang="ru-RU" sz="2800" dirty="0" smtClean="0"/>
              <a:t>..</a:t>
            </a:r>
            <a:r>
              <a:rPr lang="ru-RU" sz="2800" dirty="0" err="1" smtClean="0"/>
              <a:t>ст</a:t>
            </a:r>
            <a:r>
              <a:rPr lang="ru-RU" sz="2800" dirty="0" smtClean="0"/>
              <a:t>, ср..</a:t>
            </a:r>
            <a:r>
              <a:rPr lang="ru-RU" sz="2800" dirty="0" err="1" smtClean="0"/>
              <a:t>щение</a:t>
            </a:r>
            <a:r>
              <a:rPr lang="ru-RU" sz="2800" dirty="0" smtClean="0"/>
              <a:t>, изб..</a:t>
            </a:r>
            <a:r>
              <a:rPr lang="ru-RU" sz="2800" dirty="0" err="1" smtClean="0"/>
              <a:t>ратель</a:t>
            </a:r>
            <a:r>
              <a:rPr lang="ru-RU" sz="2800" dirty="0" smtClean="0"/>
              <a:t>, </a:t>
            </a:r>
            <a:r>
              <a:rPr lang="ru-RU" sz="2800" dirty="0" err="1" smtClean="0"/>
              <a:t>соб</a:t>
            </a:r>
            <a:r>
              <a:rPr lang="ru-RU" sz="2800" dirty="0" smtClean="0"/>
              <a:t>..</a:t>
            </a:r>
            <a:r>
              <a:rPr lang="ru-RU" sz="2800" dirty="0" err="1" smtClean="0"/>
              <a:t>рет</a:t>
            </a:r>
            <a:r>
              <a:rPr lang="ru-RU" sz="2800" dirty="0" smtClean="0"/>
              <a:t>, </a:t>
            </a:r>
            <a:r>
              <a:rPr lang="ru-RU" sz="2800" dirty="0" err="1" smtClean="0"/>
              <a:t>зан</a:t>
            </a:r>
            <a:r>
              <a:rPr lang="ru-RU" sz="2800" dirty="0" smtClean="0"/>
              <a:t>..</a:t>
            </a:r>
            <a:r>
              <a:rPr lang="ru-RU" sz="2800" dirty="0" err="1" smtClean="0"/>
              <a:t>маться</a:t>
            </a:r>
            <a:r>
              <a:rPr lang="ru-RU" sz="2800" dirty="0" smtClean="0"/>
              <a:t> </a:t>
            </a:r>
            <a:r>
              <a:rPr lang="ru-RU" sz="2800" dirty="0" err="1" smtClean="0"/>
              <a:t>предприн</a:t>
            </a:r>
            <a:r>
              <a:rPr lang="ru-RU" sz="2800" dirty="0" smtClean="0"/>
              <a:t>..</a:t>
            </a:r>
            <a:r>
              <a:rPr lang="ru-RU" sz="2800" dirty="0" err="1" smtClean="0"/>
              <a:t>мательство</a:t>
            </a:r>
            <a:r>
              <a:rPr lang="ru-RU" dirty="0" err="1" smtClean="0"/>
              <a:t>м</a:t>
            </a:r>
            <a:r>
              <a:rPr lang="ru-RU" dirty="0" smtClean="0"/>
              <a:t>.</a:t>
            </a:r>
            <a:endParaRPr lang="ru-RU"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dirty="0"/>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dirty="0"/>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dirty="0"/>
          </a:p>
        </p:txBody>
      </p:sp>
      <p:sp>
        <p:nvSpPr>
          <p:cNvPr id="2" name="Объект 1"/>
          <p:cNvSpPr>
            <a:spLocks noGrp="1"/>
          </p:cNvSpPr>
          <p:nvPr>
            <p:ph idx="1"/>
          </p:nvPr>
        </p:nvSpPr>
        <p:spPr>
          <a:xfrm>
            <a:off x="395536" y="332656"/>
            <a:ext cx="8229600" cy="5937523"/>
          </a:xfrm>
        </p:spPr>
        <p:txBody>
          <a:bodyPr/>
          <a:lstStyle/>
          <a:p>
            <a:pPr algn="ctr">
              <a:buNone/>
            </a:pPr>
            <a:r>
              <a:rPr lang="ru-RU" sz="2000" b="1" dirty="0" smtClean="0">
                <a:latin typeface="Times New Roman" pitchFamily="18" charset="0"/>
                <a:cs typeface="Times New Roman" pitchFamily="18" charset="0"/>
              </a:rPr>
              <a:t>Правописание сложных слов с корнем пол-, полу-.</a:t>
            </a:r>
          </a:p>
          <a:p>
            <a:pPr>
              <a:buNone/>
            </a:pPr>
            <a:r>
              <a:rPr lang="ru-RU" sz="2000" dirty="0" smtClean="0">
                <a:latin typeface="Times New Roman" pitchFamily="18" charset="0"/>
                <a:cs typeface="Times New Roman" pitchFamily="18" charset="0"/>
              </a:rPr>
              <a:t>Запомните: сложные слова могут быть образованы соединением корня пол- (половина) и существительного в родительном падеже. После корня пол- ставится дефис:</a:t>
            </a:r>
          </a:p>
          <a:p>
            <a:pPr>
              <a:buNone/>
            </a:pPr>
            <a:r>
              <a:rPr lang="ru-RU" sz="2000" dirty="0" smtClean="0">
                <a:latin typeface="Times New Roman" pitchFamily="18" charset="0"/>
                <a:cs typeface="Times New Roman" pitchFamily="18" charset="0"/>
              </a:rPr>
              <a:t>а)   перед всеми гласными и согласной л;</a:t>
            </a:r>
          </a:p>
          <a:p>
            <a:pPr>
              <a:buNone/>
            </a:pPr>
            <a:r>
              <a:rPr lang="ru-RU" sz="2000" dirty="0" smtClean="0">
                <a:latin typeface="Times New Roman" pitchFamily="18" charset="0"/>
                <a:cs typeface="Times New Roman" pitchFamily="18" charset="0"/>
              </a:rPr>
              <a:t>б)   перед прописными (заглавными) буквами.</a:t>
            </a:r>
          </a:p>
          <a:p>
            <a:pPr>
              <a:buNone/>
            </a:pPr>
            <a:r>
              <a:rPr lang="ru-RU" sz="2000" dirty="0" smtClean="0">
                <a:latin typeface="Times New Roman" pitchFamily="18" charset="0"/>
                <a:cs typeface="Times New Roman" pitchFamily="18" charset="0"/>
              </a:rPr>
              <a:t>Слова, которые начинаются с полу-, всегда пишутся слитно.</a:t>
            </a:r>
          </a:p>
          <a:p>
            <a:pPr>
              <a:buNone/>
            </a:pPr>
            <a:r>
              <a:rPr lang="ru-RU" sz="2000" dirty="0" smtClean="0">
                <a:latin typeface="Times New Roman" pitchFamily="18" charset="0"/>
                <a:cs typeface="Times New Roman" pitchFamily="18" charset="0"/>
              </a:rPr>
              <a:t>Вставьте пропущенные буквы.</a:t>
            </a:r>
          </a:p>
          <a:p>
            <a:pPr>
              <a:buNone/>
            </a:pPr>
            <a:r>
              <a:rPr lang="ru-RU" sz="2800" dirty="0" smtClean="0">
                <a:latin typeface="Times New Roman" pitchFamily="18" charset="0"/>
                <a:cs typeface="Times New Roman" pitchFamily="18" charset="0"/>
              </a:rPr>
              <a:t>    (Пол)арбуза, (пол)лимона, (пол)часа, (пол)парты, (пол)метра, (пол)Новосибирска, исходить (пол)России, быть (пол)года в экспедиции, об..ехать(пол)мира, обойти (пол)города, скосить (пол)луга, исп..</a:t>
            </a:r>
            <a:r>
              <a:rPr lang="ru-RU" sz="2800" dirty="0" err="1" smtClean="0">
                <a:latin typeface="Times New Roman" pitchFamily="18" charset="0"/>
                <a:cs typeface="Times New Roman" pitchFamily="18" charset="0"/>
              </a:rPr>
              <a:t>сать</a:t>
            </a:r>
            <a:r>
              <a:rPr lang="ru-RU" sz="2800" dirty="0" smtClean="0">
                <a:latin typeface="Times New Roman" pitchFamily="18" charset="0"/>
                <a:cs typeface="Times New Roman" pitchFamily="18" charset="0"/>
              </a:rPr>
              <a:t> (пол)листа, проплыть (пол)Оби, отстать на (пол) очка, (пол)жизни провести в пут..</a:t>
            </a:r>
            <a:r>
              <a:rPr lang="ru-RU" sz="2800" dirty="0" err="1" smtClean="0">
                <a:latin typeface="Times New Roman" pitchFamily="18" charset="0"/>
                <a:cs typeface="Times New Roman" pitchFamily="18" charset="0"/>
              </a:rPr>
              <a:t>ше</a:t>
            </a:r>
            <a:r>
              <a:rPr lang="ru-RU" sz="2800" dirty="0" smtClean="0">
                <a:latin typeface="Times New Roman" pitchFamily="18" charset="0"/>
                <a:cs typeface="Times New Roman" pitchFamily="18" charset="0"/>
              </a:rPr>
              <a:t>..</a:t>
            </a:r>
            <a:r>
              <a:rPr lang="ru-RU" sz="2800" dirty="0" err="1" smtClean="0">
                <a:latin typeface="Times New Roman" pitchFamily="18" charset="0"/>
                <a:cs typeface="Times New Roman" pitchFamily="18" charset="0"/>
              </a:rPr>
              <a:t>ствиях</a:t>
            </a:r>
            <a:r>
              <a:rPr lang="ru-RU" sz="2800" dirty="0" smtClean="0">
                <a:latin typeface="Times New Roman" pitchFamily="18" charset="0"/>
                <a:cs typeface="Times New Roman" pitchFamily="18" charset="0"/>
              </a:rPr>
              <a:t>, сделать (полу)оборот, </a:t>
            </a:r>
            <a:r>
              <a:rPr lang="ru-RU" sz="2800" dirty="0" err="1" smtClean="0">
                <a:latin typeface="Times New Roman" pitchFamily="18" charset="0"/>
                <a:cs typeface="Times New Roman" pitchFamily="18" charset="0"/>
              </a:rPr>
              <a:t>уч</a:t>
            </a:r>
            <a:r>
              <a:rPr lang="ru-RU" sz="2800" dirty="0" smtClean="0">
                <a:latin typeface="Times New Roman" pitchFamily="18" charset="0"/>
                <a:cs typeface="Times New Roman" pitchFamily="18" charset="0"/>
              </a:rPr>
              <a:t>..</a:t>
            </a:r>
            <a:r>
              <a:rPr lang="ru-RU" sz="2800" dirty="0" err="1" smtClean="0">
                <a:latin typeface="Times New Roman" pitchFamily="18" charset="0"/>
                <a:cs typeface="Times New Roman" pitchFamily="18" charset="0"/>
              </a:rPr>
              <a:t>ствовать</a:t>
            </a:r>
            <a:r>
              <a:rPr lang="ru-RU" sz="2800" dirty="0" smtClean="0">
                <a:latin typeface="Times New Roman" pitchFamily="18" charset="0"/>
                <a:cs typeface="Times New Roman" pitchFamily="18" charset="0"/>
              </a:rPr>
              <a:t> в (полу)финале.</a:t>
            </a:r>
          </a:p>
          <a:p>
            <a:pPr marL="0" indent="0">
              <a:buNone/>
            </a:pPr>
            <a:endParaRPr lang="ru-RU" sz="24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buNone/>
            </a:pPr>
            <a:r>
              <a:rPr lang="ru-RU" dirty="0" smtClean="0"/>
              <a:t>     </a:t>
            </a:r>
            <a:r>
              <a:rPr lang="ru-RU" b="1" dirty="0" smtClean="0"/>
              <a:t>Правописание корней с чередующимися гласными.</a:t>
            </a:r>
          </a:p>
          <a:p>
            <a:pPr>
              <a:buNone/>
            </a:pPr>
            <a:r>
              <a:rPr lang="ru-RU" dirty="0" smtClean="0"/>
              <a:t>        </a:t>
            </a:r>
            <a:r>
              <a:rPr lang="ru-RU" dirty="0" smtClean="0"/>
              <a:t>  </a:t>
            </a:r>
            <a:r>
              <a:rPr lang="ru-RU" sz="2800" dirty="0" err="1" smtClean="0"/>
              <a:t>Соб</a:t>
            </a:r>
            <a:r>
              <a:rPr lang="ru-RU" sz="2800" dirty="0" smtClean="0"/>
              <a:t>..рать, </a:t>
            </a:r>
            <a:r>
              <a:rPr lang="ru-RU" sz="2800" dirty="0" err="1" smtClean="0"/>
              <a:t>зап</a:t>
            </a:r>
            <a:r>
              <a:rPr lang="ru-RU" sz="2800" dirty="0" smtClean="0"/>
              <a:t>..рать, </a:t>
            </a:r>
            <a:r>
              <a:rPr lang="ru-RU" sz="2800" dirty="0" err="1" smtClean="0"/>
              <a:t>отп</a:t>
            </a:r>
            <a:r>
              <a:rPr lang="ru-RU" sz="2800" dirty="0" smtClean="0"/>
              <a:t>..</a:t>
            </a:r>
            <a:r>
              <a:rPr lang="ru-RU" sz="2800" dirty="0" err="1" smtClean="0"/>
              <a:t>реть</a:t>
            </a:r>
            <a:r>
              <a:rPr lang="ru-RU" sz="2800" dirty="0" smtClean="0"/>
              <a:t>, оп..</a:t>
            </a:r>
            <a:r>
              <a:rPr lang="ru-RU" sz="2800" dirty="0" err="1" smtClean="0"/>
              <a:t>раясь</a:t>
            </a:r>
            <a:r>
              <a:rPr lang="ru-RU" sz="2800" dirty="0" smtClean="0"/>
              <a:t>, соч..тать, </a:t>
            </a:r>
            <a:r>
              <a:rPr lang="ru-RU" sz="2800" dirty="0" err="1" smtClean="0"/>
              <a:t>предпоч</a:t>
            </a:r>
            <a:r>
              <a:rPr lang="ru-RU" sz="2800" dirty="0" smtClean="0"/>
              <a:t>..тать, </a:t>
            </a:r>
            <a:r>
              <a:rPr lang="ru-RU" sz="2800" dirty="0" err="1" smtClean="0"/>
              <a:t>поч</a:t>
            </a:r>
            <a:r>
              <a:rPr lang="ru-RU" sz="2800" dirty="0" smtClean="0"/>
              <a:t>..</a:t>
            </a:r>
            <a:r>
              <a:rPr lang="ru-RU" sz="2800" dirty="0" err="1" smtClean="0"/>
              <a:t>тный</a:t>
            </a:r>
            <a:r>
              <a:rPr lang="ru-RU" sz="2800" dirty="0" smtClean="0"/>
              <a:t>, </a:t>
            </a:r>
            <a:r>
              <a:rPr lang="ru-RU" sz="2800" dirty="0" err="1" smtClean="0"/>
              <a:t>поч</a:t>
            </a:r>
            <a:r>
              <a:rPr lang="ru-RU" sz="2800" dirty="0" smtClean="0"/>
              <a:t>..</a:t>
            </a:r>
            <a:r>
              <a:rPr lang="ru-RU" sz="2800" dirty="0" err="1" smtClean="0"/>
              <a:t>таемый</a:t>
            </a:r>
            <a:r>
              <a:rPr lang="ru-RU" sz="2800" dirty="0" smtClean="0"/>
              <a:t>, </a:t>
            </a:r>
            <a:r>
              <a:rPr lang="ru-RU" sz="2800" dirty="0" err="1" smtClean="0"/>
              <a:t>бл</a:t>
            </a:r>
            <a:r>
              <a:rPr lang="ru-RU" sz="2800" dirty="0" smtClean="0"/>
              <a:t>..</a:t>
            </a:r>
            <a:r>
              <a:rPr lang="ru-RU" sz="2800" dirty="0" err="1" smtClean="0"/>
              <a:t>стеть</a:t>
            </a:r>
            <a:r>
              <a:rPr lang="ru-RU" sz="2800" dirty="0" smtClean="0"/>
              <a:t>, </a:t>
            </a:r>
            <a:r>
              <a:rPr lang="ru-RU" sz="2800" dirty="0" err="1" smtClean="0"/>
              <a:t>бл</a:t>
            </a:r>
            <a:r>
              <a:rPr lang="ru-RU" sz="2800" dirty="0" smtClean="0"/>
              <a:t>..стающий, </a:t>
            </a:r>
            <a:r>
              <a:rPr lang="ru-RU" sz="2800" dirty="0" err="1" smtClean="0"/>
              <a:t>пробл</a:t>
            </a:r>
            <a:r>
              <a:rPr lang="ru-RU" sz="2800" dirty="0" smtClean="0"/>
              <a:t>..</a:t>
            </a:r>
            <a:r>
              <a:rPr lang="ru-RU" sz="2800" dirty="0" err="1" smtClean="0"/>
              <a:t>сковый</a:t>
            </a:r>
            <a:r>
              <a:rPr lang="ru-RU" sz="2800" dirty="0" smtClean="0"/>
              <a:t>, зам..рать, зам..</a:t>
            </a:r>
            <a:r>
              <a:rPr lang="ru-RU" sz="2800" dirty="0" err="1" smtClean="0"/>
              <a:t>рший</a:t>
            </a:r>
            <a:r>
              <a:rPr lang="ru-RU" sz="2800" dirty="0" smtClean="0"/>
              <a:t>, </a:t>
            </a:r>
            <a:r>
              <a:rPr lang="ru-RU" sz="2800" dirty="0" err="1" smtClean="0"/>
              <a:t>прид</a:t>
            </a:r>
            <a:r>
              <a:rPr lang="ru-RU" sz="2800" dirty="0" smtClean="0"/>
              <a:t>..</a:t>
            </a:r>
            <a:r>
              <a:rPr lang="ru-RU" sz="2800" dirty="0" err="1" smtClean="0"/>
              <a:t>раться</a:t>
            </a:r>
            <a:r>
              <a:rPr lang="ru-RU" sz="2800" dirty="0" smtClean="0"/>
              <a:t>, </a:t>
            </a:r>
            <a:r>
              <a:rPr lang="ru-RU" sz="2800" dirty="0" err="1" smtClean="0"/>
              <a:t>зан</a:t>
            </a:r>
            <a:r>
              <a:rPr lang="ru-RU" sz="2800" dirty="0" smtClean="0"/>
              <a:t>..</a:t>
            </a:r>
            <a:r>
              <a:rPr lang="ru-RU" sz="2800" dirty="0" err="1" smtClean="0"/>
              <a:t>маться</a:t>
            </a:r>
            <a:r>
              <a:rPr lang="ru-RU" sz="2800" dirty="0" smtClean="0"/>
              <a:t>, </a:t>
            </a:r>
            <a:r>
              <a:rPr lang="ru-RU" sz="2800" dirty="0" err="1" smtClean="0"/>
              <a:t>з</a:t>
            </a:r>
            <a:r>
              <a:rPr lang="ru-RU" sz="2800" dirty="0" smtClean="0"/>
              <a:t>..</a:t>
            </a:r>
            <a:r>
              <a:rPr lang="ru-RU" sz="2800" dirty="0" err="1" smtClean="0"/>
              <a:t>ря</a:t>
            </a:r>
            <a:r>
              <a:rPr lang="ru-RU" sz="2800" dirty="0" smtClean="0"/>
              <a:t>, оз..</a:t>
            </a:r>
            <a:r>
              <a:rPr lang="ru-RU" sz="2800" dirty="0" err="1" smtClean="0"/>
              <a:t>ренный</a:t>
            </a:r>
            <a:r>
              <a:rPr lang="ru-RU" sz="2800" dirty="0" smtClean="0"/>
              <a:t>, </a:t>
            </a:r>
            <a:r>
              <a:rPr lang="ru-RU" sz="2800" dirty="0" err="1" smtClean="0"/>
              <a:t>з</a:t>
            </a:r>
            <a:r>
              <a:rPr lang="ru-RU" sz="2800" dirty="0" smtClean="0"/>
              <a:t>..</a:t>
            </a:r>
            <a:r>
              <a:rPr lang="ru-RU" sz="2800" dirty="0" err="1" smtClean="0"/>
              <a:t>рянка</a:t>
            </a:r>
            <a:r>
              <a:rPr lang="ru-RU" sz="2800" dirty="0" smtClean="0"/>
              <a:t>, </a:t>
            </a:r>
            <a:r>
              <a:rPr lang="ru-RU" sz="2800" dirty="0" err="1" smtClean="0"/>
              <a:t>з</a:t>
            </a:r>
            <a:r>
              <a:rPr lang="ru-RU" sz="2800" dirty="0" smtClean="0"/>
              <a:t>..</a:t>
            </a:r>
            <a:r>
              <a:rPr lang="ru-RU" sz="2800" dirty="0" err="1" smtClean="0"/>
              <a:t>рничный</a:t>
            </a:r>
            <a:r>
              <a:rPr lang="ru-RU" sz="2800" dirty="0" smtClean="0"/>
              <a:t> </a:t>
            </a:r>
            <a:r>
              <a:rPr lang="ru-RU" sz="2800" dirty="0" err="1" smtClean="0"/>
              <a:t>вым</a:t>
            </a:r>
            <a:r>
              <a:rPr lang="ru-RU" sz="2800" dirty="0" smtClean="0"/>
              <a:t>..</a:t>
            </a:r>
            <a:r>
              <a:rPr lang="ru-RU" sz="2800" dirty="0" err="1" smtClean="0"/>
              <a:t>кать</a:t>
            </a:r>
            <a:r>
              <a:rPr lang="ru-RU" sz="2800" dirty="0" smtClean="0"/>
              <a:t> лужу тряпкой, </a:t>
            </a:r>
            <a:r>
              <a:rPr lang="ru-RU" sz="2800" dirty="0" err="1" smtClean="0"/>
              <a:t>вым</a:t>
            </a:r>
            <a:r>
              <a:rPr lang="ru-RU" sz="2800" dirty="0" smtClean="0"/>
              <a:t>..</a:t>
            </a:r>
            <a:r>
              <a:rPr lang="ru-RU" sz="2800" dirty="0" err="1" smtClean="0"/>
              <a:t>кнуть</a:t>
            </a:r>
            <a:r>
              <a:rPr lang="ru-RU" sz="2800" dirty="0" smtClean="0"/>
              <a:t>, </a:t>
            </a:r>
            <a:r>
              <a:rPr lang="ru-RU" sz="2800" dirty="0" err="1" smtClean="0"/>
              <a:t>разр</a:t>
            </a:r>
            <a:r>
              <a:rPr lang="ru-RU" sz="2800" dirty="0" smtClean="0"/>
              <a:t>..внять дорогу р..</a:t>
            </a:r>
            <a:r>
              <a:rPr lang="ru-RU" sz="2800" dirty="0" err="1" smtClean="0"/>
              <a:t>внение</a:t>
            </a:r>
            <a:r>
              <a:rPr lang="ru-RU" sz="2800" dirty="0" smtClean="0"/>
              <a:t> в строю, </a:t>
            </a:r>
            <a:r>
              <a:rPr lang="ru-RU" sz="2800" dirty="0" err="1" smtClean="0"/>
              <a:t>ур</a:t>
            </a:r>
            <a:r>
              <a:rPr lang="ru-RU" sz="2800" dirty="0" smtClean="0"/>
              <a:t>..внять в правах, р..</a:t>
            </a:r>
            <a:r>
              <a:rPr lang="ru-RU" sz="2800" dirty="0" err="1" smtClean="0"/>
              <a:t>вноденствие</a:t>
            </a:r>
            <a:r>
              <a:rPr lang="ru-RU" sz="2800" dirty="0" smtClean="0"/>
              <a:t>, </a:t>
            </a:r>
            <a:r>
              <a:rPr lang="ru-RU" sz="2800" dirty="0" err="1" smtClean="0"/>
              <a:t>уг</a:t>
            </a:r>
            <a:r>
              <a:rPr lang="ru-RU" sz="2800" dirty="0" smtClean="0"/>
              <a:t>..</a:t>
            </a:r>
            <a:r>
              <a:rPr lang="ru-RU" sz="2800" dirty="0" err="1" smtClean="0"/>
              <a:t>реть</a:t>
            </a:r>
            <a:r>
              <a:rPr lang="ru-RU" sz="2800" dirty="0" smtClean="0"/>
              <a:t>, </a:t>
            </a:r>
            <a:r>
              <a:rPr lang="ru-RU" sz="2800" dirty="0" err="1" smtClean="0"/>
              <a:t>подг</a:t>
            </a:r>
            <a:r>
              <a:rPr lang="ru-RU" sz="2800" dirty="0" smtClean="0"/>
              <a:t>..</a:t>
            </a:r>
            <a:r>
              <a:rPr lang="ru-RU" sz="2800" dirty="0" err="1" smtClean="0"/>
              <a:t>ревший</a:t>
            </a:r>
            <a:r>
              <a:rPr lang="ru-RU" sz="2800" dirty="0" smtClean="0"/>
              <a:t>, г..</a:t>
            </a:r>
            <a:r>
              <a:rPr lang="ru-RU" sz="2800" dirty="0" err="1" smtClean="0"/>
              <a:t>релка</a:t>
            </a:r>
            <a:r>
              <a:rPr lang="ru-RU" sz="2800" dirty="0" smtClean="0"/>
              <a:t>, г..</a:t>
            </a:r>
            <a:r>
              <a:rPr lang="ru-RU" sz="2800" dirty="0" err="1" smtClean="0"/>
              <a:t>ристый</a:t>
            </a:r>
            <a:r>
              <a:rPr lang="ru-RU" sz="2800" dirty="0" smtClean="0"/>
              <a:t>, </a:t>
            </a:r>
            <a:r>
              <a:rPr lang="ru-RU" sz="2800" dirty="0" err="1" smtClean="0"/>
              <a:t>приг</a:t>
            </a:r>
            <a:r>
              <a:rPr lang="ru-RU" sz="2800" dirty="0" smtClean="0"/>
              <a:t>..</a:t>
            </a:r>
            <a:r>
              <a:rPr lang="ru-RU" sz="2800" dirty="0" err="1" smtClean="0"/>
              <a:t>рюнился</a:t>
            </a:r>
            <a:r>
              <a:rPr lang="ru-RU" sz="2800" dirty="0" smtClean="0"/>
              <a:t>, </a:t>
            </a:r>
            <a:r>
              <a:rPr lang="ru-RU" sz="2800" dirty="0" err="1" smtClean="0"/>
              <a:t>подск</a:t>
            </a:r>
            <a:r>
              <a:rPr lang="ru-RU" sz="2800" dirty="0" smtClean="0"/>
              <a:t>..</a:t>
            </a:r>
            <a:r>
              <a:rPr lang="ru-RU" sz="2800" dirty="0" err="1" smtClean="0"/>
              <a:t>чить</a:t>
            </a:r>
            <a:r>
              <a:rPr lang="ru-RU" sz="2800" dirty="0" smtClean="0"/>
              <a:t>, </a:t>
            </a:r>
            <a:r>
              <a:rPr lang="ru-RU" sz="2800" dirty="0" err="1" smtClean="0"/>
              <a:t>ск</a:t>
            </a:r>
            <a:r>
              <a:rPr lang="ru-RU" sz="2800" dirty="0" smtClean="0"/>
              <a:t>..</a:t>
            </a:r>
            <a:r>
              <a:rPr lang="ru-RU" sz="2800" dirty="0" err="1" smtClean="0"/>
              <a:t>чите</a:t>
            </a:r>
            <a:r>
              <a:rPr lang="ru-RU" sz="2800" dirty="0" smtClean="0"/>
              <a:t> быстрее, </a:t>
            </a:r>
            <a:r>
              <a:rPr lang="ru-RU" sz="2800" dirty="0" err="1" smtClean="0"/>
              <a:t>ск</a:t>
            </a:r>
            <a:r>
              <a:rPr lang="ru-RU" sz="2800" dirty="0" smtClean="0"/>
              <a:t>..</a:t>
            </a:r>
            <a:r>
              <a:rPr lang="ru-RU" sz="2800" dirty="0" err="1" smtClean="0"/>
              <a:t>чок</a:t>
            </a:r>
            <a:r>
              <a:rPr lang="ru-RU" sz="2800" dirty="0" smtClean="0"/>
              <a:t>, неук..</a:t>
            </a:r>
            <a:r>
              <a:rPr lang="ru-RU" sz="2800" dirty="0" err="1" smtClean="0"/>
              <a:t>снительно</a:t>
            </a:r>
            <a:r>
              <a:rPr lang="ru-RU" sz="2800" dirty="0" smtClean="0"/>
              <a:t>, </a:t>
            </a:r>
            <a:r>
              <a:rPr lang="ru-RU" sz="2800" dirty="0" err="1" smtClean="0"/>
              <a:t>соприк</a:t>
            </a:r>
            <a:r>
              <a:rPr lang="ru-RU" sz="2800" dirty="0" smtClean="0"/>
              <a:t>..</a:t>
            </a:r>
            <a:r>
              <a:rPr lang="ru-RU" sz="2800" dirty="0" err="1" smtClean="0"/>
              <a:t>саться</a:t>
            </a:r>
            <a:r>
              <a:rPr lang="ru-RU" sz="2800" dirty="0" smtClean="0"/>
              <a:t> л..</a:t>
            </a:r>
            <a:r>
              <a:rPr lang="ru-RU" sz="2800" dirty="0" err="1" smtClean="0"/>
              <a:t>ктями</a:t>
            </a:r>
            <a:r>
              <a:rPr lang="ru-RU" sz="2800" dirty="0" smtClean="0"/>
              <a:t>, </a:t>
            </a:r>
            <a:r>
              <a:rPr lang="ru-RU" sz="2800" dirty="0" err="1" smtClean="0"/>
              <a:t>благотв</a:t>
            </a:r>
            <a:r>
              <a:rPr lang="ru-RU" sz="2800" dirty="0" smtClean="0"/>
              <a:t>..</a:t>
            </a:r>
            <a:r>
              <a:rPr lang="ru-RU" sz="2800" dirty="0" err="1" smtClean="0"/>
              <a:t>рительный</a:t>
            </a:r>
            <a:r>
              <a:rPr lang="ru-RU" sz="2800" dirty="0" smtClean="0"/>
              <a:t>, </a:t>
            </a:r>
            <a:r>
              <a:rPr lang="ru-RU" sz="2800" dirty="0" err="1" smtClean="0"/>
              <a:t>стихотв</a:t>
            </a:r>
            <a:r>
              <a:rPr lang="ru-RU" sz="2800" dirty="0" smtClean="0"/>
              <a:t>..</a:t>
            </a:r>
            <a:r>
              <a:rPr lang="ru-RU" sz="2800" dirty="0" err="1" smtClean="0"/>
              <a:t>рение</a:t>
            </a:r>
            <a:r>
              <a:rPr lang="ru-RU" sz="2800" dirty="0" smtClean="0"/>
              <a:t>, </a:t>
            </a:r>
            <a:r>
              <a:rPr lang="ru-RU" sz="2800" dirty="0" err="1" smtClean="0"/>
              <a:t>напом</a:t>
            </a:r>
            <a:r>
              <a:rPr lang="ru-RU" sz="2800" dirty="0" smtClean="0"/>
              <a:t>..</a:t>
            </a:r>
            <a:r>
              <a:rPr lang="ru-RU" sz="2800" dirty="0" err="1" smtClean="0"/>
              <a:t>нать</a:t>
            </a:r>
            <a:r>
              <a:rPr lang="ru-RU" sz="2800" dirty="0" smtClean="0"/>
              <a:t>, пл..</a:t>
            </a:r>
            <a:r>
              <a:rPr lang="ru-RU" sz="2800" dirty="0" err="1" smtClean="0"/>
              <a:t>вучий</a:t>
            </a:r>
            <a:r>
              <a:rPr lang="ru-RU" sz="2800" dirty="0" smtClean="0"/>
              <a:t>, пл..</a:t>
            </a:r>
            <a:r>
              <a:rPr lang="ru-RU" sz="2800" dirty="0" err="1" smtClean="0"/>
              <a:t>вец</a:t>
            </a:r>
            <a:r>
              <a:rPr lang="ru-RU" sz="2800" dirty="0" smtClean="0"/>
              <a:t>, пл..</a:t>
            </a:r>
            <a:r>
              <a:rPr lang="ru-RU" sz="2800" dirty="0" err="1" smtClean="0"/>
              <a:t>вники</a:t>
            </a:r>
            <a:r>
              <a:rPr lang="ru-RU" sz="2800" dirty="0" smtClean="0"/>
              <a:t>, пл..</a:t>
            </a:r>
            <a:r>
              <a:rPr lang="ru-RU" sz="2800" dirty="0" err="1" smtClean="0"/>
              <a:t>вниковый</a:t>
            </a:r>
            <a:r>
              <a:rPr lang="ru-RU" sz="2800" dirty="0" smtClean="0"/>
              <a:t>.</a:t>
            </a:r>
            <a:endParaRPr lang="ru-RU" sz="2800"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84976" cy="6480720"/>
          </a:xfrm>
        </p:spPr>
        <p:txBody>
          <a:bodyPr/>
          <a:lstStyle/>
          <a:p>
            <a:pPr>
              <a:buNone/>
            </a:pPr>
            <a:r>
              <a:rPr lang="ru-RU" dirty="0" smtClean="0"/>
              <a:t>        </a:t>
            </a:r>
            <a:r>
              <a:rPr lang="ru-RU" b="1" dirty="0" smtClean="0"/>
              <a:t>Правописание корней с чередующимися гласными.</a:t>
            </a:r>
          </a:p>
          <a:p>
            <a:pPr>
              <a:buNone/>
            </a:pPr>
            <a:r>
              <a:rPr lang="ru-RU" b="1" dirty="0" smtClean="0"/>
              <a:t>   </a:t>
            </a:r>
            <a:r>
              <a:rPr lang="ru-RU" dirty="0" smtClean="0"/>
              <a:t>  </a:t>
            </a:r>
            <a:r>
              <a:rPr lang="ru-RU" dirty="0" smtClean="0"/>
              <a:t>       </a:t>
            </a:r>
            <a:r>
              <a:rPr lang="ru-RU" sz="2800" dirty="0" err="1" smtClean="0"/>
              <a:t>Разб</a:t>
            </a:r>
            <a:r>
              <a:rPr lang="ru-RU" sz="2800" dirty="0" smtClean="0"/>
              <a:t>..</a:t>
            </a:r>
            <a:r>
              <a:rPr lang="ru-RU" sz="2800" dirty="0" err="1" smtClean="0"/>
              <a:t>раться</a:t>
            </a:r>
            <a:r>
              <a:rPr lang="ru-RU" sz="2800" dirty="0" smtClean="0"/>
              <a:t>, </a:t>
            </a:r>
            <a:r>
              <a:rPr lang="ru-RU" sz="2800" dirty="0" err="1" smtClean="0"/>
              <a:t>нат</a:t>
            </a:r>
            <a:r>
              <a:rPr lang="ru-RU" sz="2800" dirty="0" smtClean="0"/>
              <a:t>..</a:t>
            </a:r>
            <a:r>
              <a:rPr lang="ru-RU" sz="2800" dirty="0" err="1" smtClean="0"/>
              <a:t>реть</a:t>
            </a:r>
            <a:r>
              <a:rPr lang="ru-RU" sz="2800" dirty="0" smtClean="0"/>
              <a:t>, </a:t>
            </a:r>
            <a:r>
              <a:rPr lang="ru-RU" sz="2800" dirty="0" err="1" smtClean="0"/>
              <a:t>соб</a:t>
            </a:r>
            <a:r>
              <a:rPr lang="ru-RU" sz="2800" dirty="0" smtClean="0"/>
              <a:t>..рать, изб..</a:t>
            </a:r>
            <a:r>
              <a:rPr lang="ru-RU" sz="2800" dirty="0" err="1" smtClean="0"/>
              <a:t>ратель</a:t>
            </a:r>
            <a:r>
              <a:rPr lang="ru-RU" sz="2800" dirty="0" smtClean="0"/>
              <a:t>, </a:t>
            </a:r>
            <a:r>
              <a:rPr lang="ru-RU" sz="2800" dirty="0" err="1" smtClean="0"/>
              <a:t>раст</a:t>
            </a:r>
            <a:r>
              <a:rPr lang="ru-RU" sz="2800" dirty="0" smtClean="0"/>
              <a:t>..</a:t>
            </a:r>
            <a:r>
              <a:rPr lang="ru-RU" sz="2800" dirty="0" err="1" smtClean="0"/>
              <a:t>рание</a:t>
            </a:r>
            <a:r>
              <a:rPr lang="ru-RU" sz="2800" dirty="0" smtClean="0"/>
              <a:t>, проб..</a:t>
            </a:r>
            <a:r>
              <a:rPr lang="ru-RU" sz="2800" dirty="0" err="1" smtClean="0"/>
              <a:t>рет</a:t>
            </a:r>
            <a:r>
              <a:rPr lang="ru-RU" sz="2800" dirty="0" smtClean="0"/>
              <a:t>, </a:t>
            </a:r>
            <a:r>
              <a:rPr lang="ru-RU" sz="2800" dirty="0" err="1" smtClean="0"/>
              <a:t>выж</a:t>
            </a:r>
            <a:r>
              <a:rPr lang="ru-RU" sz="2800" dirty="0" smtClean="0"/>
              <a:t>..</a:t>
            </a:r>
            <a:r>
              <a:rPr lang="ru-RU" sz="2800" dirty="0" err="1" smtClean="0"/>
              <a:t>гает</a:t>
            </a:r>
            <a:r>
              <a:rPr lang="ru-RU" sz="2800" dirty="0" smtClean="0"/>
              <a:t>, </a:t>
            </a:r>
            <a:r>
              <a:rPr lang="ru-RU" sz="2800" dirty="0" err="1" smtClean="0"/>
              <a:t>прир</a:t>
            </a:r>
            <a:r>
              <a:rPr lang="ru-RU" sz="2800" dirty="0" smtClean="0"/>
              <a:t>..</a:t>
            </a:r>
            <a:r>
              <a:rPr lang="ru-RU" sz="2800" dirty="0" err="1" smtClean="0"/>
              <a:t>щение</a:t>
            </a:r>
            <a:r>
              <a:rPr lang="ru-RU" sz="2800" dirty="0" smtClean="0"/>
              <a:t>, </a:t>
            </a:r>
            <a:r>
              <a:rPr lang="ru-RU" sz="2800" dirty="0" err="1" smtClean="0"/>
              <a:t>подр</a:t>
            </a:r>
            <a:r>
              <a:rPr lang="ru-RU" sz="2800" dirty="0" smtClean="0"/>
              <a:t>..</a:t>
            </a:r>
            <a:r>
              <a:rPr lang="ru-RU" sz="2800" dirty="0" err="1" smtClean="0"/>
              <a:t>сли</a:t>
            </a:r>
            <a:r>
              <a:rPr lang="ru-RU" sz="2800" dirty="0" smtClean="0"/>
              <a:t>, </a:t>
            </a:r>
            <a:r>
              <a:rPr lang="ru-RU" sz="2800" dirty="0" err="1" smtClean="0"/>
              <a:t>подр</a:t>
            </a:r>
            <a:r>
              <a:rPr lang="ru-RU" sz="2800" dirty="0" smtClean="0"/>
              <a:t>..стали, </a:t>
            </a:r>
            <a:r>
              <a:rPr lang="ru-RU" sz="2800" dirty="0" err="1" smtClean="0"/>
              <a:t>отр</a:t>
            </a:r>
            <a:r>
              <a:rPr lang="ru-RU" sz="2800" dirty="0" smtClean="0"/>
              <a:t>..</a:t>
            </a:r>
            <a:r>
              <a:rPr lang="ru-RU" sz="2800" dirty="0" err="1" smtClean="0"/>
              <a:t>слевой</a:t>
            </a:r>
            <a:r>
              <a:rPr lang="ru-RU" sz="2800" dirty="0" smtClean="0"/>
              <a:t>, р..сточек, дог..рать, </a:t>
            </a:r>
            <a:r>
              <a:rPr lang="ru-RU" sz="2800" dirty="0" err="1" smtClean="0"/>
              <a:t>заг</a:t>
            </a:r>
            <a:r>
              <a:rPr lang="ru-RU" sz="2800" dirty="0" smtClean="0"/>
              <a:t>..рать, </a:t>
            </a:r>
            <a:r>
              <a:rPr lang="ru-RU" sz="2800" dirty="0" err="1" smtClean="0"/>
              <a:t>заг</a:t>
            </a:r>
            <a:r>
              <a:rPr lang="ru-RU" sz="2800" dirty="0" smtClean="0"/>
              <a:t>..</a:t>
            </a:r>
            <a:r>
              <a:rPr lang="ru-RU" sz="2800" dirty="0" err="1" smtClean="0"/>
              <a:t>релый</a:t>
            </a:r>
            <a:r>
              <a:rPr lang="ru-RU" sz="2800" dirty="0" smtClean="0"/>
              <a:t> подросток, </a:t>
            </a:r>
            <a:r>
              <a:rPr lang="ru-RU" sz="2800" dirty="0" err="1" smtClean="0"/>
              <a:t>з</a:t>
            </a:r>
            <a:r>
              <a:rPr lang="ru-RU" sz="2800" dirty="0" smtClean="0"/>
              <a:t>..</a:t>
            </a:r>
            <a:r>
              <a:rPr lang="ru-RU" sz="2800" dirty="0" err="1" smtClean="0"/>
              <a:t>рница</a:t>
            </a:r>
            <a:r>
              <a:rPr lang="ru-RU" sz="2800" dirty="0" smtClean="0"/>
              <a:t>, </a:t>
            </a:r>
            <a:r>
              <a:rPr lang="ru-RU" sz="2800" dirty="0" err="1" smtClean="0"/>
              <a:t>з</a:t>
            </a:r>
            <a:r>
              <a:rPr lang="ru-RU" sz="2800" dirty="0" smtClean="0"/>
              <a:t>..ревой, оз..</a:t>
            </a:r>
            <a:r>
              <a:rPr lang="ru-RU" sz="2800" dirty="0" err="1" smtClean="0"/>
              <a:t>рённый</a:t>
            </a:r>
            <a:r>
              <a:rPr lang="ru-RU" sz="2800" dirty="0" smtClean="0"/>
              <a:t>, </a:t>
            </a:r>
            <a:r>
              <a:rPr lang="ru-RU" sz="2800" dirty="0" err="1" smtClean="0"/>
              <a:t>з</a:t>
            </a:r>
            <a:r>
              <a:rPr lang="ru-RU" sz="2800" dirty="0" smtClean="0"/>
              <a:t>..</a:t>
            </a:r>
            <a:r>
              <a:rPr lang="ru-RU" sz="2800" dirty="0" err="1" smtClean="0"/>
              <a:t>рянка</a:t>
            </a:r>
            <a:r>
              <a:rPr lang="ru-RU" sz="2800" dirty="0" smtClean="0"/>
              <a:t>, оп..</a:t>
            </a:r>
            <a:r>
              <a:rPr lang="ru-RU" sz="2800" dirty="0" err="1" smtClean="0"/>
              <a:t>раться</a:t>
            </a:r>
            <a:r>
              <a:rPr lang="ru-RU" sz="2800" dirty="0" smtClean="0"/>
              <a:t> на п..рила, п..</a:t>
            </a:r>
            <a:r>
              <a:rPr lang="ru-RU" sz="2800" dirty="0" err="1" smtClean="0"/>
              <a:t>ровать</a:t>
            </a:r>
            <a:r>
              <a:rPr lang="ru-RU" sz="2800" dirty="0" smtClean="0"/>
              <a:t>, п..</a:t>
            </a:r>
            <a:r>
              <a:rPr lang="ru-RU" sz="2800" dirty="0" err="1" smtClean="0"/>
              <a:t>рьевой</a:t>
            </a:r>
            <a:r>
              <a:rPr lang="ru-RU" sz="2800" dirty="0" smtClean="0"/>
              <a:t>, п..</a:t>
            </a:r>
            <a:r>
              <a:rPr lang="ru-RU" sz="2800" dirty="0" err="1" smtClean="0"/>
              <a:t>рочинный</a:t>
            </a:r>
            <a:r>
              <a:rPr lang="ru-RU" sz="2800" dirty="0" smtClean="0"/>
              <a:t>, </a:t>
            </a:r>
            <a:r>
              <a:rPr lang="ru-RU" sz="2800" dirty="0" err="1" smtClean="0"/>
              <a:t>непром</a:t>
            </a:r>
            <a:r>
              <a:rPr lang="ru-RU" sz="2800" dirty="0" smtClean="0"/>
              <a:t>..</a:t>
            </a:r>
            <a:r>
              <a:rPr lang="ru-RU" sz="2800" dirty="0" err="1" smtClean="0"/>
              <a:t>каемый</a:t>
            </a:r>
            <a:r>
              <a:rPr lang="ru-RU" sz="2800" dirty="0" smtClean="0"/>
              <a:t>, </a:t>
            </a:r>
            <a:r>
              <a:rPr lang="ru-RU" sz="2800" dirty="0" err="1" smtClean="0"/>
              <a:t>пром</a:t>
            </a:r>
            <a:r>
              <a:rPr lang="ru-RU" sz="2800" dirty="0" smtClean="0"/>
              <a:t>..кашка, к..</a:t>
            </a:r>
            <a:r>
              <a:rPr lang="ru-RU" sz="2800" dirty="0" err="1" smtClean="0"/>
              <a:t>совица</a:t>
            </a:r>
            <a:r>
              <a:rPr lang="ru-RU" sz="2800" dirty="0" smtClean="0"/>
              <a:t> трав, к..</a:t>
            </a:r>
            <a:r>
              <a:rPr lang="ru-RU" sz="2800" dirty="0" err="1" smtClean="0"/>
              <a:t>согор</a:t>
            </a:r>
            <a:r>
              <a:rPr lang="ru-RU" sz="2800" dirty="0" smtClean="0"/>
              <a:t>, </a:t>
            </a:r>
            <a:r>
              <a:rPr lang="ru-RU" sz="2800" dirty="0" err="1" smtClean="0"/>
              <a:t>прик</a:t>
            </a:r>
            <a:r>
              <a:rPr lang="ru-RU" sz="2800" dirty="0" smtClean="0"/>
              <a:t>..</a:t>
            </a:r>
            <a:r>
              <a:rPr lang="ru-RU" sz="2800" dirty="0" err="1" smtClean="0"/>
              <a:t>сновение</a:t>
            </a:r>
            <a:r>
              <a:rPr lang="ru-RU" sz="2800" dirty="0" smtClean="0"/>
              <a:t>, к..</a:t>
            </a:r>
            <a:r>
              <a:rPr lang="ru-RU" sz="2800" dirty="0" err="1" smtClean="0"/>
              <a:t>сательная</a:t>
            </a:r>
            <a:r>
              <a:rPr lang="ru-RU" sz="2800" dirty="0" smtClean="0"/>
              <a:t>, р..</a:t>
            </a:r>
            <a:r>
              <a:rPr lang="ru-RU" sz="2800" dirty="0" err="1" smtClean="0"/>
              <a:t>внение</a:t>
            </a:r>
            <a:r>
              <a:rPr lang="ru-RU" sz="2800" dirty="0" smtClean="0"/>
              <a:t> на передовых, пор..</a:t>
            </a:r>
            <a:r>
              <a:rPr lang="ru-RU" sz="2800" dirty="0" err="1" smtClean="0"/>
              <a:t>вняться</a:t>
            </a:r>
            <a:r>
              <a:rPr lang="ru-RU" sz="2800" dirty="0" smtClean="0"/>
              <a:t>, </a:t>
            </a:r>
            <a:r>
              <a:rPr lang="ru-RU" sz="2800" dirty="0" err="1" smtClean="0"/>
              <a:t>подр</a:t>
            </a:r>
            <a:r>
              <a:rPr lang="ru-RU" sz="2800" dirty="0" smtClean="0"/>
              <a:t>..внять волосы, ср..</a:t>
            </a:r>
            <a:r>
              <a:rPr lang="ru-RU" sz="2800" dirty="0" err="1" smtClean="0"/>
              <a:t>вняться</a:t>
            </a:r>
            <a:r>
              <a:rPr lang="ru-RU" sz="2800" dirty="0" smtClean="0"/>
              <a:t> в выработке, пл..</a:t>
            </a:r>
            <a:r>
              <a:rPr lang="ru-RU" sz="2800" dirty="0" err="1" smtClean="0"/>
              <a:t>вучий</a:t>
            </a:r>
            <a:r>
              <a:rPr lang="ru-RU" sz="2800" dirty="0" smtClean="0"/>
              <a:t>, пл..</a:t>
            </a:r>
            <a:r>
              <a:rPr lang="ru-RU" sz="2800" dirty="0" err="1" smtClean="0"/>
              <a:t>вец</a:t>
            </a:r>
            <a:r>
              <a:rPr lang="ru-RU" sz="2800" dirty="0" smtClean="0"/>
              <a:t>, </a:t>
            </a:r>
            <a:r>
              <a:rPr lang="ru-RU" sz="2800" dirty="0" err="1" smtClean="0"/>
              <a:t>попл</a:t>
            </a:r>
            <a:r>
              <a:rPr lang="ru-RU" sz="2800" dirty="0" smtClean="0"/>
              <a:t>..</a:t>
            </a:r>
            <a:r>
              <a:rPr lang="ru-RU" sz="2800" dirty="0" err="1" smtClean="0"/>
              <a:t>вок</a:t>
            </a:r>
            <a:r>
              <a:rPr lang="ru-RU" sz="2800" dirty="0" smtClean="0"/>
              <a:t>.</a:t>
            </a:r>
            <a:endParaRPr lang="ru-RU" sz="2800"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964488" cy="6480720"/>
          </a:xfrm>
        </p:spPr>
        <p:txBody>
          <a:bodyPr/>
          <a:lstStyle/>
          <a:p>
            <a:pPr algn="ctr">
              <a:buNone/>
            </a:pP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Правописание союзов  </a:t>
            </a:r>
          </a:p>
          <a:p>
            <a:pPr>
              <a:buNone/>
            </a:pPr>
            <a:r>
              <a:rPr lang="ru-RU" sz="18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1. И </a:t>
            </a:r>
            <a:r>
              <a:rPr lang="ru-RU" sz="2000" dirty="0" err="1" smtClean="0">
                <a:latin typeface="Times New Roman" pitchFamily="18" charset="0"/>
                <a:cs typeface="Times New Roman" pitchFamily="18" charset="0"/>
              </a:rPr>
              <a:t>что_бы</a:t>
            </a:r>
            <a:r>
              <a:rPr lang="ru-RU" sz="2000" dirty="0" smtClean="0">
                <a:latin typeface="Times New Roman" pitchFamily="18" charset="0"/>
                <a:cs typeface="Times New Roman" pitchFamily="18" charset="0"/>
              </a:rPr>
              <a:t> она ни делала, ни говорила, старик только умилялся и бормотал… (А. Чехов)</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2. </a:t>
            </a:r>
            <a:r>
              <a:rPr lang="ru-RU" sz="2000" dirty="0" err="1" smtClean="0">
                <a:latin typeface="Times New Roman" pitchFamily="18" charset="0"/>
                <a:cs typeface="Times New Roman" pitchFamily="18" charset="0"/>
              </a:rPr>
              <a:t>При_чем</a:t>
            </a:r>
            <a:r>
              <a:rPr lang="ru-RU" sz="2000" dirty="0" smtClean="0">
                <a:latin typeface="Times New Roman" pitchFamily="18" charset="0"/>
                <a:cs typeface="Times New Roman" pitchFamily="18" charset="0"/>
              </a:rPr>
              <a:t> сон повторился два или три раза, как будто прокручивали одну и ту же пленку (Е. Шкловский).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3. И в </a:t>
            </a:r>
            <a:r>
              <a:rPr lang="ru-RU" sz="2000" dirty="0" err="1" smtClean="0">
                <a:latin typeface="Times New Roman" pitchFamily="18" charset="0"/>
                <a:cs typeface="Times New Roman" pitchFamily="18" charset="0"/>
              </a:rPr>
              <a:t>то_же</a:t>
            </a:r>
            <a:r>
              <a:rPr lang="ru-RU" sz="2000" dirty="0" smtClean="0">
                <a:latin typeface="Times New Roman" pitchFamily="18" charset="0"/>
                <a:cs typeface="Times New Roman" pitchFamily="18" charset="0"/>
              </a:rPr>
              <a:t> время было заметно, что там, в лавке, тайная торговля водкой уже идет (А. Чехов).</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4. Тогда выезжал и старик </a:t>
            </a:r>
            <a:r>
              <a:rPr lang="ru-RU" sz="2000" dirty="0" err="1" smtClean="0">
                <a:latin typeface="Times New Roman" pitchFamily="18" charset="0"/>
                <a:cs typeface="Times New Roman" pitchFamily="18" charset="0"/>
              </a:rPr>
              <a:t>Цыбукин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что_бы</a:t>
            </a:r>
            <a:r>
              <a:rPr lang="ru-RU" sz="2000" dirty="0" smtClean="0">
                <a:latin typeface="Times New Roman" pitchFamily="18" charset="0"/>
                <a:cs typeface="Times New Roman" pitchFamily="18" charset="0"/>
              </a:rPr>
              <a:t> показать свою новую лошадь, и брал с собою Варвару (А. Чехов).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5. В его уединенную комнату никогда не заглядывала богатая ливрея, </a:t>
            </a:r>
            <a:r>
              <a:rPr lang="ru-RU" sz="2000" dirty="0" err="1" smtClean="0">
                <a:latin typeface="Times New Roman" pitchFamily="18" charset="0"/>
                <a:cs typeface="Times New Roman" pitchFamily="18" charset="0"/>
              </a:rPr>
              <a:t>при_том</a:t>
            </a:r>
            <a:r>
              <a:rPr lang="ru-RU" sz="2000" dirty="0" smtClean="0">
                <a:latin typeface="Times New Roman" pitchFamily="18" charset="0"/>
                <a:cs typeface="Times New Roman" pitchFamily="18" charset="0"/>
              </a:rPr>
              <a:t> в такое необыкновенное время (Н. Гоголь).</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6. Старший сын Анисим приезжал домой очень редко, только в большие праздники, </a:t>
            </a:r>
            <a:r>
              <a:rPr lang="ru-RU" sz="2000" dirty="0" err="1" smtClean="0">
                <a:latin typeface="Times New Roman" pitchFamily="18" charset="0"/>
                <a:cs typeface="Times New Roman" pitchFamily="18" charset="0"/>
              </a:rPr>
              <a:t>за_точасто</a:t>
            </a:r>
            <a:r>
              <a:rPr lang="ru-RU" sz="2000" dirty="0" smtClean="0">
                <a:latin typeface="Times New Roman" pitchFamily="18" charset="0"/>
                <a:cs typeface="Times New Roman" pitchFamily="18" charset="0"/>
              </a:rPr>
              <a:t> присылал с земляками гостинцы и письма (А. Чехов).</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7. И для Анисима отыскали </a:t>
            </a:r>
            <a:r>
              <a:rPr lang="ru-RU" sz="2000" dirty="0" err="1" smtClean="0">
                <a:latin typeface="Times New Roman" pitchFamily="18" charset="0"/>
                <a:cs typeface="Times New Roman" pitchFamily="18" charset="0"/>
              </a:rPr>
              <a:t>то_же</a:t>
            </a:r>
            <a:r>
              <a:rPr lang="ru-RU" sz="2000" dirty="0" smtClean="0">
                <a:latin typeface="Times New Roman" pitchFamily="18" charset="0"/>
                <a:cs typeface="Times New Roman" pitchFamily="18" charset="0"/>
              </a:rPr>
              <a:t> красивую невесту (А. Чехов).</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8. В деревне такой уж обычай: сын женится, </a:t>
            </a:r>
            <a:r>
              <a:rPr lang="ru-RU" sz="2000" dirty="0" err="1" smtClean="0">
                <a:latin typeface="Times New Roman" pitchFamily="18" charset="0"/>
                <a:cs typeface="Times New Roman" pitchFamily="18" charset="0"/>
              </a:rPr>
              <a:t>что_бы</a:t>
            </a:r>
            <a:r>
              <a:rPr lang="ru-RU" sz="2000" dirty="0" smtClean="0">
                <a:latin typeface="Times New Roman" pitchFamily="18" charset="0"/>
                <a:cs typeface="Times New Roman" pitchFamily="18" charset="0"/>
              </a:rPr>
              <a:t> дома была помощница (А. Чехов).</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9. Но </a:t>
            </a:r>
            <a:r>
              <a:rPr lang="ru-RU" sz="2000" dirty="0" err="1" smtClean="0">
                <a:latin typeface="Times New Roman" pitchFamily="18" charset="0"/>
                <a:cs typeface="Times New Roman" pitchFamily="18" charset="0"/>
              </a:rPr>
              <a:t>дураком</a:t>
            </a:r>
            <a:r>
              <a:rPr lang="ru-RU" sz="2000" dirty="0" smtClean="0">
                <a:latin typeface="Times New Roman" pitchFamily="18" charset="0"/>
                <a:cs typeface="Times New Roman" pitchFamily="18" charset="0"/>
              </a:rPr>
              <a:t> меня Господь Бог </a:t>
            </a:r>
            <a:r>
              <a:rPr lang="ru-RU" sz="2000" dirty="0" err="1" smtClean="0">
                <a:latin typeface="Times New Roman" pitchFamily="18" charset="0"/>
                <a:cs typeface="Times New Roman" pitchFamily="18" charset="0"/>
              </a:rPr>
              <a:t>то_же</a:t>
            </a:r>
            <a:r>
              <a:rPr lang="ru-RU" sz="2000" dirty="0" smtClean="0">
                <a:latin typeface="Times New Roman" pitchFamily="18" charset="0"/>
                <a:cs typeface="Times New Roman" pitchFamily="18" charset="0"/>
              </a:rPr>
              <a:t> не уродил: я белое черным не назову; я кое-что </a:t>
            </a:r>
            <a:r>
              <a:rPr lang="ru-RU" sz="2000" dirty="0" err="1" smtClean="0">
                <a:latin typeface="Times New Roman" pitchFamily="18" charset="0"/>
                <a:cs typeface="Times New Roman" pitchFamily="18" charset="0"/>
              </a:rPr>
              <a:t>то_жесмекаю</a:t>
            </a:r>
            <a:r>
              <a:rPr lang="ru-RU" sz="2000" dirty="0" smtClean="0">
                <a:latin typeface="Times New Roman" pitchFamily="18" charset="0"/>
                <a:cs typeface="Times New Roman" pitchFamily="18" charset="0"/>
              </a:rPr>
              <a:t> (И. Тургенев).</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buNone/>
            </a:pPr>
            <a:r>
              <a:rPr lang="ru-RU" sz="1800" dirty="0" smtClean="0">
                <a:latin typeface="Times New Roman" pitchFamily="18" charset="0"/>
                <a:cs typeface="Times New Roman" pitchFamily="18" charset="0"/>
              </a:rPr>
              <a:t>        </a:t>
            </a:r>
          </a:p>
          <a:p>
            <a:pPr algn="ctr">
              <a:buNone/>
            </a:pPr>
            <a:r>
              <a:rPr lang="ru-RU" sz="18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Правописание союзов</a:t>
            </a:r>
            <a:r>
              <a:rPr lang="ru-RU" sz="2400" dirty="0" smtClean="0">
                <a:latin typeface="Times New Roman" pitchFamily="18" charset="0"/>
                <a:cs typeface="Times New Roman" pitchFamily="18" charset="0"/>
              </a:rPr>
              <a:t> </a:t>
            </a:r>
          </a:p>
          <a:p>
            <a:pPr>
              <a:buNone/>
            </a:pPr>
            <a:r>
              <a:rPr lang="ru-RU" sz="2000" dirty="0" smtClean="0">
                <a:latin typeface="Times New Roman" pitchFamily="18" charset="0"/>
                <a:cs typeface="Times New Roman" pitchFamily="18" charset="0"/>
              </a:rPr>
              <a:t>     10. Я-то </a:t>
            </a:r>
            <a:r>
              <a:rPr lang="ru-RU" sz="2000" dirty="0" err="1" smtClean="0">
                <a:latin typeface="Times New Roman" pitchFamily="18" charset="0"/>
                <a:cs typeface="Times New Roman" pitchFamily="18" charset="0"/>
              </a:rPr>
              <a:t>при_чем</a:t>
            </a:r>
            <a:r>
              <a:rPr lang="ru-RU" sz="2000" dirty="0" smtClean="0">
                <a:latin typeface="Times New Roman" pitchFamily="18" charset="0"/>
                <a:cs typeface="Times New Roman" pitchFamily="18" charset="0"/>
              </a:rPr>
              <a:t> здесь? (В. Шукшин).</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11. Я их </a:t>
            </a:r>
            <a:r>
              <a:rPr lang="ru-RU" sz="2000" dirty="0" err="1" smtClean="0">
                <a:latin typeface="Times New Roman" pitchFamily="18" charset="0"/>
                <a:cs typeface="Times New Roman" pitchFamily="18" charset="0"/>
              </a:rPr>
              <a:t>то_же</a:t>
            </a:r>
            <a:r>
              <a:rPr lang="ru-RU" sz="2000" dirty="0" smtClean="0">
                <a:latin typeface="Times New Roman" pitchFamily="18" charset="0"/>
                <a:cs typeface="Times New Roman" pitchFamily="18" charset="0"/>
              </a:rPr>
              <a:t>, со своей стороны, уверяю, что ничего, дескать, а у самого душа в пятки уходит (И. Тургенев).</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12. Понимаю </a:t>
            </a:r>
            <a:r>
              <a:rPr lang="ru-RU" sz="2000" dirty="0" err="1" smtClean="0">
                <a:latin typeface="Times New Roman" pitchFamily="18" charset="0"/>
                <a:cs typeface="Times New Roman" pitchFamily="18" charset="0"/>
              </a:rPr>
              <a:t>так_же</a:t>
            </a:r>
            <a:r>
              <a:rPr lang="ru-RU" sz="2000" dirty="0" smtClean="0">
                <a:latin typeface="Times New Roman" pitchFamily="18" charset="0"/>
                <a:cs typeface="Times New Roman" pitchFamily="18" charset="0"/>
              </a:rPr>
              <a:t> и то, что не почитай она себя при смерти, – не подумала бы она обо мне (И. Тургенев).</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13. Вальдшнеп со стуком поднялся из куста; я выстрелил, и в </a:t>
            </a:r>
            <a:r>
              <a:rPr lang="ru-RU" sz="2000" dirty="0" err="1" smtClean="0">
                <a:latin typeface="Times New Roman" pitchFamily="18" charset="0"/>
                <a:cs typeface="Times New Roman" pitchFamily="18" charset="0"/>
              </a:rPr>
              <a:t>то_же</a:t>
            </a:r>
            <a:r>
              <a:rPr lang="ru-RU" sz="2000" dirty="0" smtClean="0">
                <a:latin typeface="Times New Roman" pitchFamily="18" charset="0"/>
                <a:cs typeface="Times New Roman" pitchFamily="18" charset="0"/>
              </a:rPr>
              <a:t> мгновенье, в нескольких шагах от меня, раздался крик (И. Тургенев).</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14. </a:t>
            </a:r>
            <a:r>
              <a:rPr lang="ru-RU" sz="2000" dirty="0" err="1" smtClean="0">
                <a:latin typeface="Times New Roman" pitchFamily="18" charset="0"/>
                <a:cs typeface="Times New Roman" pitchFamily="18" charset="0"/>
              </a:rPr>
              <a:t>То_же</a:t>
            </a:r>
            <a:r>
              <a:rPr lang="ru-RU" sz="2000" dirty="0" smtClean="0">
                <a:latin typeface="Times New Roman" pitchFamily="18" charset="0"/>
                <a:cs typeface="Times New Roman" pitchFamily="18" charset="0"/>
              </a:rPr>
              <a:t> был помещик, и богатый, да разорился (И. Тургенев).</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15. Не одним состраданием дышало ее лицо тогда: оно пылало </a:t>
            </a:r>
            <a:r>
              <a:rPr lang="ru-RU" sz="2000" dirty="0" err="1" smtClean="0">
                <a:latin typeface="Times New Roman" pitchFamily="18" charset="0"/>
                <a:cs typeface="Times New Roman" pitchFamily="18" charset="0"/>
              </a:rPr>
              <a:t>так_же</a:t>
            </a:r>
            <a:r>
              <a:rPr lang="ru-RU" sz="2000" dirty="0" smtClean="0">
                <a:latin typeface="Times New Roman" pitchFamily="18" charset="0"/>
                <a:cs typeface="Times New Roman" pitchFamily="18" charset="0"/>
              </a:rPr>
              <a:t> ревностью (И. Тургенев).</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16. Он хватает эти нервные руки и, </a:t>
            </a:r>
            <a:r>
              <a:rPr lang="ru-RU" sz="2000" dirty="0" err="1" smtClean="0">
                <a:latin typeface="Times New Roman" pitchFamily="18" charset="0"/>
                <a:cs typeface="Times New Roman" pitchFamily="18" charset="0"/>
              </a:rPr>
              <a:t>что_бы</a:t>
            </a:r>
            <a:r>
              <a:rPr lang="ru-RU" sz="2000" dirty="0" smtClean="0">
                <a:latin typeface="Times New Roman" pitchFamily="18" charset="0"/>
                <a:cs typeface="Times New Roman" pitchFamily="18" charset="0"/>
              </a:rPr>
              <a:t> успокоить их, сжимает в своих ладонях (М. </a:t>
            </a:r>
            <a:r>
              <a:rPr lang="ru-RU" sz="2000" dirty="0" err="1" smtClean="0">
                <a:latin typeface="Times New Roman" pitchFamily="18" charset="0"/>
                <a:cs typeface="Times New Roman" pitchFamily="18" charset="0"/>
              </a:rPr>
              <a:t>Кундера</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17. Древние гностики чувствовали это </a:t>
            </a:r>
            <a:r>
              <a:rPr lang="ru-RU" sz="2000" dirty="0" err="1" smtClean="0">
                <a:latin typeface="Times New Roman" pitchFamily="18" charset="0"/>
                <a:cs typeface="Times New Roman" pitchFamily="18" charset="0"/>
              </a:rPr>
              <a:t>так_же</a:t>
            </a:r>
            <a:r>
              <a:rPr lang="ru-RU" sz="2000" dirty="0" smtClean="0">
                <a:latin typeface="Times New Roman" pitchFamily="18" charset="0"/>
                <a:cs typeface="Times New Roman" pitchFamily="18" charset="0"/>
              </a:rPr>
              <a:t> хорошо, как и я в свои пять лет (М. </a:t>
            </a:r>
            <a:r>
              <a:rPr lang="ru-RU" sz="2000" dirty="0" err="1" smtClean="0">
                <a:latin typeface="Times New Roman" pitchFamily="18" charset="0"/>
                <a:cs typeface="Times New Roman" pitchFamily="18" charset="0"/>
              </a:rPr>
              <a:t>Кундера</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18. Я понимаю, что товарищу </a:t>
            </a:r>
            <a:r>
              <a:rPr lang="ru-RU" sz="2000" dirty="0" err="1" smtClean="0">
                <a:latin typeface="Times New Roman" pitchFamily="18" charset="0"/>
                <a:cs typeface="Times New Roman" pitchFamily="18" charset="0"/>
              </a:rPr>
              <a:t>Валикову</a:t>
            </a:r>
            <a:r>
              <a:rPr lang="ru-RU" sz="2000" dirty="0" smtClean="0">
                <a:latin typeface="Times New Roman" pitchFamily="18" charset="0"/>
                <a:cs typeface="Times New Roman" pitchFamily="18" charset="0"/>
              </a:rPr>
              <a:t> нанесен материальный ущерб, но объективно я тут ни </a:t>
            </a:r>
            <a:r>
              <a:rPr lang="ru-RU" sz="2000" dirty="0" err="1" smtClean="0">
                <a:latin typeface="Times New Roman" pitchFamily="18" charset="0"/>
                <a:cs typeface="Times New Roman" pitchFamily="18" charset="0"/>
              </a:rPr>
              <a:t>при_чем</a:t>
            </a:r>
            <a:r>
              <a:rPr lang="ru-RU" sz="2000" dirty="0" smtClean="0">
                <a:latin typeface="Times New Roman" pitchFamily="18" charset="0"/>
                <a:cs typeface="Times New Roman" pitchFamily="18" charset="0"/>
              </a:rPr>
              <a:t> (В. Шукшин).</a:t>
            </a:r>
            <a:br>
              <a:rPr lang="ru-RU" sz="20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buNone/>
            </a:pPr>
            <a:r>
              <a:rPr lang="ru-RU" sz="1800" dirty="0" smtClean="0">
                <a:latin typeface="Times New Roman" pitchFamily="18" charset="0"/>
                <a:cs typeface="Times New Roman" pitchFamily="18" charset="0"/>
              </a:rPr>
              <a:t>    </a:t>
            </a:r>
          </a:p>
          <a:p>
            <a:pPr algn="ctr">
              <a:buNone/>
            </a:pPr>
            <a:r>
              <a:rPr lang="ru-RU" sz="2400" b="1" dirty="0" smtClean="0">
                <a:latin typeface="Times New Roman" pitchFamily="18" charset="0"/>
                <a:cs typeface="Times New Roman" pitchFamily="18" charset="0"/>
              </a:rPr>
              <a:t>Правописание союзов</a:t>
            </a:r>
            <a:endParaRPr lang="ru-RU" sz="24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      19. Все </a:t>
            </a:r>
            <a:r>
              <a:rPr lang="ru-RU" sz="1800" dirty="0" err="1" smtClean="0">
                <a:latin typeface="Times New Roman" pitchFamily="18" charset="0"/>
                <a:cs typeface="Times New Roman" pitchFamily="18" charset="0"/>
              </a:rPr>
              <a:t>так_же</a:t>
            </a:r>
            <a:r>
              <a:rPr lang="ru-RU" sz="1800" dirty="0" smtClean="0">
                <a:latin typeface="Times New Roman" pitchFamily="18" charset="0"/>
                <a:cs typeface="Times New Roman" pitchFamily="18" charset="0"/>
              </a:rPr>
              <a:t> будет вихрь попутный крутить метельные снега, синеть чертою недоступной вдали родные берега (Н. Клюев).</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20. Того ради смотри прилежно, когда что хочешь о других говорить, опасайся, </a:t>
            </a:r>
            <a:r>
              <a:rPr lang="ru-RU" sz="1800" dirty="0" err="1" smtClean="0">
                <a:latin typeface="Times New Roman" pitchFamily="18" charset="0"/>
                <a:cs typeface="Times New Roman" pitchFamily="18" charset="0"/>
              </a:rPr>
              <a:t>чтобыпри_том</a:t>
            </a:r>
            <a:r>
              <a:rPr lang="ru-RU" sz="1800" dirty="0" smtClean="0">
                <a:latin typeface="Times New Roman" pitchFamily="18" charset="0"/>
                <a:cs typeface="Times New Roman" pitchFamily="18" charset="0"/>
              </a:rPr>
              <a:t> слуг и служанок не было (Н. Лесков).</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21. Невзлюбила его сноха: а вот </a:t>
            </a:r>
            <a:r>
              <a:rPr lang="ru-RU" sz="1800" dirty="0" err="1" smtClean="0">
                <a:latin typeface="Times New Roman" pitchFamily="18" charset="0"/>
                <a:cs typeface="Times New Roman" pitchFamily="18" charset="0"/>
              </a:rPr>
              <a:t>за_то</a:t>
            </a:r>
            <a:r>
              <a:rPr lang="ru-RU" sz="1800" dirty="0" smtClean="0">
                <a:latin typeface="Times New Roman" pitchFamily="18" charset="0"/>
                <a:cs typeface="Times New Roman" pitchFamily="18" charset="0"/>
              </a:rPr>
              <a:t>, что он никакой не ответственный, не руководитель (В. Шукшин).</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22. Чудик прибрал постель, умылся и стал думать, </a:t>
            </a:r>
            <a:r>
              <a:rPr lang="ru-RU" sz="1800" dirty="0" err="1" smtClean="0">
                <a:latin typeface="Times New Roman" pitchFamily="18" charset="0"/>
                <a:cs typeface="Times New Roman" pitchFamily="18" charset="0"/>
              </a:rPr>
              <a:t>что_бы</a:t>
            </a:r>
            <a:r>
              <a:rPr lang="ru-RU" sz="1800" dirty="0" smtClean="0">
                <a:latin typeface="Times New Roman" pitchFamily="18" charset="0"/>
                <a:cs typeface="Times New Roman" pitchFamily="18" charset="0"/>
              </a:rPr>
              <a:t> такое приятное сделать снохе (В. Шукшин).</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23. Можно допустить </a:t>
            </a:r>
            <a:r>
              <a:rPr lang="ru-RU" sz="1800" dirty="0" err="1" smtClean="0">
                <a:latin typeface="Times New Roman" pitchFamily="18" charset="0"/>
                <a:cs typeface="Times New Roman" pitchFamily="18" charset="0"/>
              </a:rPr>
              <a:t>так_же</a:t>
            </a:r>
            <a:r>
              <a:rPr lang="ru-RU" sz="1800" dirty="0" smtClean="0">
                <a:latin typeface="Times New Roman" pitchFamily="18" charset="0"/>
                <a:cs typeface="Times New Roman" pitchFamily="18" charset="0"/>
              </a:rPr>
              <a:t>, что в один прекрасный момент разумные существа не выдержат и вылезут нам навстречу (В. Шукшин).</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24. Я оставался </a:t>
            </a:r>
            <a:r>
              <a:rPr lang="ru-RU" sz="1800" dirty="0" err="1" smtClean="0">
                <a:latin typeface="Times New Roman" pitchFamily="18" charset="0"/>
                <a:cs typeface="Times New Roman" pitchFamily="18" charset="0"/>
              </a:rPr>
              <a:t>при_том</a:t>
            </a:r>
            <a:r>
              <a:rPr lang="ru-RU" sz="1800" dirty="0" smtClean="0">
                <a:latin typeface="Times New Roman" pitchFamily="18" charset="0"/>
                <a:cs typeface="Times New Roman" pitchFamily="18" charset="0"/>
              </a:rPr>
              <a:t>, что имел (А. Битов).</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25. Ах, если так, он в прах готов упасть, </a:t>
            </a:r>
            <a:r>
              <a:rPr lang="ru-RU" sz="1800" dirty="0" err="1" smtClean="0">
                <a:latin typeface="Times New Roman" pitchFamily="18" charset="0"/>
                <a:cs typeface="Times New Roman" pitchFamily="18" charset="0"/>
              </a:rPr>
              <a:t>что_бы</a:t>
            </a:r>
            <a:r>
              <a:rPr lang="ru-RU" sz="1800" dirty="0" smtClean="0">
                <a:latin typeface="Times New Roman" pitchFamily="18" charset="0"/>
                <a:cs typeface="Times New Roman" pitchFamily="18" charset="0"/>
              </a:rPr>
              <a:t> вымолить у друга примирение (А. Пушкин).</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26. Это читатель с газетой сорвался с мест, боднул Чудика лысой головой, потом приложился к иллюминатору, потом очутился на полу; </a:t>
            </a:r>
            <a:r>
              <a:rPr lang="ru-RU" sz="1800" dirty="0" err="1" smtClean="0">
                <a:latin typeface="Times New Roman" pitchFamily="18" charset="0"/>
                <a:cs typeface="Times New Roman" pitchFamily="18" charset="0"/>
              </a:rPr>
              <a:t>за_то</a:t>
            </a:r>
            <a:r>
              <a:rPr lang="ru-RU" sz="1800" dirty="0" smtClean="0">
                <a:latin typeface="Times New Roman" pitchFamily="18" charset="0"/>
                <a:cs typeface="Times New Roman" pitchFamily="18" charset="0"/>
              </a:rPr>
              <a:t> время он не издал ни одного звука (В. Шукшин).</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smtClean="0">
              <a:latin typeface="Times New Roman" pitchFamily="18" charset="0"/>
              <a:cs typeface="Times New Roman" pitchFamily="18" charset="0"/>
            </a:endParaRPr>
          </a:p>
          <a:p>
            <a:endParaRPr lang="ru-RU" sz="1800" dirty="0"/>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2968" cy="6480720"/>
          </a:xfrm>
        </p:spPr>
        <p:txBody>
          <a:bodyPr/>
          <a:lstStyle/>
          <a:p>
            <a:pPr algn="ctr">
              <a:buNone/>
            </a:pPr>
            <a:r>
              <a:rPr lang="ru-RU" sz="2000" b="1" dirty="0" smtClean="0">
                <a:latin typeface="Times New Roman" pitchFamily="18" charset="0"/>
                <a:cs typeface="Times New Roman" pitchFamily="18" charset="0"/>
              </a:rPr>
              <a:t>Правописание частиц с другими словами.</a:t>
            </a:r>
          </a:p>
          <a:p>
            <a:pPr>
              <a:buNone/>
            </a:pPr>
            <a:r>
              <a:rPr lang="ru-RU" sz="1800" dirty="0" smtClean="0">
                <a:latin typeface="Times New Roman" pitchFamily="18" charset="0"/>
                <a:cs typeface="Times New Roman" pitchFamily="18" charset="0"/>
              </a:rPr>
              <a:t>1. И всякий, выбрав </a:t>
            </a:r>
            <a:r>
              <a:rPr lang="ru-RU" sz="1800" dirty="0" err="1" smtClean="0">
                <a:latin typeface="Times New Roman" pitchFamily="18" charset="0"/>
                <a:cs typeface="Times New Roman" pitchFamily="18" charset="0"/>
              </a:rPr>
              <a:t>что_нибудь</a:t>
            </a:r>
            <a:r>
              <a:rPr lang="ru-RU" sz="1800" dirty="0" smtClean="0">
                <a:latin typeface="Times New Roman" pitchFamily="18" charset="0"/>
                <a:cs typeface="Times New Roman" pitchFamily="18" charset="0"/>
              </a:rPr>
              <a:t> из смеси, Уйдет домой, спасибо вам сказав. (Гёте)</a:t>
            </a:r>
          </a:p>
          <a:p>
            <a:pPr>
              <a:buNone/>
            </a:pPr>
            <a:r>
              <a:rPr lang="ru-RU" sz="1800" dirty="0" smtClean="0">
                <a:latin typeface="Times New Roman" pitchFamily="18" charset="0"/>
                <a:cs typeface="Times New Roman" pitchFamily="18" charset="0"/>
              </a:rPr>
              <a:t>2. Страшно подумать, какой богатой почвой </a:t>
            </a:r>
            <a:r>
              <a:rPr lang="ru-RU" sz="1800" dirty="0" err="1" smtClean="0">
                <a:latin typeface="Times New Roman" pitchFamily="18" charset="0"/>
                <a:cs typeface="Times New Roman" pitchFamily="18" charset="0"/>
              </a:rPr>
              <a:t>послужило_бы</a:t>
            </a:r>
            <a:r>
              <a:rPr lang="ru-RU" sz="1800" dirty="0" smtClean="0">
                <a:latin typeface="Times New Roman" pitchFamily="18" charset="0"/>
                <a:cs typeface="Times New Roman" pitchFamily="18" charset="0"/>
              </a:rPr>
              <a:t> все это для тысячи слабостей, телесных и душевных. (Л. Стерн)</a:t>
            </a:r>
          </a:p>
          <a:p>
            <a:pPr>
              <a:buNone/>
            </a:pPr>
            <a:r>
              <a:rPr lang="ru-RU" sz="1800" dirty="0" smtClean="0">
                <a:latin typeface="Times New Roman" pitchFamily="18" charset="0"/>
                <a:cs typeface="Times New Roman" pitchFamily="18" charset="0"/>
              </a:rPr>
              <a:t>3. </a:t>
            </a:r>
            <a:r>
              <a:rPr lang="ru-RU" sz="1800" dirty="0" err="1" smtClean="0">
                <a:latin typeface="Times New Roman" pitchFamily="18" charset="0"/>
                <a:cs typeface="Times New Roman" pitchFamily="18" charset="0"/>
              </a:rPr>
              <a:t>Пойду_ка</a:t>
            </a:r>
            <a:r>
              <a:rPr lang="ru-RU" sz="1800" dirty="0" smtClean="0">
                <a:latin typeface="Times New Roman" pitchFamily="18" charset="0"/>
                <a:cs typeface="Times New Roman" pitchFamily="18" charset="0"/>
              </a:rPr>
              <a:t> я скорее за священником, пусть он изгонит беса. (Вольтер)</a:t>
            </a:r>
          </a:p>
          <a:p>
            <a:pPr>
              <a:buNone/>
            </a:pPr>
            <a:r>
              <a:rPr lang="ru-RU" sz="1800" dirty="0" smtClean="0">
                <a:latin typeface="Times New Roman" pitchFamily="18" charset="0"/>
                <a:cs typeface="Times New Roman" pitchFamily="18" charset="0"/>
              </a:rPr>
              <a:t>4. Но жизнь течет все в </a:t>
            </a:r>
            <a:r>
              <a:rPr lang="ru-RU" sz="1800" dirty="0" err="1" smtClean="0">
                <a:latin typeface="Times New Roman" pitchFamily="18" charset="0"/>
                <a:cs typeface="Times New Roman" pitchFamily="18" charset="0"/>
              </a:rPr>
              <a:t>тех_же</a:t>
            </a:r>
            <a:r>
              <a:rPr lang="ru-RU" sz="1800" dirty="0" smtClean="0">
                <a:latin typeface="Times New Roman" pitchFamily="18" charset="0"/>
                <a:cs typeface="Times New Roman" pitchFamily="18" charset="0"/>
              </a:rPr>
              <a:t> угрюмых берегах, а огни еще далеко. (В. Г. Короленко)</a:t>
            </a:r>
          </a:p>
          <a:p>
            <a:pPr>
              <a:buNone/>
            </a:pPr>
            <a:r>
              <a:rPr lang="ru-RU" sz="1800" dirty="0" smtClean="0">
                <a:latin typeface="Times New Roman" pitchFamily="18" charset="0"/>
                <a:cs typeface="Times New Roman" pitchFamily="18" charset="0"/>
              </a:rPr>
              <a:t>5. Хотя я невежда и старосветский помещик, а все </a:t>
            </a:r>
            <a:r>
              <a:rPr lang="ru-RU" sz="1800" dirty="0" err="1" smtClean="0">
                <a:latin typeface="Times New Roman" pitchFamily="18" charset="0"/>
                <a:cs typeface="Times New Roman" pitchFamily="18" charset="0"/>
              </a:rPr>
              <a:t>же_таки</a:t>
            </a:r>
            <a:r>
              <a:rPr lang="ru-RU" sz="1800" dirty="0" smtClean="0">
                <a:latin typeface="Times New Roman" pitchFamily="18" charset="0"/>
                <a:cs typeface="Times New Roman" pitchFamily="18" charset="0"/>
              </a:rPr>
              <a:t>, негодник старый, занимаюсь наукой и открытиями… (А. Чехов)</a:t>
            </a:r>
          </a:p>
          <a:p>
            <a:pPr>
              <a:buNone/>
            </a:pPr>
            <a:r>
              <a:rPr lang="ru-RU" sz="1800" dirty="0" smtClean="0">
                <a:latin typeface="Times New Roman" pitchFamily="18" charset="0"/>
                <a:cs typeface="Times New Roman" pitchFamily="18" charset="0"/>
              </a:rPr>
              <a:t>6. Гостья, принужденная любоваться семейною сценой, сочла нужным принять в </a:t>
            </a:r>
            <a:r>
              <a:rPr lang="ru-RU" sz="1800" dirty="0" err="1" smtClean="0">
                <a:latin typeface="Times New Roman" pitchFamily="18" charset="0"/>
                <a:cs typeface="Times New Roman" pitchFamily="18" charset="0"/>
              </a:rPr>
              <a:t>нейкакое_нибудь</a:t>
            </a:r>
            <a:r>
              <a:rPr lang="ru-RU" sz="1800" dirty="0" smtClean="0">
                <a:latin typeface="Times New Roman" pitchFamily="18" charset="0"/>
                <a:cs typeface="Times New Roman" pitchFamily="18" charset="0"/>
              </a:rPr>
              <a:t> участие. (Л. Н. Толстой)</a:t>
            </a:r>
          </a:p>
          <a:p>
            <a:pPr>
              <a:buNone/>
            </a:pPr>
            <a:r>
              <a:rPr lang="ru-RU" sz="1800" dirty="0" smtClean="0">
                <a:latin typeface="Times New Roman" pitchFamily="18" charset="0"/>
                <a:cs typeface="Times New Roman" pitchFamily="18" charset="0"/>
              </a:rPr>
              <a:t>7. А главное, </a:t>
            </a:r>
            <a:r>
              <a:rPr lang="ru-RU" sz="1800" dirty="0" err="1" smtClean="0">
                <a:latin typeface="Times New Roman" pitchFamily="18" charset="0"/>
                <a:cs typeface="Times New Roman" pitchFamily="18" charset="0"/>
              </a:rPr>
              <a:t>поди_тка</a:t>
            </a:r>
            <a:r>
              <a:rPr lang="ru-RU" sz="1800" dirty="0" smtClean="0">
                <a:latin typeface="Times New Roman" pitchFamily="18" charset="0"/>
                <a:cs typeface="Times New Roman" pitchFamily="18" charset="0"/>
              </a:rPr>
              <a:t> послужи. (А. С. Грибоедов)</a:t>
            </a:r>
          </a:p>
          <a:p>
            <a:pPr>
              <a:buNone/>
            </a:pPr>
            <a:r>
              <a:rPr lang="ru-RU" sz="1800" dirty="0" smtClean="0">
                <a:latin typeface="Times New Roman" pitchFamily="18" charset="0"/>
                <a:cs typeface="Times New Roman" pitchFamily="18" charset="0"/>
              </a:rPr>
              <a:t>8. Он сказал, что вернется, </a:t>
            </a:r>
            <a:r>
              <a:rPr lang="ru-RU" sz="1800" dirty="0" err="1" smtClean="0">
                <a:latin typeface="Times New Roman" pitchFamily="18" charset="0"/>
                <a:cs typeface="Times New Roman" pitchFamily="18" charset="0"/>
              </a:rPr>
              <a:t>и_таки</a:t>
            </a:r>
            <a:r>
              <a:rPr lang="ru-RU" sz="1800" dirty="0" smtClean="0">
                <a:latin typeface="Times New Roman" pitchFamily="18" charset="0"/>
                <a:cs typeface="Times New Roman" pitchFamily="18" charset="0"/>
              </a:rPr>
              <a:t> вернулся! (Из газет)</a:t>
            </a:r>
          </a:p>
          <a:p>
            <a:pPr>
              <a:buNone/>
            </a:pPr>
            <a:r>
              <a:rPr lang="ru-RU" sz="1800" dirty="0" smtClean="0">
                <a:latin typeface="Times New Roman" pitchFamily="18" charset="0"/>
                <a:cs typeface="Times New Roman" pitchFamily="18" charset="0"/>
              </a:rPr>
              <a:t>9. – </a:t>
            </a:r>
            <a:r>
              <a:rPr lang="ru-RU" sz="1800" dirty="0" err="1" smtClean="0">
                <a:latin typeface="Times New Roman" pitchFamily="18" charset="0"/>
                <a:cs typeface="Times New Roman" pitchFamily="18" charset="0"/>
              </a:rPr>
              <a:t>Ну_с</a:t>
            </a:r>
            <a:r>
              <a:rPr lang="ru-RU" sz="1800" dirty="0" smtClean="0">
                <a:latin typeface="Times New Roman" pitchFamily="18" charset="0"/>
                <a:cs typeface="Times New Roman" pitchFamily="18" charset="0"/>
              </a:rPr>
              <a:t>, добрейший доктор, – воскликнул отец шутливо, ибо душевные состояния сменялись у него с непостижимой быстротой (Л. Стерн)</a:t>
            </a:r>
          </a:p>
          <a:p>
            <a:pPr>
              <a:buNone/>
            </a:pPr>
            <a:r>
              <a:rPr lang="ru-RU" sz="1800" dirty="0" smtClean="0">
                <a:latin typeface="Times New Roman" pitchFamily="18" charset="0"/>
                <a:cs typeface="Times New Roman" pitchFamily="18" charset="0"/>
              </a:rPr>
              <a:t>10. Гоненье на весь мир вам </a:t>
            </a:r>
            <a:r>
              <a:rPr lang="ru-RU" sz="1800" dirty="0" err="1" smtClean="0">
                <a:latin typeface="Times New Roman" pitchFamily="18" charset="0"/>
                <a:cs typeface="Times New Roman" pitchFamily="18" charset="0"/>
              </a:rPr>
              <a:t>все_ж</a:t>
            </a:r>
            <a:r>
              <a:rPr lang="ru-RU" sz="1800" dirty="0" smtClean="0">
                <a:latin typeface="Times New Roman" pitchFamily="18" charset="0"/>
                <a:cs typeface="Times New Roman" pitchFamily="18" charset="0"/>
              </a:rPr>
              <a:t> не помешало, Хоть гнусен род людской и так уж вам постыл, Найти в нем </a:t>
            </a:r>
            <a:r>
              <a:rPr lang="ru-RU" sz="1800" dirty="0" err="1" smtClean="0">
                <a:latin typeface="Times New Roman" pitchFamily="18" charset="0"/>
                <a:cs typeface="Times New Roman" pitchFamily="18" charset="0"/>
              </a:rPr>
              <a:t>кое_что</a:t>
            </a:r>
            <a:r>
              <a:rPr lang="ru-RU" sz="1800" dirty="0" smtClean="0">
                <a:latin typeface="Times New Roman" pitchFamily="18" charset="0"/>
                <a:cs typeface="Times New Roman" pitchFamily="18" charset="0"/>
              </a:rPr>
              <a:t>, чем он и вас прельстил. (Ж.-Б. Мольер)</a:t>
            </a:r>
          </a:p>
          <a:p>
            <a:pPr>
              <a:buNone/>
            </a:pPr>
            <a:r>
              <a:rPr lang="ru-RU" sz="1800" dirty="0" smtClean="0">
                <a:latin typeface="Times New Roman" pitchFamily="18" charset="0"/>
                <a:cs typeface="Times New Roman" pitchFamily="18" charset="0"/>
              </a:rPr>
              <a:t>11. Но после этих слов </a:t>
            </a:r>
            <a:r>
              <a:rPr lang="ru-RU" sz="1800" dirty="0" err="1" smtClean="0">
                <a:latin typeface="Times New Roman" pitchFamily="18" charset="0"/>
                <a:cs typeface="Times New Roman" pitchFamily="18" charset="0"/>
              </a:rPr>
              <a:t>едва_ли</a:t>
            </a:r>
            <a:r>
              <a:rPr lang="ru-RU" sz="1800" dirty="0" smtClean="0">
                <a:latin typeface="Times New Roman" pitchFamily="18" charset="0"/>
                <a:cs typeface="Times New Roman" pitchFamily="18" charset="0"/>
              </a:rPr>
              <a:t> есть сомненье, Которому из двух он дарит предпочтенье. (П. Корнель)</a:t>
            </a:r>
          </a:p>
          <a:p>
            <a:pPr>
              <a:buNone/>
            </a:pPr>
            <a:r>
              <a:rPr lang="ru-RU" sz="1800" dirty="0" smtClean="0">
                <a:latin typeface="Times New Roman" pitchFamily="18" charset="0"/>
                <a:cs typeface="Times New Roman" pitchFamily="18" charset="0"/>
              </a:rPr>
              <a:t>12. Девчонка воротилась, объявляя, что барышня </a:t>
            </a:r>
            <a:r>
              <a:rPr lang="ru-RU" sz="1800" dirty="0" err="1" smtClean="0">
                <a:latin typeface="Times New Roman" pitchFamily="18" charset="0"/>
                <a:cs typeface="Times New Roman" pitchFamily="18" charset="0"/>
              </a:rPr>
              <a:t>почивала_де</a:t>
            </a:r>
            <a:r>
              <a:rPr lang="ru-RU" sz="1800" dirty="0" smtClean="0">
                <a:latin typeface="Times New Roman" pitchFamily="18" charset="0"/>
                <a:cs typeface="Times New Roman" pitchFamily="18" charset="0"/>
              </a:rPr>
              <a:t> дурно, но что </a:t>
            </a:r>
            <a:r>
              <a:rPr lang="ru-RU" sz="1800" dirty="0" err="1" smtClean="0">
                <a:latin typeface="Times New Roman" pitchFamily="18" charset="0"/>
                <a:cs typeface="Times New Roman" pitchFamily="18" charset="0"/>
              </a:rPr>
              <a:t>ей_де</a:t>
            </a:r>
            <a:r>
              <a:rPr lang="ru-RU" sz="1800" dirty="0" smtClean="0">
                <a:latin typeface="Times New Roman" pitchFamily="18" charset="0"/>
                <a:cs typeface="Times New Roman" pitchFamily="18" charset="0"/>
              </a:rPr>
              <a:t> теперь легче, и что </a:t>
            </a:r>
            <a:r>
              <a:rPr lang="ru-RU" sz="1800" dirty="0" err="1" smtClean="0">
                <a:latin typeface="Times New Roman" pitchFamily="18" charset="0"/>
                <a:cs typeface="Times New Roman" pitchFamily="18" charset="0"/>
              </a:rPr>
              <a:t>она_де</a:t>
            </a:r>
            <a:r>
              <a:rPr lang="ru-RU" sz="1800" dirty="0" smtClean="0">
                <a:latin typeface="Times New Roman" pitchFamily="18" charset="0"/>
                <a:cs typeface="Times New Roman" pitchFamily="18" charset="0"/>
              </a:rPr>
              <a:t> сейчас придет в гостиную. (А. С. Пушкин)</a:t>
            </a:r>
          </a:p>
          <a:p>
            <a:pPr>
              <a:buNone/>
            </a:pPr>
            <a:endParaRPr lang="ru-RU" sz="1800" dirty="0" smtClean="0">
              <a:latin typeface="Times New Roman" pitchFamily="18" charset="0"/>
              <a:cs typeface="Times New Roman" pitchFamily="18" charset="0"/>
            </a:endParaRPr>
          </a:p>
          <a:p>
            <a:pPr>
              <a:buNone/>
            </a:pPr>
            <a:endParaRPr lang="ru-RU" sz="1800" dirty="0">
              <a:latin typeface="Times New Roman" pitchFamily="18" charset="0"/>
              <a:cs typeface="Times New Roman" pitchFamily="18" charset="0"/>
            </a:endParaRP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2968" cy="6480720"/>
          </a:xfrm>
        </p:spPr>
        <p:txBody>
          <a:bodyPr/>
          <a:lstStyle/>
          <a:p>
            <a:pPr algn="ctr">
              <a:buNone/>
            </a:pPr>
            <a:r>
              <a:rPr lang="ru-RU" sz="2000" b="1" dirty="0" smtClean="0">
                <a:latin typeface="Times New Roman" pitchFamily="18" charset="0"/>
                <a:cs typeface="Times New Roman" pitchFamily="18" charset="0"/>
              </a:rPr>
              <a:t>Правописание частиц с другими словами.</a:t>
            </a:r>
          </a:p>
          <a:p>
            <a:pPr>
              <a:buNone/>
            </a:pPr>
            <a:r>
              <a:rPr lang="ru-RU" sz="2000" dirty="0" smtClean="0">
                <a:latin typeface="Times New Roman" pitchFamily="18" charset="0"/>
                <a:cs typeface="Times New Roman" pitchFamily="18" charset="0"/>
              </a:rPr>
              <a:t>14. Хоть она и тайна сила, а все </a:t>
            </a:r>
            <a:r>
              <a:rPr lang="ru-RU" sz="2000" dirty="0" err="1" smtClean="0">
                <a:latin typeface="Times New Roman" pitchFamily="18" charset="0"/>
                <a:cs typeface="Times New Roman" pitchFamily="18" charset="0"/>
              </a:rPr>
              <a:t>ж_таки</a:t>
            </a:r>
            <a:r>
              <a:rPr lang="ru-RU" sz="2000" dirty="0" smtClean="0">
                <a:latin typeface="Times New Roman" pitchFamily="18" charset="0"/>
                <a:cs typeface="Times New Roman" pitchFamily="18" charset="0"/>
              </a:rPr>
              <a:t> девка. Ну, а он парень. (П. Бажов)</a:t>
            </a:r>
          </a:p>
          <a:p>
            <a:pPr>
              <a:buNone/>
            </a:pPr>
            <a:r>
              <a:rPr lang="ru-RU" sz="2000" dirty="0" smtClean="0">
                <a:latin typeface="Times New Roman" pitchFamily="18" charset="0"/>
                <a:cs typeface="Times New Roman" pitchFamily="18" charset="0"/>
              </a:rPr>
              <a:t>15. Меня совершенно не устраивала советская мораль – </a:t>
            </a:r>
            <a:r>
              <a:rPr lang="ru-RU" sz="2000" dirty="0" err="1" smtClean="0">
                <a:latin typeface="Times New Roman" pitchFamily="18" charset="0"/>
                <a:cs typeface="Times New Roman" pitchFamily="18" charset="0"/>
              </a:rPr>
              <a:t>мне_дескать</a:t>
            </a:r>
            <a:r>
              <a:rPr lang="ru-RU" sz="2000" dirty="0" smtClean="0">
                <a:latin typeface="Times New Roman" pitchFamily="18" charset="0"/>
                <a:cs typeface="Times New Roman" pitchFamily="18" charset="0"/>
              </a:rPr>
              <a:t> надо совершить подвиг или </a:t>
            </a:r>
            <a:r>
              <a:rPr lang="ru-RU" sz="2000" dirty="0" err="1" smtClean="0">
                <a:latin typeface="Times New Roman" pitchFamily="18" charset="0"/>
                <a:cs typeface="Times New Roman" pitchFamily="18" charset="0"/>
              </a:rPr>
              <a:t>какое_нибудь</a:t>
            </a:r>
            <a:r>
              <a:rPr lang="ru-RU" sz="2000" dirty="0" smtClean="0">
                <a:latin typeface="Times New Roman" pitchFamily="18" charset="0"/>
                <a:cs typeface="Times New Roman" pitchFamily="18" charset="0"/>
              </a:rPr>
              <a:t> там открытие, чтобы народ запомнил мою личность и потом с этим </a:t>
            </a:r>
            <a:r>
              <a:rPr lang="ru-RU" sz="2000" dirty="0" err="1" smtClean="0">
                <a:latin typeface="Times New Roman" pitchFamily="18" charset="0"/>
                <a:cs typeface="Times New Roman" pitchFamily="18" charset="0"/>
              </a:rPr>
              <a:t>самымоткрытием_бы</a:t>
            </a:r>
            <a:r>
              <a:rPr lang="ru-RU" sz="2000" dirty="0" smtClean="0">
                <a:latin typeface="Times New Roman" pitchFamily="18" charset="0"/>
                <a:cs typeface="Times New Roman" pitchFamily="18" charset="0"/>
              </a:rPr>
              <a:t> и отождествлял. (А. Матвеева)</a:t>
            </a:r>
          </a:p>
          <a:p>
            <a:pPr>
              <a:buNone/>
            </a:pPr>
            <a:r>
              <a:rPr lang="ru-RU" sz="2000" dirty="0" smtClean="0">
                <a:latin typeface="Times New Roman" pitchFamily="18" charset="0"/>
                <a:cs typeface="Times New Roman" pitchFamily="18" charset="0"/>
              </a:rPr>
              <a:t>16. Но завтра я </a:t>
            </a:r>
            <a:r>
              <a:rPr lang="ru-RU" sz="2000" dirty="0" err="1" smtClean="0">
                <a:latin typeface="Times New Roman" pitchFamily="18" charset="0"/>
                <a:cs typeface="Times New Roman" pitchFamily="18" charset="0"/>
              </a:rPr>
              <a:t>кое_с_кем</a:t>
            </a:r>
            <a:r>
              <a:rPr lang="ru-RU" sz="2000" dirty="0" smtClean="0">
                <a:latin typeface="Times New Roman" pitchFamily="18" charset="0"/>
                <a:cs typeface="Times New Roman" pitchFamily="18" charset="0"/>
              </a:rPr>
              <a:t> поговорю, и у тебя больше не будет никаких неприятностей. (К. </a:t>
            </a:r>
            <a:r>
              <a:rPr lang="ru-RU" sz="2000" dirty="0" err="1" smtClean="0">
                <a:latin typeface="Times New Roman" pitchFamily="18" charset="0"/>
                <a:cs typeface="Times New Roman" pitchFamily="18" charset="0"/>
              </a:rPr>
              <a:t>Грэм</a:t>
            </a:r>
            <a:r>
              <a:rPr lang="ru-RU" sz="2000" dirty="0" smtClean="0">
                <a:latin typeface="Times New Roman" pitchFamily="18" charset="0"/>
                <a:cs typeface="Times New Roman" pitchFamily="18" charset="0"/>
              </a:rPr>
              <a:t>)</a:t>
            </a:r>
          </a:p>
          <a:p>
            <a:pPr>
              <a:buNone/>
            </a:pPr>
            <a:r>
              <a:rPr lang="ru-RU" sz="2000" dirty="0" smtClean="0">
                <a:latin typeface="Times New Roman" pitchFamily="18" charset="0"/>
                <a:cs typeface="Times New Roman" pitchFamily="18" charset="0"/>
              </a:rPr>
              <a:t>17. Все вздор! Можно зарезать, украсть и </a:t>
            </a:r>
            <a:r>
              <a:rPr lang="ru-RU" sz="2000" dirty="0" err="1" smtClean="0">
                <a:latin typeface="Times New Roman" pitchFamily="18" charset="0"/>
                <a:cs typeface="Times New Roman" pitchFamily="18" charset="0"/>
              </a:rPr>
              <a:t>все_таки</a:t>
            </a:r>
            <a:r>
              <a:rPr lang="ru-RU" sz="2000" dirty="0" smtClean="0">
                <a:latin typeface="Times New Roman" pitchFamily="18" charset="0"/>
                <a:cs typeface="Times New Roman" pitchFamily="18" charset="0"/>
              </a:rPr>
              <a:t> быть счастливым... (Л. Н. Толстой)</a:t>
            </a:r>
          </a:p>
          <a:p>
            <a:pPr>
              <a:buNone/>
            </a:pPr>
            <a:r>
              <a:rPr lang="ru-RU" sz="2000" dirty="0" smtClean="0">
                <a:latin typeface="Times New Roman" pitchFamily="18" charset="0"/>
                <a:cs typeface="Times New Roman" pitchFamily="18" charset="0"/>
              </a:rPr>
              <a:t>18. Обыкновенное времяпрепровождение нашего человека – смотреть, </a:t>
            </a:r>
            <a:r>
              <a:rPr lang="ru-RU" sz="2000" dirty="0" err="1" smtClean="0">
                <a:latin typeface="Times New Roman" pitchFamily="18" charset="0"/>
                <a:cs typeface="Times New Roman" pitchFamily="18" charset="0"/>
              </a:rPr>
              <a:t>как_бы</a:t>
            </a:r>
            <a:r>
              <a:rPr lang="ru-RU" sz="2000" dirty="0" smtClean="0">
                <a:latin typeface="Times New Roman" pitchFamily="18" charset="0"/>
                <a:cs typeface="Times New Roman" pitchFamily="18" charset="0"/>
              </a:rPr>
              <a:t> чего не свистнули, другие – наоборот, и оба заняты. (М. Жванецкий)</a:t>
            </a:r>
          </a:p>
          <a:p>
            <a:pPr>
              <a:buNone/>
            </a:pPr>
            <a:r>
              <a:rPr lang="ru-RU" sz="2000" dirty="0" smtClean="0">
                <a:latin typeface="Times New Roman" pitchFamily="18" charset="0"/>
                <a:cs typeface="Times New Roman" pitchFamily="18" charset="0"/>
              </a:rPr>
              <a:t>19. – </a:t>
            </a:r>
            <a:r>
              <a:rPr lang="ru-RU" sz="2000" dirty="0" err="1" smtClean="0">
                <a:latin typeface="Times New Roman" pitchFamily="18" charset="0"/>
                <a:cs typeface="Times New Roman" pitchFamily="18" charset="0"/>
              </a:rPr>
              <a:t>Ну_ка</a:t>
            </a:r>
            <a:r>
              <a:rPr lang="ru-RU" sz="2000" dirty="0" smtClean="0">
                <a:latin typeface="Times New Roman" pitchFamily="18" charset="0"/>
                <a:cs typeface="Times New Roman" pitchFamily="18" charset="0"/>
              </a:rPr>
              <a:t>, как вы из этого выйдете? – сказал он. (Л. Н. Толстой)</a:t>
            </a:r>
          </a:p>
          <a:p>
            <a:pPr>
              <a:buNone/>
            </a:pPr>
            <a:r>
              <a:rPr lang="ru-RU" sz="2000" dirty="0" smtClean="0">
                <a:latin typeface="Times New Roman" pitchFamily="18" charset="0"/>
                <a:cs typeface="Times New Roman" pitchFamily="18" charset="0"/>
              </a:rPr>
              <a:t>20. Впереди была пустыня, по которой </a:t>
            </a:r>
            <a:r>
              <a:rPr lang="ru-RU" sz="2000" dirty="0" err="1" smtClean="0">
                <a:latin typeface="Times New Roman" pitchFamily="18" charset="0"/>
                <a:cs typeface="Times New Roman" pitchFamily="18" charset="0"/>
              </a:rPr>
              <a:t>кое_где</a:t>
            </a:r>
            <a:r>
              <a:rPr lang="ru-RU" sz="2000" dirty="0" smtClean="0">
                <a:latin typeface="Times New Roman" pitchFamily="18" charset="0"/>
                <a:cs typeface="Times New Roman" pitchFamily="18" charset="0"/>
              </a:rPr>
              <a:t> шевелились кучки наших разъездных казаков. (Л. Н. Толстой)</a:t>
            </a:r>
          </a:p>
          <a:p>
            <a:pPr>
              <a:buNone/>
            </a:pPr>
            <a:r>
              <a:rPr lang="ru-RU" sz="2000" dirty="0" smtClean="0">
                <a:latin typeface="Times New Roman" pitchFamily="18" charset="0"/>
                <a:cs typeface="Times New Roman" pitchFamily="18" charset="0"/>
              </a:rPr>
              <a:t>21. </a:t>
            </a:r>
            <a:r>
              <a:rPr lang="ru-RU" sz="2000" dirty="0" err="1" smtClean="0">
                <a:latin typeface="Times New Roman" pitchFamily="18" charset="0"/>
                <a:cs typeface="Times New Roman" pitchFamily="18" charset="0"/>
              </a:rPr>
              <a:t>Что_бы</a:t>
            </a:r>
            <a:r>
              <a:rPr lang="ru-RU" sz="2000" dirty="0" smtClean="0">
                <a:latin typeface="Times New Roman" pitchFamily="18" charset="0"/>
                <a:cs typeface="Times New Roman" pitchFamily="18" charset="0"/>
              </a:rPr>
              <a:t> я стал с ним делать, </a:t>
            </a:r>
            <a:r>
              <a:rPr lang="ru-RU" sz="2000" dirty="0" err="1" smtClean="0">
                <a:latin typeface="Times New Roman" pitchFamily="18" charset="0"/>
                <a:cs typeface="Times New Roman" pitchFamily="18" charset="0"/>
              </a:rPr>
              <a:t>если_бы</a:t>
            </a:r>
            <a:r>
              <a:rPr lang="ru-RU" sz="2000" dirty="0" smtClean="0">
                <a:latin typeface="Times New Roman" pitchFamily="18" charset="0"/>
                <a:cs typeface="Times New Roman" pitchFamily="18" charset="0"/>
              </a:rPr>
              <a:t> подписавший его нарушил условия? (А. А. Фет)</a:t>
            </a:r>
          </a:p>
          <a:p>
            <a:pPr>
              <a:buNone/>
            </a:pPr>
            <a:r>
              <a:rPr lang="ru-RU" sz="2000" dirty="0" smtClean="0">
                <a:latin typeface="Times New Roman" pitchFamily="18" charset="0"/>
                <a:cs typeface="Times New Roman" pitchFamily="18" charset="0"/>
              </a:rPr>
              <a:t>22. Он давно уже собирался отплатить ему </a:t>
            </a:r>
            <a:r>
              <a:rPr lang="ru-RU" sz="2000" dirty="0" err="1" smtClean="0">
                <a:latin typeface="Times New Roman" pitchFamily="18" charset="0"/>
                <a:cs typeface="Times New Roman" pitchFamily="18" charset="0"/>
              </a:rPr>
              <a:t>кое_за_что</a:t>
            </a:r>
            <a:r>
              <a:rPr lang="ru-RU" sz="2000" dirty="0" smtClean="0">
                <a:latin typeface="Times New Roman" pitchFamily="18" charset="0"/>
                <a:cs typeface="Times New Roman" pitchFamily="18" charset="0"/>
              </a:rPr>
              <a:t> и теперь не хотел упустить случая. (Ф. М. Достоевский)</a:t>
            </a:r>
          </a:p>
          <a:p>
            <a:pPr>
              <a:buNone/>
            </a:pPr>
            <a:endParaRPr lang="ru-RU" sz="1800" dirty="0" smtClean="0">
              <a:latin typeface="Times New Roman" pitchFamily="18" charset="0"/>
              <a:cs typeface="Times New Roman" pitchFamily="18" charset="0"/>
            </a:endParaRPr>
          </a:p>
          <a:p>
            <a:endParaRPr lang="ru-RU" sz="1800" dirty="0"/>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2968" cy="6480720"/>
          </a:xfrm>
        </p:spPr>
        <p:txBody>
          <a:bodyPr/>
          <a:lstStyle/>
          <a:p>
            <a:pPr algn="ctr">
              <a:buNone/>
            </a:pPr>
            <a:r>
              <a:rPr lang="ru-RU" sz="2000" b="1" dirty="0" smtClean="0">
                <a:latin typeface="Times New Roman" pitchFamily="18" charset="0"/>
                <a:cs typeface="Times New Roman" pitchFamily="18" charset="0"/>
              </a:rPr>
              <a:t>Правописание частиц с другими словами.</a:t>
            </a:r>
          </a:p>
          <a:p>
            <a:pPr>
              <a:buNone/>
            </a:pPr>
            <a:r>
              <a:rPr lang="ru-RU" sz="2000" dirty="0" smtClean="0">
                <a:latin typeface="Times New Roman" pitchFamily="18" charset="0"/>
                <a:cs typeface="Times New Roman" pitchFamily="18" charset="0"/>
              </a:rPr>
              <a:t>23. – </a:t>
            </a:r>
            <a:r>
              <a:rPr lang="ru-RU" sz="2000" dirty="0" err="1" smtClean="0">
                <a:latin typeface="Times New Roman" pitchFamily="18" charset="0"/>
                <a:cs typeface="Times New Roman" pitchFamily="18" charset="0"/>
              </a:rPr>
              <a:t>Нет_с</a:t>
            </a:r>
            <a:r>
              <a:rPr lang="ru-RU" sz="2000" dirty="0" smtClean="0">
                <a:latin typeface="Times New Roman" pitchFamily="18" charset="0"/>
                <a:cs typeface="Times New Roman" pitchFamily="18" charset="0"/>
              </a:rPr>
              <a:t>, я </a:t>
            </a:r>
            <a:r>
              <a:rPr lang="ru-RU" sz="2000" dirty="0" err="1" smtClean="0">
                <a:latin typeface="Times New Roman" pitchFamily="18" charset="0"/>
                <a:cs typeface="Times New Roman" pitchFamily="18" charset="0"/>
              </a:rPr>
              <a:t>ничего_с</a:t>
            </a:r>
            <a:r>
              <a:rPr lang="ru-RU" sz="2000" dirty="0" smtClean="0">
                <a:latin typeface="Times New Roman" pitchFamily="18" charset="0"/>
                <a:cs typeface="Times New Roman" pitchFamily="18" charset="0"/>
              </a:rPr>
              <a:t>, – подскочил вдруг с виноватым видом штабс-капитан. (Ф. М. Достоевский)</a:t>
            </a:r>
          </a:p>
          <a:p>
            <a:pPr>
              <a:buNone/>
            </a:pPr>
            <a:r>
              <a:rPr lang="ru-RU" sz="2000" dirty="0" smtClean="0">
                <a:latin typeface="Times New Roman" pitchFamily="18" charset="0"/>
                <a:cs typeface="Times New Roman" pitchFamily="18" charset="0"/>
              </a:rPr>
              <a:t>24. Вопрос состоял в том, решится ли он </a:t>
            </a:r>
            <a:r>
              <a:rPr lang="ru-RU" sz="2000" dirty="0" err="1" smtClean="0">
                <a:latin typeface="Times New Roman" pitchFamily="18" charset="0"/>
                <a:cs typeface="Times New Roman" pitchFamily="18" charset="0"/>
              </a:rPr>
              <a:t>когда_либо</a:t>
            </a:r>
            <a:r>
              <a:rPr lang="ru-RU" sz="2000" dirty="0" smtClean="0">
                <a:latin typeface="Times New Roman" pitchFamily="18" charset="0"/>
                <a:cs typeface="Times New Roman" pitchFamily="18" charset="0"/>
              </a:rPr>
              <a:t> расстаться с княжной Марьей и отдать ее мужу. (Л. Н. Толстой)</a:t>
            </a:r>
          </a:p>
          <a:p>
            <a:pPr>
              <a:buNone/>
            </a:pPr>
            <a:r>
              <a:rPr lang="ru-RU" sz="2000" dirty="0" smtClean="0">
                <a:latin typeface="Times New Roman" pitchFamily="18" charset="0"/>
                <a:cs typeface="Times New Roman" pitchFamily="18" charset="0"/>
              </a:rPr>
              <a:t>25. Так как в русском языке почти уже не употребляются фита, ижица и звательный падеж, то, рассуждая по справедливости, </a:t>
            </a:r>
            <a:r>
              <a:rPr lang="ru-RU" sz="2000" dirty="0" err="1" smtClean="0">
                <a:latin typeface="Times New Roman" pitchFamily="18" charset="0"/>
                <a:cs typeface="Times New Roman" pitchFamily="18" charset="0"/>
              </a:rPr>
              <a:t>следовало_бы</a:t>
            </a:r>
            <a:r>
              <a:rPr lang="ru-RU" sz="2000" dirty="0" smtClean="0">
                <a:latin typeface="Times New Roman" pitchFamily="18" charset="0"/>
                <a:cs typeface="Times New Roman" pitchFamily="18" charset="0"/>
              </a:rPr>
              <a:t> убавить жалованье учителям русского языка, ибо с уменьшением букв и падежей уменьшилась и их работа. (А. П. Чехов)</a:t>
            </a:r>
          </a:p>
          <a:p>
            <a:pPr>
              <a:buNone/>
            </a:pPr>
            <a:r>
              <a:rPr lang="ru-RU" sz="2000" dirty="0" smtClean="0">
                <a:latin typeface="Times New Roman" pitchFamily="18" charset="0"/>
                <a:cs typeface="Times New Roman" pitchFamily="18" charset="0"/>
              </a:rPr>
              <a:t>26. Она боялась оглянуться; ей чудилось, что </a:t>
            </a:r>
            <a:r>
              <a:rPr lang="ru-RU" sz="2000" dirty="0" err="1" smtClean="0">
                <a:latin typeface="Times New Roman" pitchFamily="18" charset="0"/>
                <a:cs typeface="Times New Roman" pitchFamily="18" charset="0"/>
              </a:rPr>
              <a:t>кто_то</a:t>
            </a:r>
            <a:r>
              <a:rPr lang="ru-RU" sz="2000" dirty="0" smtClean="0">
                <a:latin typeface="Times New Roman" pitchFamily="18" charset="0"/>
                <a:cs typeface="Times New Roman" pitchFamily="18" charset="0"/>
              </a:rPr>
              <a:t> стоит тут за ширмами, в темном углу. (Л. Н. Толстой)</a:t>
            </a:r>
          </a:p>
          <a:p>
            <a:pPr>
              <a:buNone/>
            </a:pPr>
            <a:r>
              <a:rPr lang="ru-RU" sz="2000" dirty="0" smtClean="0">
                <a:latin typeface="Times New Roman" pitchFamily="18" charset="0"/>
                <a:cs typeface="Times New Roman" pitchFamily="18" charset="0"/>
              </a:rPr>
              <a:t>27. Иностранцы возникают потому, что бизнесмены из силовиков никудышные, а </a:t>
            </a:r>
            <a:r>
              <a:rPr lang="ru-RU" sz="2000" dirty="0" err="1" smtClean="0">
                <a:latin typeface="Times New Roman" pitchFamily="18" charset="0"/>
                <a:cs typeface="Times New Roman" pitchFamily="18" charset="0"/>
              </a:rPr>
              <a:t>бизнесом_таки</a:t>
            </a:r>
            <a:r>
              <a:rPr lang="ru-RU" sz="2000" dirty="0" smtClean="0">
                <a:latin typeface="Times New Roman" pitchFamily="18" charset="0"/>
                <a:cs typeface="Times New Roman" pitchFamily="18" charset="0"/>
              </a:rPr>
              <a:t> надо управлять. (Ю. </a:t>
            </a:r>
            <a:r>
              <a:rPr lang="ru-RU" sz="2000" dirty="0" err="1" smtClean="0">
                <a:latin typeface="Times New Roman" pitchFamily="18" charset="0"/>
                <a:cs typeface="Times New Roman" pitchFamily="18" charset="0"/>
              </a:rPr>
              <a:t>Латынина</a:t>
            </a:r>
            <a:r>
              <a:rPr lang="ru-RU" sz="2000" dirty="0" smtClean="0">
                <a:latin typeface="Times New Roman" pitchFamily="18" charset="0"/>
                <a:cs typeface="Times New Roman" pitchFamily="18" charset="0"/>
              </a:rPr>
              <a:t>)</a:t>
            </a:r>
          </a:p>
          <a:p>
            <a:pPr>
              <a:buNone/>
            </a:pPr>
            <a:r>
              <a:rPr lang="ru-RU" sz="2000" dirty="0" smtClean="0">
                <a:latin typeface="Times New Roman" pitchFamily="18" charset="0"/>
                <a:cs typeface="Times New Roman" pitchFamily="18" charset="0"/>
              </a:rPr>
              <a:t>28. </a:t>
            </a:r>
            <a:r>
              <a:rPr lang="ru-RU" sz="2000" dirty="0" err="1" smtClean="0">
                <a:latin typeface="Times New Roman" pitchFamily="18" charset="0"/>
                <a:cs typeface="Times New Roman" pitchFamily="18" charset="0"/>
              </a:rPr>
              <a:t>Так_то</a:t>
            </a:r>
            <a:r>
              <a:rPr lang="ru-RU" sz="2000" dirty="0" smtClean="0">
                <a:latin typeface="Times New Roman" pitchFamily="18" charset="0"/>
                <a:cs typeface="Times New Roman" pitchFamily="18" charset="0"/>
              </a:rPr>
              <a:t>, граф, – говорил Берг, закуривая трубку и пуская колечки. (Л. Н. Толстой)</a:t>
            </a:r>
          </a:p>
          <a:p>
            <a:pPr>
              <a:buNone/>
            </a:pPr>
            <a:r>
              <a:rPr lang="ru-RU" sz="2000" dirty="0" smtClean="0">
                <a:latin typeface="Times New Roman" pitchFamily="18" charset="0"/>
                <a:cs typeface="Times New Roman" pitchFamily="18" charset="0"/>
              </a:rPr>
              <a:t>29. Был, </a:t>
            </a:r>
            <a:r>
              <a:rPr lang="ru-RU" sz="2000" dirty="0" err="1" smtClean="0">
                <a:latin typeface="Times New Roman" pitchFamily="18" charset="0"/>
                <a:cs typeface="Times New Roman" pitchFamily="18" charset="0"/>
              </a:rPr>
              <a:t>знаете_ли</a:t>
            </a:r>
            <a:r>
              <a:rPr lang="ru-RU" sz="2000" dirty="0" smtClean="0">
                <a:latin typeface="Times New Roman" pitchFamily="18" charset="0"/>
                <a:cs typeface="Times New Roman" pitchFamily="18" charset="0"/>
              </a:rPr>
              <a:t> , такой случай. (А. П. Чехов)</a:t>
            </a:r>
          </a:p>
          <a:p>
            <a:pPr>
              <a:buNone/>
            </a:pPr>
            <a:r>
              <a:rPr lang="ru-RU" sz="2000" dirty="0" smtClean="0">
                <a:latin typeface="Times New Roman" pitchFamily="18" charset="0"/>
                <a:cs typeface="Times New Roman" pitchFamily="18" charset="0"/>
              </a:rPr>
              <a:t>30. – Я, правда, говорил, что настоящий порох не так составляется, но это ничего-с, можно итак </a:t>
            </a:r>
            <a:r>
              <a:rPr lang="ru-RU" sz="2000" dirty="0" err="1" smtClean="0">
                <a:latin typeface="Times New Roman" pitchFamily="18" charset="0"/>
                <a:cs typeface="Times New Roman" pitchFamily="18" charset="0"/>
              </a:rPr>
              <a:t>_с</a:t>
            </a:r>
            <a:r>
              <a:rPr lang="ru-RU" sz="2000" dirty="0" smtClean="0">
                <a:latin typeface="Times New Roman" pitchFamily="18" charset="0"/>
                <a:cs typeface="Times New Roman" pitchFamily="18" charset="0"/>
              </a:rPr>
              <a:t>. (Ф. М. Достоевский)</a:t>
            </a:r>
          </a:p>
          <a:p>
            <a:endParaRPr lang="ru-RU" sz="2000" dirty="0"/>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2968" cy="6480720"/>
          </a:xfrm>
        </p:spPr>
        <p:txBody>
          <a:bodyPr/>
          <a:lstStyle/>
          <a:p>
            <a:pPr algn="ctr">
              <a:buNone/>
            </a:pPr>
            <a:r>
              <a:rPr lang="ru-RU" sz="2000" b="1" dirty="0" smtClean="0">
                <a:latin typeface="Times New Roman" pitchFamily="18" charset="0"/>
                <a:cs typeface="Times New Roman" pitchFamily="18" charset="0"/>
              </a:rPr>
              <a:t>Правописание предлогов</a:t>
            </a:r>
          </a:p>
          <a:p>
            <a:pPr>
              <a:buNone/>
            </a:pPr>
            <a:r>
              <a:rPr lang="ru-RU" sz="1800" dirty="0" smtClean="0">
                <a:latin typeface="Times New Roman" pitchFamily="18" charset="0"/>
                <a:cs typeface="Times New Roman" pitchFamily="18" charset="0"/>
              </a:rPr>
              <a:t>      Еще </a:t>
            </a:r>
            <a:r>
              <a:rPr lang="ru-RU" sz="1800" dirty="0" smtClean="0">
                <a:latin typeface="Times New Roman" pitchFamily="18" charset="0"/>
                <a:cs typeface="Times New Roman" pitchFamily="18" charset="0"/>
              </a:rPr>
              <a:t>бы – публика </a:t>
            </a:r>
            <a:r>
              <a:rPr lang="ru-RU" sz="1800" dirty="0" err="1" smtClean="0">
                <a:latin typeface="Times New Roman" pitchFamily="18" charset="0"/>
                <a:cs typeface="Times New Roman" pitchFamily="18" charset="0"/>
              </a:rPr>
              <a:t>в_течени_</a:t>
            </a:r>
            <a:r>
              <a:rPr lang="ru-RU" sz="1800" dirty="0" smtClean="0">
                <a:latin typeface="Times New Roman" pitchFamily="18" charset="0"/>
                <a:cs typeface="Times New Roman" pitchFamily="18" charset="0"/>
              </a:rPr>
              <a:t> трех часов следила, как Руслан любит Людмилу, и вдруг под занавес выясняется, что он ее вовсе не любит и разыскивает не ее, а какую-то Таню. (Владимир Высоцкий. О жертвах вообще и об одной в частности)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err="1" smtClean="0">
                <a:latin typeface="Times New Roman" pitchFamily="18" charset="0"/>
                <a:cs typeface="Times New Roman" pitchFamily="18" charset="0"/>
              </a:rPr>
              <a:t>Не_смотря</a:t>
            </a:r>
            <a:r>
              <a:rPr lang="ru-RU" sz="1800" dirty="0" smtClean="0">
                <a:latin typeface="Times New Roman" pitchFamily="18" charset="0"/>
                <a:cs typeface="Times New Roman" pitchFamily="18" charset="0"/>
              </a:rPr>
              <a:t> ее пятьдесят лет, в волосах ее не заметно было седины. (А. Фет. Вне моды)</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Четвертый вопрос, </a:t>
            </a:r>
            <a:r>
              <a:rPr lang="ru-RU" sz="1800" dirty="0" err="1" smtClean="0">
                <a:latin typeface="Times New Roman" pitchFamily="18" charset="0"/>
                <a:cs typeface="Times New Roman" pitchFamily="18" charset="0"/>
              </a:rPr>
              <a:t>в_завершени_</a:t>
            </a:r>
            <a:r>
              <a:rPr lang="ru-RU" sz="1800" dirty="0" smtClean="0">
                <a:latin typeface="Times New Roman" pitchFamily="18" charset="0"/>
                <a:cs typeface="Times New Roman" pitchFamily="18" charset="0"/>
              </a:rPr>
              <a:t> отведенной для пресс-конференции пятиминутки, задал невзрачный, лысеющий, похожий на бухгалтера, репортер в поношенном журналистском жилете. (А. </a:t>
            </a:r>
            <a:r>
              <a:rPr lang="ru-RU" sz="1800" dirty="0" err="1" smtClean="0">
                <a:latin typeface="Times New Roman" pitchFamily="18" charset="0"/>
                <a:cs typeface="Times New Roman" pitchFamily="18" charset="0"/>
              </a:rPr>
              <a:t>Проханов</a:t>
            </a:r>
            <a:r>
              <a:rPr lang="ru-RU" sz="1800" dirty="0" smtClean="0">
                <a:latin typeface="Times New Roman" pitchFamily="18" charset="0"/>
                <a:cs typeface="Times New Roman" pitchFamily="18" charset="0"/>
              </a:rPr>
              <a:t>. Господин </a:t>
            </a:r>
            <a:r>
              <a:rPr lang="ru-RU" sz="1800" dirty="0" err="1" smtClean="0">
                <a:latin typeface="Times New Roman" pitchFamily="18" charset="0"/>
                <a:cs typeface="Times New Roman" pitchFamily="18" charset="0"/>
              </a:rPr>
              <a:t>Гексоген</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А </a:t>
            </a:r>
            <a:r>
              <a:rPr lang="ru-RU" sz="1800" dirty="0" err="1" smtClean="0">
                <a:latin typeface="Times New Roman" pitchFamily="18" charset="0"/>
                <a:cs typeface="Times New Roman" pitchFamily="18" charset="0"/>
              </a:rPr>
              <a:t>на_счет</a:t>
            </a:r>
            <a:r>
              <a:rPr lang="ru-RU" sz="1800" dirty="0" smtClean="0">
                <a:latin typeface="Times New Roman" pitchFamily="18" charset="0"/>
                <a:cs typeface="Times New Roman" pitchFamily="18" charset="0"/>
              </a:rPr>
              <a:t> того, что наши горы оскудеть могут, у меня и думки не бывало. (П. Бажов. </a:t>
            </a:r>
            <a:r>
              <a:rPr lang="ru-RU" sz="1800" dirty="0" err="1" smtClean="0">
                <a:latin typeface="Times New Roman" pitchFamily="18" charset="0"/>
                <a:cs typeface="Times New Roman" pitchFamily="18" charset="0"/>
              </a:rPr>
              <a:t>Рудяной</a:t>
            </a:r>
            <a:r>
              <a:rPr lang="ru-RU" sz="1800" dirty="0" smtClean="0">
                <a:latin typeface="Times New Roman" pitchFamily="18" charset="0"/>
                <a:cs typeface="Times New Roman" pitchFamily="18" charset="0"/>
              </a:rPr>
              <a:t> перевал)</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Вернувшись домой, я узнал, что необходимые средства поступили на мое имя от одного из институтов, заинтересованных </a:t>
            </a:r>
            <a:r>
              <a:rPr lang="ru-RU" sz="1800" dirty="0" err="1" smtClean="0">
                <a:latin typeface="Times New Roman" pitchFamily="18" charset="0"/>
                <a:cs typeface="Times New Roman" pitchFamily="18" charset="0"/>
              </a:rPr>
              <a:t>в_завершени_</a:t>
            </a:r>
            <a:r>
              <a:rPr lang="ru-RU" sz="1800" dirty="0" smtClean="0">
                <a:latin typeface="Times New Roman" pitchFamily="18" charset="0"/>
                <a:cs typeface="Times New Roman" pitchFamily="18" charset="0"/>
              </a:rPr>
              <a:t> работ, и, таким образом, этот пакет оказался ни к чему. (Б. Левин. Инородное тело)</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Жили эти супруги очень дружно </a:t>
            </a:r>
            <a:r>
              <a:rPr lang="ru-RU" sz="1800" dirty="0" err="1" smtClean="0">
                <a:latin typeface="Times New Roman" pitchFamily="18" charset="0"/>
                <a:cs typeface="Times New Roman" pitchFamily="18" charset="0"/>
              </a:rPr>
              <a:t>в_продолжени_</a:t>
            </a:r>
            <a:r>
              <a:rPr lang="ru-RU" sz="1800" dirty="0" smtClean="0">
                <a:latin typeface="Times New Roman" pitchFamily="18" charset="0"/>
                <a:cs typeface="Times New Roman" pitchFamily="18" charset="0"/>
              </a:rPr>
              <a:t> шести лет. (Н. Тэффи. Ревность)</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Вскоре я услыхал выстрел и </a:t>
            </a:r>
            <a:r>
              <a:rPr lang="ru-RU" sz="1800" dirty="0" err="1" smtClean="0">
                <a:latin typeface="Times New Roman" pitchFamily="18" charset="0"/>
                <a:cs typeface="Times New Roman" pitchFamily="18" charset="0"/>
              </a:rPr>
              <a:t>в_след</a:t>
            </a:r>
            <a:r>
              <a:rPr lang="ru-RU" sz="1800" dirty="0" smtClean="0">
                <a:latin typeface="Times New Roman" pitchFamily="18" charset="0"/>
                <a:cs typeface="Times New Roman" pitchFamily="18" charset="0"/>
              </a:rPr>
              <a:t> за тем голос зовущего меня генерала… (А. Фет. </a:t>
            </a:r>
            <a:r>
              <a:rPr lang="ru-RU" sz="1800" dirty="0" err="1" smtClean="0">
                <a:latin typeface="Times New Roman" pitchFamily="18" charset="0"/>
                <a:cs typeface="Times New Roman" pitchFamily="18" charset="0"/>
              </a:rPr>
              <a:t>Каленик</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smtClean="0">
              <a:latin typeface="Times New Roman" pitchFamily="18" charset="0"/>
              <a:cs typeface="Times New Roman" pitchFamily="18" charset="0"/>
            </a:endParaRPr>
          </a:p>
          <a:p>
            <a:pPr>
              <a:buNone/>
            </a:pPr>
            <a:endParaRPr lang="ru-RU" sz="1800" dirty="0">
              <a:latin typeface="Times New Roman" pitchFamily="18" charset="0"/>
              <a:cs typeface="Times New Roman" pitchFamily="18" charset="0"/>
            </a:endParaRP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2968" cy="6480720"/>
          </a:xfrm>
        </p:spPr>
        <p:txBody>
          <a:bodyPr/>
          <a:lstStyle/>
          <a:p>
            <a:pPr>
              <a:buNone/>
            </a:pPr>
            <a:r>
              <a:rPr lang="ru-RU" sz="1800" dirty="0" smtClean="0">
                <a:latin typeface="Times New Roman" pitchFamily="18" charset="0"/>
                <a:cs typeface="Times New Roman" pitchFamily="18" charset="0"/>
              </a:rPr>
              <a:t>                                                      </a:t>
            </a:r>
            <a:r>
              <a:rPr lang="ru-RU" sz="1800" b="1" dirty="0" smtClean="0">
                <a:latin typeface="Times New Roman" pitchFamily="18" charset="0"/>
                <a:cs typeface="Times New Roman" pitchFamily="18" charset="0"/>
              </a:rPr>
              <a:t>Правописание предлогов</a:t>
            </a:r>
          </a:p>
          <a:p>
            <a:pPr>
              <a:buNone/>
            </a:pPr>
            <a:r>
              <a:rPr lang="ru-RU" sz="1800" dirty="0" smtClean="0">
                <a:latin typeface="Times New Roman" pitchFamily="18" charset="0"/>
                <a:cs typeface="Times New Roman" pitchFamily="18" charset="0"/>
              </a:rPr>
              <a:t>      Во все время моих скитаний по тюрьмам я старался строго держать себя в руках и никогда не позволял себе </a:t>
            </a:r>
            <a:r>
              <a:rPr lang="ru-RU" sz="1800" dirty="0" err="1" smtClean="0">
                <a:latin typeface="Times New Roman" pitchFamily="18" charset="0"/>
                <a:cs typeface="Times New Roman" pitchFamily="18" charset="0"/>
              </a:rPr>
              <a:t>в_заключени_</a:t>
            </a:r>
            <a:r>
              <a:rPr lang="ru-RU" sz="1800" dirty="0" smtClean="0">
                <a:latin typeface="Times New Roman" pitchFamily="18" charset="0"/>
                <a:cs typeface="Times New Roman" pitchFamily="18" charset="0"/>
              </a:rPr>
              <a:t> трех вещей: спать днем, валяться на кровати, когда не спишь, и затем – отдаваться этим порывам </a:t>
            </a:r>
            <a:r>
              <a:rPr lang="ru-RU" sz="1800" dirty="0" err="1" smtClean="0">
                <a:latin typeface="Times New Roman" pitchFamily="18" charset="0"/>
                <a:cs typeface="Times New Roman" pitchFamily="18" charset="0"/>
              </a:rPr>
              <a:t>разнеженности</a:t>
            </a:r>
            <a:r>
              <a:rPr lang="ru-RU" sz="1800" dirty="0" smtClean="0">
                <a:latin typeface="Times New Roman" pitchFamily="18" charset="0"/>
                <a:cs typeface="Times New Roman" pitchFamily="18" charset="0"/>
              </a:rPr>
              <a:t>, когда к ним соблазняло одиночество, тоска и порой расстроенные нервы. (В. Короленко. Искушение)</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err="1" smtClean="0">
                <a:latin typeface="Times New Roman" pitchFamily="18" charset="0"/>
                <a:cs typeface="Times New Roman" pitchFamily="18" charset="0"/>
              </a:rPr>
              <a:t>В_течени_</a:t>
            </a:r>
            <a:r>
              <a:rPr lang="ru-RU" sz="1800" dirty="0" smtClean="0">
                <a:latin typeface="Times New Roman" pitchFamily="18" charset="0"/>
                <a:cs typeface="Times New Roman" pitchFamily="18" charset="0"/>
              </a:rPr>
              <a:t> семейной жизни генерала Епанчина наступал очевидный переворот. (Ф. Достоевский. </a:t>
            </a:r>
            <a:r>
              <a:rPr lang="ru-RU" sz="1800" dirty="0" err="1" smtClean="0">
                <a:latin typeface="Times New Roman" pitchFamily="18" charset="0"/>
                <a:cs typeface="Times New Roman" pitchFamily="18" charset="0"/>
              </a:rPr>
              <a:t>Идиот</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Из-за угла </a:t>
            </a:r>
            <a:r>
              <a:rPr lang="ru-RU" sz="1800" dirty="0" err="1" smtClean="0">
                <a:latin typeface="Times New Roman" pitchFamily="18" charset="0"/>
                <a:cs typeface="Times New Roman" pitchFamily="18" charset="0"/>
              </a:rPr>
              <a:t>на_встречу</a:t>
            </a:r>
            <a:r>
              <a:rPr lang="ru-RU" sz="1800" dirty="0" smtClean="0">
                <a:latin typeface="Times New Roman" pitchFamily="18" charset="0"/>
                <a:cs typeface="Times New Roman" pitchFamily="18" charset="0"/>
              </a:rPr>
              <a:t> Семену выходит только что закончивший совещание Сталин. (В. Пелевин. </a:t>
            </a:r>
            <a:r>
              <a:rPr lang="ru-RU" sz="1800" dirty="0" err="1" smtClean="0">
                <a:latin typeface="Times New Roman" pitchFamily="18" charset="0"/>
                <a:cs typeface="Times New Roman" pitchFamily="18" charset="0"/>
              </a:rPr>
              <a:t>Реконструктор</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Правда, </a:t>
            </a:r>
            <a:r>
              <a:rPr lang="ru-RU" sz="1800" dirty="0" err="1" smtClean="0">
                <a:latin typeface="Times New Roman" pitchFamily="18" charset="0"/>
                <a:cs typeface="Times New Roman" pitchFamily="18" charset="0"/>
              </a:rPr>
              <a:t>в_отличи_</a:t>
            </a:r>
            <a:r>
              <a:rPr lang="ru-RU" sz="1800" dirty="0" smtClean="0">
                <a:latin typeface="Times New Roman" pitchFamily="18" charset="0"/>
                <a:cs typeface="Times New Roman" pitchFamily="18" charset="0"/>
              </a:rPr>
              <a:t> от многих ему повезло, вернулся, хоть и с нажитым в лагере туберкулезом. (В. Быков. Народные мстители)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Катя купила географическую карту и воткнула булавку </a:t>
            </a:r>
            <a:r>
              <a:rPr lang="ru-RU" sz="1800" dirty="0" err="1" smtClean="0">
                <a:latin typeface="Times New Roman" pitchFamily="18" charset="0"/>
                <a:cs typeface="Times New Roman" pitchFamily="18" charset="0"/>
              </a:rPr>
              <a:t>в_место</a:t>
            </a:r>
            <a:r>
              <a:rPr lang="ru-RU" sz="1800" dirty="0" smtClean="0">
                <a:latin typeface="Times New Roman" pitchFamily="18" charset="0"/>
                <a:cs typeface="Times New Roman" pitchFamily="18" charset="0"/>
              </a:rPr>
              <a:t>, где кровь проливает знакомый юнкер. (А. Толстой. Простая душа)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Товарищи, имейте </a:t>
            </a:r>
            <a:r>
              <a:rPr lang="ru-RU" sz="1800" dirty="0" err="1" smtClean="0">
                <a:latin typeface="Times New Roman" pitchFamily="18" charset="0"/>
                <a:cs typeface="Times New Roman" pitchFamily="18" charset="0"/>
              </a:rPr>
              <a:t>в_виду</a:t>
            </a:r>
            <a:r>
              <a:rPr lang="ru-RU" sz="1800" dirty="0" smtClean="0">
                <a:latin typeface="Times New Roman" pitchFamily="18" charset="0"/>
                <a:cs typeface="Times New Roman" pitchFamily="18" charset="0"/>
              </a:rPr>
              <a:t>, остались только пятнадцатые и шестнадцатые номера! (Г. Горин. Что-то синее в </a:t>
            </a:r>
            <a:r>
              <a:rPr lang="ru-RU" sz="1800" dirty="0" err="1" smtClean="0">
                <a:latin typeface="Times New Roman" pitchFamily="18" charset="0"/>
                <a:cs typeface="Times New Roman" pitchFamily="18" charset="0"/>
              </a:rPr>
              <a:t>полосочку</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dirty="0"/>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dirty="0"/>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dirty="0"/>
          </a:p>
        </p:txBody>
      </p:sp>
      <p:sp>
        <p:nvSpPr>
          <p:cNvPr id="2" name="Объект 1"/>
          <p:cNvSpPr>
            <a:spLocks noGrp="1"/>
          </p:cNvSpPr>
          <p:nvPr>
            <p:ph idx="1"/>
          </p:nvPr>
        </p:nvSpPr>
        <p:spPr>
          <a:xfrm>
            <a:off x="179512" y="260648"/>
            <a:ext cx="8964488" cy="6408712"/>
          </a:xfrm>
        </p:spPr>
        <p:txBody>
          <a:bodyPr/>
          <a:lstStyle/>
          <a:p>
            <a:pPr>
              <a:buNone/>
            </a:pPr>
            <a:r>
              <a:rPr lang="ru-RU" sz="2000" b="1" dirty="0" smtClean="0">
                <a:latin typeface="Times New Roman" pitchFamily="18" charset="0"/>
                <a:cs typeface="Times New Roman" pitchFamily="18" charset="0"/>
              </a:rPr>
              <a:t>                                              Приставки пре- и при-.</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Пр..осторожно, пр..остановить, пр..</a:t>
            </a:r>
            <a:r>
              <a:rPr lang="ru-RU" sz="2000" dirty="0" err="1" smtClean="0">
                <a:latin typeface="Times New Roman" pitchFamily="18" charset="0"/>
                <a:cs typeface="Times New Roman" pitchFamily="18" charset="0"/>
              </a:rPr>
              <a:t>ступник</a:t>
            </a:r>
            <a:r>
              <a:rPr lang="ru-RU" sz="2000" dirty="0" smtClean="0">
                <a:latin typeface="Times New Roman" pitchFamily="18" charset="0"/>
                <a:cs typeface="Times New Roman" pitchFamily="18" charset="0"/>
              </a:rPr>
              <a:t>, пр..искусный кузнец, пр..</a:t>
            </a:r>
            <a:r>
              <a:rPr lang="ru-RU" sz="2000" dirty="0" err="1" smtClean="0">
                <a:latin typeface="Times New Roman" pitchFamily="18" charset="0"/>
                <a:cs typeface="Times New Roman" pitchFamily="18" charset="0"/>
              </a:rPr>
              <a:t>граждать</a:t>
            </a:r>
            <a:r>
              <a:rPr lang="ru-RU" sz="2000" dirty="0" smtClean="0">
                <a:latin typeface="Times New Roman" pitchFamily="18" charset="0"/>
                <a:cs typeface="Times New Roman" pitchFamily="18" charset="0"/>
              </a:rPr>
              <a:t> дорогу, пр..одолеть все пр..</a:t>
            </a:r>
            <a:r>
              <a:rPr lang="ru-RU" sz="2000" dirty="0" err="1" smtClean="0">
                <a:latin typeface="Times New Roman" pitchFamily="18" charset="0"/>
                <a:cs typeface="Times New Roman" pitchFamily="18" charset="0"/>
              </a:rPr>
              <a:t>пятствия</a:t>
            </a:r>
            <a:r>
              <a:rPr lang="ru-RU" sz="2000" dirty="0" smtClean="0">
                <a:latin typeface="Times New Roman" pitchFamily="18" charset="0"/>
                <a:cs typeface="Times New Roman" pitchFamily="18" charset="0"/>
              </a:rPr>
              <a:t>, все пр..грады, пр..обладающая </a:t>
            </a:r>
            <a:r>
              <a:rPr lang="ru-RU" sz="2000" dirty="0" err="1" smtClean="0">
                <a:latin typeface="Times New Roman" pitchFamily="18" charset="0"/>
                <a:cs typeface="Times New Roman" pitchFamily="18" charset="0"/>
              </a:rPr>
              <a:t>отр</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сль</a:t>
            </a:r>
            <a:r>
              <a:rPr lang="ru-RU" sz="2000" dirty="0" smtClean="0">
                <a:latin typeface="Times New Roman" pitchFamily="18" charset="0"/>
                <a:cs typeface="Times New Roman" pitchFamily="18" charset="0"/>
              </a:rPr>
              <a:t> хозяйства, пр..</a:t>
            </a:r>
            <a:r>
              <a:rPr lang="ru-RU" sz="2000" dirty="0" err="1" smtClean="0">
                <a:latin typeface="Times New Roman" pitchFamily="18" charset="0"/>
                <a:cs typeface="Times New Roman" pitchFamily="18" charset="0"/>
              </a:rPr>
              <a:t>непр</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ятное</a:t>
            </a:r>
            <a:r>
              <a:rPr lang="ru-RU" sz="2000" dirty="0" smtClean="0">
                <a:latin typeface="Times New Roman" pitchFamily="18" charset="0"/>
                <a:cs typeface="Times New Roman" pitchFamily="18" charset="0"/>
              </a:rPr>
              <a:t> известие, пр..</a:t>
            </a:r>
            <a:r>
              <a:rPr lang="ru-RU" sz="2000" dirty="0" err="1" smtClean="0">
                <a:latin typeface="Times New Roman" pitchFamily="18" charset="0"/>
                <a:cs typeface="Times New Roman" pitchFamily="18" charset="0"/>
              </a:rPr>
              <a:t>чудливые</a:t>
            </a:r>
            <a:r>
              <a:rPr lang="ru-RU" sz="2000" dirty="0" smtClean="0">
                <a:latin typeface="Times New Roman" pitchFamily="18" charset="0"/>
                <a:cs typeface="Times New Roman" pitchFamily="18" charset="0"/>
              </a:rPr>
              <a:t> формы, пр..</a:t>
            </a:r>
            <a:r>
              <a:rPr lang="ru-RU" sz="2000" dirty="0" err="1" smtClean="0">
                <a:latin typeface="Times New Roman" pitchFamily="18" charset="0"/>
                <a:cs typeface="Times New Roman" pitchFamily="18" charset="0"/>
              </a:rPr>
              <a:t>сутствовать</a:t>
            </a:r>
            <a:r>
              <a:rPr lang="ru-RU" sz="2000" dirty="0" smtClean="0">
                <a:latin typeface="Times New Roman" pitchFamily="18" charset="0"/>
                <a:cs typeface="Times New Roman" pitchFamily="18" charset="0"/>
              </a:rPr>
              <a:t> на встрече, таинственные пр..</a:t>
            </a:r>
            <a:r>
              <a:rPr lang="ru-RU" sz="2000" dirty="0" err="1" smtClean="0">
                <a:latin typeface="Times New Roman" pitchFamily="18" charset="0"/>
                <a:cs typeface="Times New Roman" pitchFamily="18" charset="0"/>
              </a:rPr>
              <a:t>ключения</a:t>
            </a:r>
            <a:r>
              <a:rPr lang="ru-RU" sz="2000" dirty="0" smtClean="0">
                <a:latin typeface="Times New Roman" pitchFamily="18" charset="0"/>
                <a:cs typeface="Times New Roman" pitchFamily="18" charset="0"/>
              </a:rPr>
              <a:t>, старенький пр..</a:t>
            </a:r>
            <a:r>
              <a:rPr lang="ru-RU" sz="2000" dirty="0" err="1" smtClean="0">
                <a:latin typeface="Times New Roman" pitchFamily="18" charset="0"/>
                <a:cs typeface="Times New Roman" pitchFamily="18" charset="0"/>
              </a:rPr>
              <a:t>ёмник</a:t>
            </a:r>
            <a:r>
              <a:rPr lang="ru-RU" sz="2000" dirty="0" smtClean="0">
                <a:latin typeface="Times New Roman" pitchFamily="18" charset="0"/>
                <a:cs typeface="Times New Roman" pitchFamily="18" charset="0"/>
              </a:rPr>
              <a:t>, пр..вокзальная площадь, пр..добрый дедушка.</a:t>
            </a:r>
          </a:p>
          <a:p>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Пр..делать крючок к вешалке, пр..открыть ворота, пр..озёрный край, мягкое пр..</a:t>
            </a:r>
            <a:r>
              <a:rPr lang="ru-RU" sz="2000" dirty="0" err="1" smtClean="0">
                <a:latin typeface="Times New Roman" pitchFamily="18" charset="0"/>
                <a:cs typeface="Times New Roman" pitchFamily="18" charset="0"/>
              </a:rPr>
              <a:t>земление</a:t>
            </a:r>
            <a:r>
              <a:rPr lang="ru-RU" sz="2000" dirty="0" smtClean="0">
                <a:latin typeface="Times New Roman" pitchFamily="18" charset="0"/>
                <a:cs typeface="Times New Roman" pitchFamily="18" charset="0"/>
              </a:rPr>
              <a:t>, пр..соединиться к группе детей, пр..мыкающий к школе сад, пр..вскочить от радости, пр..щурить глаза, сделать пр..</a:t>
            </a:r>
            <a:r>
              <a:rPr lang="ru-RU" sz="2000" dirty="0" err="1" smtClean="0">
                <a:latin typeface="Times New Roman" pitchFamily="18" charset="0"/>
                <a:cs typeface="Times New Roman" pitchFamily="18" charset="0"/>
              </a:rPr>
              <a:t>вивку</a:t>
            </a:r>
            <a:r>
              <a:rPr lang="ru-RU" sz="2000" dirty="0" smtClean="0">
                <a:latin typeface="Times New Roman" pitchFamily="18" charset="0"/>
                <a:cs typeface="Times New Roman" pitchFamily="18" charset="0"/>
              </a:rPr>
              <a:t>, дать пр..</a:t>
            </a:r>
            <a:r>
              <a:rPr lang="ru-RU" sz="2000" dirty="0" err="1" smtClean="0">
                <a:latin typeface="Times New Roman" pitchFamily="18" charset="0"/>
                <a:cs typeface="Times New Roman" pitchFamily="18" charset="0"/>
              </a:rPr>
              <a:t>сягу</a:t>
            </a:r>
            <a:r>
              <a:rPr lang="ru-RU" sz="2000" dirty="0" smtClean="0">
                <a:latin typeface="Times New Roman" pitchFamily="18" charset="0"/>
                <a:cs typeface="Times New Roman" pitchFamily="18" charset="0"/>
              </a:rPr>
              <a:t>, искатели приключений.</a:t>
            </a:r>
          </a:p>
          <a:p>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Не пр..увеличивайте </a:t>
            </a:r>
            <a:r>
              <a:rPr lang="ru-RU" sz="2000" dirty="0" err="1" smtClean="0">
                <a:latin typeface="Times New Roman" pitchFamily="18" charset="0"/>
                <a:cs typeface="Times New Roman" pitchFamily="18" charset="0"/>
              </a:rPr>
              <a:t>опас</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ность</a:t>
            </a:r>
            <a:r>
              <a:rPr lang="ru-RU" sz="2000" dirty="0" smtClean="0">
                <a:latin typeface="Times New Roman" pitchFamily="18" charset="0"/>
                <a:cs typeface="Times New Roman" pitchFamily="18" charset="0"/>
              </a:rPr>
              <a:t>, пр..исполниться </a:t>
            </a:r>
            <a:r>
              <a:rPr lang="ru-RU" sz="2000" dirty="0" err="1" smtClean="0">
                <a:latin typeface="Times New Roman" pitchFamily="18" charset="0"/>
                <a:cs typeface="Times New Roman" pitchFamily="18" charset="0"/>
              </a:rPr>
              <a:t>радостью,пр</a:t>
            </a:r>
            <a:r>
              <a:rPr lang="ru-RU" sz="2000" dirty="0" smtClean="0">
                <a:latin typeface="Times New Roman" pitchFamily="18" charset="0"/>
                <a:cs typeface="Times New Roman" pitchFamily="18" charset="0"/>
              </a:rPr>
              <a:t>..рвать б..</a:t>
            </a:r>
            <a:r>
              <a:rPr lang="ru-RU" sz="2000" dirty="0" err="1" smtClean="0">
                <a:latin typeface="Times New Roman" pitchFamily="18" charset="0"/>
                <a:cs typeface="Times New Roman" pitchFamily="18" charset="0"/>
              </a:rPr>
              <a:t>седу</a:t>
            </a:r>
            <a:r>
              <a:rPr lang="ru-RU" sz="2000" dirty="0" smtClean="0">
                <a:latin typeface="Times New Roman" pitchFamily="18" charset="0"/>
                <a:cs typeface="Times New Roman" pitchFamily="18" charset="0"/>
              </a:rPr>
              <a:t>, пр..одолеть трудности, </a:t>
            </a:r>
            <a:r>
              <a:rPr lang="ru-RU" sz="2000" dirty="0" err="1" smtClean="0">
                <a:latin typeface="Times New Roman" pitchFamily="18" charset="0"/>
                <a:cs typeface="Times New Roman" pitchFamily="18" charset="0"/>
              </a:rPr>
              <a:t>непр</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одолимое</a:t>
            </a:r>
            <a:r>
              <a:rPr lang="ru-RU" sz="2000" dirty="0" smtClean="0">
                <a:latin typeface="Times New Roman" pitchFamily="18" charset="0"/>
                <a:cs typeface="Times New Roman" pitchFamily="18" charset="0"/>
              </a:rPr>
              <a:t> желание, пр..возмочь недомогание, пр..бывать в тоске и страхе,  пр..даваться </a:t>
            </a:r>
            <a:r>
              <a:rPr lang="ru-RU" sz="2000" dirty="0" err="1" smtClean="0">
                <a:latin typeface="Times New Roman" pitchFamily="18" charset="0"/>
                <a:cs typeface="Times New Roman" pitchFamily="18" charset="0"/>
              </a:rPr>
              <a:t>восп</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минаниям</a:t>
            </a:r>
            <a:r>
              <a:rPr lang="ru-RU" sz="2000" dirty="0" smtClean="0">
                <a:latin typeface="Times New Roman" pitchFamily="18" charset="0"/>
                <a:cs typeface="Times New Roman" pitchFamily="18" charset="0"/>
              </a:rPr>
              <a:t>, пр..</a:t>
            </a:r>
            <a:r>
              <a:rPr lang="ru-RU" sz="2000" dirty="0" err="1" smtClean="0">
                <a:latin typeface="Times New Roman" pitchFamily="18" charset="0"/>
                <a:cs typeface="Times New Roman" pitchFamily="18" charset="0"/>
              </a:rPr>
              <a:t>граждать</a:t>
            </a:r>
            <a:r>
              <a:rPr lang="ru-RU" sz="2000" dirty="0" smtClean="0">
                <a:latin typeface="Times New Roman" pitchFamily="18" charset="0"/>
                <a:cs typeface="Times New Roman" pitchFamily="18" charset="0"/>
              </a:rPr>
              <a:t> путь, </a:t>
            </a:r>
            <a:r>
              <a:rPr lang="ru-RU" sz="2000" dirty="0" err="1" smtClean="0">
                <a:latin typeface="Times New Roman" pitchFamily="18" charset="0"/>
                <a:cs typeface="Times New Roman" pitchFamily="18" charset="0"/>
              </a:rPr>
              <a:t>пок</a:t>
            </a:r>
            <a:r>
              <a:rPr lang="ru-RU" sz="2000" dirty="0" smtClean="0">
                <a:latin typeface="Times New Roman" pitchFamily="18" charset="0"/>
                <a:cs typeface="Times New Roman" pitchFamily="18" charset="0"/>
              </a:rPr>
              <a:t>..рать пр..</a:t>
            </a:r>
            <a:r>
              <a:rPr lang="ru-RU" sz="2000" dirty="0" err="1" smtClean="0">
                <a:latin typeface="Times New Roman" pitchFamily="18" charset="0"/>
                <a:cs typeface="Times New Roman" pitchFamily="18" charset="0"/>
              </a:rPr>
              <a:t>дателя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бе</a:t>
            </a:r>
            <a:r>
              <a:rPr lang="ru-RU" sz="2000" dirty="0" smtClean="0">
                <a:latin typeface="Times New Roman" pitchFamily="18" charset="0"/>
                <a:cs typeface="Times New Roman" pitchFamily="18" charset="0"/>
              </a:rPr>
              <a:t>..пр..</a:t>
            </a:r>
            <a:r>
              <a:rPr lang="ru-RU" sz="2000" dirty="0" err="1" smtClean="0">
                <a:latin typeface="Times New Roman" pitchFamily="18" charset="0"/>
                <a:cs typeface="Times New Roman" pitchFamily="18" charset="0"/>
              </a:rPr>
              <a:t>рывные</a:t>
            </a:r>
            <a:r>
              <a:rPr lang="ru-RU" sz="2000" dirty="0" smtClean="0">
                <a:latin typeface="Times New Roman" pitchFamily="18" charset="0"/>
                <a:cs typeface="Times New Roman" pitchFamily="18" charset="0"/>
              </a:rPr>
              <a:t> дожди, странное пр..вращение, не пр..</a:t>
            </a:r>
            <a:r>
              <a:rPr lang="ru-RU" sz="2000" dirty="0" err="1" smtClean="0">
                <a:latin typeface="Times New Roman" pitchFamily="18" charset="0"/>
                <a:cs typeface="Times New Roman" pitchFamily="18" charset="0"/>
              </a:rPr>
              <a:t>небрегайте</a:t>
            </a:r>
            <a:r>
              <a:rPr lang="ru-RU" sz="2000" dirty="0" smtClean="0">
                <a:latin typeface="Times New Roman" pitchFamily="18" charset="0"/>
                <a:cs typeface="Times New Roman" pitchFamily="18" charset="0"/>
              </a:rPr>
              <a:t> с..</a:t>
            </a:r>
            <a:r>
              <a:rPr lang="ru-RU" sz="2000" dirty="0" err="1" smtClean="0">
                <a:latin typeface="Times New Roman" pitchFamily="18" charset="0"/>
                <a:cs typeface="Times New Roman" pitchFamily="18" charset="0"/>
              </a:rPr>
              <a:t>ветами</a:t>
            </a:r>
            <a:r>
              <a:rPr lang="ru-RU" sz="2000" dirty="0" smtClean="0">
                <a:latin typeface="Times New Roman" pitchFamily="18" charset="0"/>
                <a:cs typeface="Times New Roman" pitchFamily="18" charset="0"/>
              </a:rPr>
              <a:t> врача, пр..занятой человек, пр..красный день, пр..рвать б..</a:t>
            </a:r>
            <a:r>
              <a:rPr lang="ru-RU" sz="2000" dirty="0" err="1" smtClean="0">
                <a:latin typeface="Times New Roman" pitchFamily="18" charset="0"/>
                <a:cs typeface="Times New Roman" pitchFamily="18" charset="0"/>
              </a:rPr>
              <a:t>седу</a:t>
            </a:r>
            <a:r>
              <a:rPr lang="ru-RU" sz="2000" dirty="0" smtClean="0">
                <a:latin typeface="Times New Roman" pitchFamily="18" charset="0"/>
                <a:cs typeface="Times New Roman" pitchFamily="18" charset="0"/>
              </a:rPr>
              <a:t>, пр..сечь ссору, пр..сер..</a:t>
            </a:r>
            <a:r>
              <a:rPr lang="ru-RU" sz="2000" dirty="0" err="1" smtClean="0">
                <a:latin typeface="Times New Roman" pitchFamily="18" charset="0"/>
                <a:cs typeface="Times New Roman" pitchFamily="18" charset="0"/>
              </a:rPr>
              <a:t>ёзное</a:t>
            </a:r>
            <a:r>
              <a:rPr lang="ru-RU" sz="2000" dirty="0" smtClean="0">
                <a:latin typeface="Times New Roman" pitchFamily="18" charset="0"/>
                <a:cs typeface="Times New Roman" pitchFamily="18" charset="0"/>
              </a:rPr>
              <a:t> занятие. </a:t>
            </a:r>
          </a:p>
          <a:p>
            <a:pPr marL="0" indent="0">
              <a:buNone/>
            </a:pPr>
            <a:endParaRPr lang="ru-RU"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525916025"/>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0"/>
            <a:ext cx="8712968" cy="6669360"/>
          </a:xfrm>
        </p:spPr>
        <p:txBody>
          <a:bodyPr/>
          <a:lstStyle/>
          <a:p>
            <a:pPr>
              <a:buNone/>
            </a:pPr>
            <a:r>
              <a:rPr lang="ru-RU" sz="1800" dirty="0" smtClean="0">
                <a:latin typeface="Times New Roman" pitchFamily="18" charset="0"/>
                <a:cs typeface="Times New Roman" pitchFamily="18" charset="0"/>
              </a:rPr>
              <a:t>                                                 </a:t>
            </a:r>
            <a:r>
              <a:rPr lang="ru-RU" sz="1800" b="1" dirty="0" smtClean="0">
                <a:latin typeface="Times New Roman" pitchFamily="18" charset="0"/>
                <a:cs typeface="Times New Roman" pitchFamily="18" charset="0"/>
              </a:rPr>
              <a:t>Правописание предлогов</a:t>
            </a:r>
          </a:p>
          <a:p>
            <a:pPr>
              <a:buNone/>
            </a:pP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В_место</a:t>
            </a:r>
            <a:r>
              <a:rPr lang="ru-RU" sz="1800" dirty="0" smtClean="0">
                <a:latin typeface="Times New Roman" pitchFamily="18" charset="0"/>
                <a:cs typeface="Times New Roman" pitchFamily="18" charset="0"/>
              </a:rPr>
              <a:t> скафандра они уносят на своём брюшке большой пузырь воздуха, которым дышат под водой. (И. Соколов-Микитов. Пауки)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«Значит, так, товарищи писатели, – сказал нам генерал </a:t>
            </a:r>
            <a:r>
              <a:rPr lang="ru-RU" sz="1800" dirty="0" err="1" smtClean="0">
                <a:latin typeface="Times New Roman" pitchFamily="18" charset="0"/>
                <a:cs typeface="Times New Roman" pitchFamily="18" charset="0"/>
              </a:rPr>
              <a:t>в_завершени_</a:t>
            </a:r>
            <a:r>
              <a:rPr lang="ru-RU" sz="1800" dirty="0" smtClean="0">
                <a:latin typeface="Times New Roman" pitchFamily="18" charset="0"/>
                <a:cs typeface="Times New Roman" pitchFamily="18" charset="0"/>
              </a:rPr>
              <a:t> этой короткой сцены. – Завтра вы вылетаете на </a:t>
            </a:r>
            <a:r>
              <a:rPr lang="ru-RU" sz="1800" dirty="0" err="1" smtClean="0">
                <a:latin typeface="Times New Roman" pitchFamily="18" charset="0"/>
                <a:cs typeface="Times New Roman" pitchFamily="18" charset="0"/>
              </a:rPr>
              <a:t>Сааремаа</a:t>
            </a:r>
            <a:r>
              <a:rPr lang="ru-RU" sz="1800" dirty="0" smtClean="0">
                <a:latin typeface="Times New Roman" pitchFamily="18" charset="0"/>
                <a:cs typeface="Times New Roman" pitchFamily="18" charset="0"/>
              </a:rPr>
              <a:t>». (В. Аксенов. Негатив положительного героя)</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Смело можно утверждать, что дарование, какое бы оно ни было, явление совершенно случайное </a:t>
            </a:r>
            <a:r>
              <a:rPr lang="ru-RU" sz="1800" dirty="0" err="1" smtClean="0">
                <a:latin typeface="Times New Roman" pitchFamily="18" charset="0"/>
                <a:cs typeface="Times New Roman" pitchFamily="18" charset="0"/>
              </a:rPr>
              <a:t>в_роде</a:t>
            </a:r>
            <a:r>
              <a:rPr lang="ru-RU" sz="1800" dirty="0" smtClean="0">
                <a:latin typeface="Times New Roman" pitchFamily="18" charset="0"/>
                <a:cs typeface="Times New Roman" pitchFamily="18" charset="0"/>
              </a:rPr>
              <a:t> Сусликовых. (Д. Григорович. Капельмейстер Сусликов)</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err="1" smtClean="0">
                <a:latin typeface="Times New Roman" pitchFamily="18" charset="0"/>
                <a:cs typeface="Times New Roman" pitchFamily="18" charset="0"/>
              </a:rPr>
              <a:t>В_продолжени_</a:t>
            </a:r>
            <a:r>
              <a:rPr lang="ru-RU" sz="1800" dirty="0" smtClean="0">
                <a:latin typeface="Times New Roman" pitchFamily="18" charset="0"/>
                <a:cs typeface="Times New Roman" pitchFamily="18" charset="0"/>
              </a:rPr>
              <a:t> года она сделала такие успехи во французском языке, что просто невероятно! (И. Панаев. Барышня)</a:t>
            </a:r>
          </a:p>
          <a:p>
            <a:r>
              <a:rPr lang="ru-RU" sz="1800" dirty="0" smtClean="0">
                <a:latin typeface="Times New Roman" pitchFamily="18" charset="0"/>
                <a:cs typeface="Times New Roman" pitchFamily="18" charset="0"/>
              </a:rPr>
              <a:t>Этот хозяин постоянно обирает бедного Карпа, который </a:t>
            </a:r>
            <a:r>
              <a:rPr lang="ru-RU" sz="1800" dirty="0" err="1" smtClean="0">
                <a:latin typeface="Times New Roman" pitchFamily="18" charset="0"/>
                <a:cs typeface="Times New Roman" pitchFamily="18" charset="0"/>
              </a:rPr>
              <a:t>в_следстви_</a:t>
            </a:r>
            <a:r>
              <a:rPr lang="ru-RU" sz="1800" dirty="0" smtClean="0">
                <a:latin typeface="Times New Roman" pitchFamily="18" charset="0"/>
                <a:cs typeface="Times New Roman" pitchFamily="18" charset="0"/>
              </a:rPr>
              <a:t> того всегда одет весьма плохо. (А. Фет. Контракт)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err="1" smtClean="0">
                <a:latin typeface="Times New Roman" pitchFamily="18" charset="0"/>
                <a:cs typeface="Times New Roman" pitchFamily="18" charset="0"/>
              </a:rPr>
              <a:t>В_виду</a:t>
            </a:r>
            <a:r>
              <a:rPr lang="ru-RU" sz="1800" dirty="0" smtClean="0">
                <a:latin typeface="Times New Roman" pitchFamily="18" charset="0"/>
                <a:cs typeface="Times New Roman" pitchFamily="18" charset="0"/>
              </a:rPr>
              <a:t> исключительной важности объекта, мы здесь никого не ставили в известность, положились на ваше содействие. (Г. </a:t>
            </a:r>
            <a:r>
              <a:rPr lang="ru-RU" sz="1800" dirty="0" err="1" smtClean="0">
                <a:latin typeface="Times New Roman" pitchFamily="18" charset="0"/>
                <a:cs typeface="Times New Roman" pitchFamily="18" charset="0"/>
              </a:rPr>
              <a:t>Владимов</a:t>
            </a:r>
            <a:r>
              <a:rPr lang="ru-RU" sz="1800" dirty="0" smtClean="0">
                <a:latin typeface="Times New Roman" pitchFamily="18" charset="0"/>
                <a:cs typeface="Times New Roman" pitchFamily="18" charset="0"/>
              </a:rPr>
              <a:t>. Не обращайте вниманья, маэстро)</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Они ткали превосходные одежды из шерсти, и умели записывать мысли </a:t>
            </a:r>
            <a:r>
              <a:rPr lang="ru-RU" sz="1800" dirty="0" err="1" smtClean="0">
                <a:latin typeface="Times New Roman" pitchFamily="18" charset="0"/>
                <a:cs typeface="Times New Roman" pitchFamily="18" charset="0"/>
              </a:rPr>
              <a:t>по_средствомизображения</a:t>
            </a:r>
            <a:r>
              <a:rPr lang="ru-RU" sz="1800" dirty="0" smtClean="0">
                <a:latin typeface="Times New Roman" pitchFamily="18" charset="0"/>
                <a:cs typeface="Times New Roman" pitchFamily="18" charset="0"/>
              </a:rPr>
              <a:t> предметов, – это знание они вынесли в крови, как древнее воспоминание исчезнувшей цивилизации. (А. Толстой. </a:t>
            </a:r>
            <a:r>
              <a:rPr lang="ru-RU" sz="1800" dirty="0" err="1" smtClean="0">
                <a:latin typeface="Times New Roman" pitchFamily="18" charset="0"/>
                <a:cs typeface="Times New Roman" pitchFamily="18" charset="0"/>
              </a:rPr>
              <a:t>Аэлита</a:t>
            </a:r>
            <a:r>
              <a:rPr lang="ru-RU" sz="1800" dirty="0" smtClean="0">
                <a:latin typeface="Times New Roman" pitchFamily="18" charset="0"/>
                <a:cs typeface="Times New Roman" pitchFamily="18" charset="0"/>
              </a:rPr>
              <a:t>)</a:t>
            </a:r>
            <a:endParaRPr lang="ru-RU" sz="1800" dirty="0"/>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88640"/>
            <a:ext cx="9144000" cy="6480720"/>
          </a:xfrm>
        </p:spPr>
        <p:txBody>
          <a:bodyPr/>
          <a:lstStyle/>
          <a:p>
            <a:pPr algn="ctr">
              <a:buNone/>
            </a:pPr>
            <a:r>
              <a:rPr lang="ru-RU" sz="2000" b="1" dirty="0" smtClean="0">
                <a:latin typeface="Times New Roman" pitchFamily="18" charset="0"/>
                <a:cs typeface="Times New Roman" pitchFamily="18" charset="0"/>
              </a:rPr>
              <a:t>Правописание приставок, оканчивающихся на буквы З и С.</a:t>
            </a:r>
          </a:p>
          <a:p>
            <a:pPr>
              <a:buNone/>
            </a:pPr>
            <a:r>
              <a:rPr lang="ru-RU" sz="1800" dirty="0" smtClean="0">
                <a:latin typeface="Times New Roman" pitchFamily="18" charset="0"/>
                <a:cs typeface="Times New Roman" pitchFamily="18" charset="0"/>
              </a:rPr>
              <a:t>      1. Посреди леса, на </a:t>
            </a:r>
            <a:r>
              <a:rPr lang="ru-RU" sz="1800" dirty="0" err="1" smtClean="0">
                <a:latin typeface="Times New Roman" pitchFamily="18" charset="0"/>
                <a:cs typeface="Times New Roman" pitchFamily="18" charset="0"/>
              </a:rPr>
              <a:t>ра_чищенной</a:t>
            </a:r>
            <a:r>
              <a:rPr lang="ru-RU" sz="1800" dirty="0" smtClean="0">
                <a:latin typeface="Times New Roman" pitchFamily="18" charset="0"/>
                <a:cs typeface="Times New Roman" pitchFamily="18" charset="0"/>
              </a:rPr>
              <a:t> и </a:t>
            </a:r>
            <a:r>
              <a:rPr lang="ru-RU" sz="1800" dirty="0" err="1" smtClean="0">
                <a:latin typeface="Times New Roman" pitchFamily="18" charset="0"/>
                <a:cs typeface="Times New Roman" pitchFamily="18" charset="0"/>
              </a:rPr>
              <a:t>ра_работанной</a:t>
            </a:r>
            <a:r>
              <a:rPr lang="ru-RU" sz="1800" dirty="0" smtClean="0">
                <a:latin typeface="Times New Roman" pitchFamily="18" charset="0"/>
                <a:cs typeface="Times New Roman" pitchFamily="18" charset="0"/>
              </a:rPr>
              <a:t> поляне, </a:t>
            </a:r>
            <a:r>
              <a:rPr lang="ru-RU" sz="1800" dirty="0" err="1" smtClean="0">
                <a:latin typeface="Times New Roman" pitchFamily="18" charset="0"/>
                <a:cs typeface="Times New Roman" pitchFamily="18" charset="0"/>
              </a:rPr>
              <a:t>во_вышалась</a:t>
            </a:r>
            <a:r>
              <a:rPr lang="ru-RU" sz="1800" dirty="0" smtClean="0">
                <a:latin typeface="Times New Roman" pitchFamily="18" charset="0"/>
                <a:cs typeface="Times New Roman" pitchFamily="18" charset="0"/>
              </a:rPr>
              <a:t> одинокая усадьба Хоря. (И. С. Тургенев, «Записки охотника»)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2. Дверь совершенно </a:t>
            </a:r>
            <a:r>
              <a:rPr lang="ru-RU" sz="1800" dirty="0" err="1" smtClean="0">
                <a:latin typeface="Times New Roman" pitchFamily="18" charset="0"/>
                <a:cs typeface="Times New Roman" pitchFamily="18" charset="0"/>
              </a:rPr>
              <a:t>бе_шумно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ра_пахнулась</a:t>
            </a:r>
            <a:r>
              <a:rPr lang="ru-RU" sz="1800" dirty="0" smtClean="0">
                <a:latin typeface="Times New Roman" pitchFamily="18" charset="0"/>
                <a:cs typeface="Times New Roman" pitchFamily="18" charset="0"/>
              </a:rPr>
              <a:t>, и молодая красивая женщина в белом фартучке и кружевной наколочке предстала перед псом и господином. (М. А. Булгаков, «Собачье сердце»)</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3. Офицер, </a:t>
            </a:r>
            <a:r>
              <a:rPr lang="ru-RU" sz="1800" dirty="0" err="1" smtClean="0">
                <a:latin typeface="Times New Roman" pitchFamily="18" charset="0"/>
                <a:cs typeface="Times New Roman" pitchFamily="18" charset="0"/>
              </a:rPr>
              <a:t>ра_горяченный</a:t>
            </a:r>
            <a:r>
              <a:rPr lang="ru-RU" sz="1800" dirty="0" smtClean="0">
                <a:latin typeface="Times New Roman" pitchFamily="18" charset="0"/>
                <a:cs typeface="Times New Roman" pitchFamily="18" charset="0"/>
              </a:rPr>
              <a:t> вином, игрою и смехом товарищей, почел себя жестоко обиженным и, в бешенстве </a:t>
            </a:r>
            <a:r>
              <a:rPr lang="ru-RU" sz="1800" dirty="0" err="1" smtClean="0">
                <a:latin typeface="Times New Roman" pitchFamily="18" charset="0"/>
                <a:cs typeface="Times New Roman" pitchFamily="18" charset="0"/>
              </a:rPr>
              <a:t>_хватив</a:t>
            </a:r>
            <a:r>
              <a:rPr lang="ru-RU" sz="1800" dirty="0" smtClean="0">
                <a:latin typeface="Times New Roman" pitchFamily="18" charset="0"/>
                <a:cs typeface="Times New Roman" pitchFamily="18" charset="0"/>
              </a:rPr>
              <a:t> со стола медный шандал, пустил его в </a:t>
            </a:r>
            <a:r>
              <a:rPr lang="ru-RU" sz="1800" dirty="0" err="1" smtClean="0">
                <a:latin typeface="Times New Roman" pitchFamily="18" charset="0"/>
                <a:cs typeface="Times New Roman" pitchFamily="18" charset="0"/>
              </a:rPr>
              <a:t>Сильвио</a:t>
            </a:r>
            <a:r>
              <a:rPr lang="ru-RU" sz="1800" dirty="0" smtClean="0">
                <a:latin typeface="Times New Roman" pitchFamily="18" charset="0"/>
                <a:cs typeface="Times New Roman" pitchFamily="18" charset="0"/>
              </a:rPr>
              <a:t>… (А. С. Пушкин, «Выстрел»)</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4. Я </a:t>
            </a:r>
            <a:r>
              <a:rPr lang="ru-RU" sz="1800" dirty="0" err="1" smtClean="0">
                <a:latin typeface="Times New Roman" pitchFamily="18" charset="0"/>
                <a:cs typeface="Times New Roman" pitchFamily="18" charset="0"/>
              </a:rPr>
              <a:t>_хватил</a:t>
            </a:r>
            <a:r>
              <a:rPr lang="ru-RU" sz="1800" dirty="0" smtClean="0">
                <a:latin typeface="Times New Roman" pitchFamily="18" charset="0"/>
                <a:cs typeface="Times New Roman" pitchFamily="18" charset="0"/>
              </a:rPr>
              <a:t> бумаги и поскорее унес их, боясь, чтоб штабс-капитан не </a:t>
            </a:r>
            <a:r>
              <a:rPr lang="ru-RU" sz="1800" dirty="0" err="1" smtClean="0">
                <a:latin typeface="Times New Roman" pitchFamily="18" charset="0"/>
                <a:cs typeface="Times New Roman" pitchFamily="18" charset="0"/>
              </a:rPr>
              <a:t>ра_каялся</a:t>
            </a:r>
            <a:r>
              <a:rPr lang="ru-RU" sz="1800" dirty="0" smtClean="0">
                <a:latin typeface="Times New Roman" pitchFamily="18" charset="0"/>
                <a:cs typeface="Times New Roman" pitchFamily="18" charset="0"/>
              </a:rPr>
              <a:t>. (М. Ю. Лермонтов, «Герой нашего времени»)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5. Попробуй </a:t>
            </a:r>
            <a:r>
              <a:rPr lang="ru-RU" sz="1800" dirty="0" err="1" smtClean="0">
                <a:latin typeface="Times New Roman" pitchFamily="18" charset="0"/>
                <a:cs typeface="Times New Roman" pitchFamily="18" charset="0"/>
              </a:rPr>
              <a:t>в_глянуть</a:t>
            </a:r>
            <a:r>
              <a:rPr lang="ru-RU" sz="1800" dirty="0" smtClean="0">
                <a:latin typeface="Times New Roman" pitchFamily="18" charset="0"/>
                <a:cs typeface="Times New Roman" pitchFamily="18" charset="0"/>
              </a:rPr>
              <a:t> на молнию, когда, </a:t>
            </a:r>
            <a:r>
              <a:rPr lang="ru-RU" sz="1800" dirty="0" err="1" smtClean="0">
                <a:latin typeface="Times New Roman" pitchFamily="18" charset="0"/>
                <a:cs typeface="Times New Roman" pitchFamily="18" charset="0"/>
              </a:rPr>
              <a:t>ра_кроивши</a:t>
            </a:r>
            <a:r>
              <a:rPr lang="ru-RU" sz="1800" dirty="0" smtClean="0">
                <a:latin typeface="Times New Roman" pitchFamily="18" charset="0"/>
                <a:cs typeface="Times New Roman" pitchFamily="18" charset="0"/>
              </a:rPr>
              <a:t> черные, как уголь, тучи, </a:t>
            </a:r>
            <a:r>
              <a:rPr lang="ru-RU" sz="1800" dirty="0" err="1" smtClean="0">
                <a:latin typeface="Times New Roman" pitchFamily="18" charset="0"/>
                <a:cs typeface="Times New Roman" pitchFamily="18" charset="0"/>
              </a:rPr>
              <a:t>не_терпимо</a:t>
            </a:r>
            <a:r>
              <a:rPr lang="ru-RU" sz="1800" dirty="0" smtClean="0">
                <a:latin typeface="Times New Roman" pitchFamily="18" charset="0"/>
                <a:cs typeface="Times New Roman" pitchFamily="18" charset="0"/>
              </a:rPr>
              <a:t> затрепещет она целым потопом блеска. (Н. В. Гоголь, «Рим»)</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6. </a:t>
            </a:r>
            <a:r>
              <a:rPr lang="ru-RU" sz="1800" dirty="0" err="1" smtClean="0">
                <a:latin typeface="Times New Roman" pitchFamily="18" charset="0"/>
                <a:cs typeface="Times New Roman" pitchFamily="18" charset="0"/>
              </a:rPr>
              <a:t>Во_вратясь</a:t>
            </a:r>
            <a:r>
              <a:rPr lang="ru-RU" sz="1800" dirty="0" smtClean="0">
                <a:latin typeface="Times New Roman" pitchFamily="18" charset="0"/>
                <a:cs typeface="Times New Roman" pitchFamily="18" charset="0"/>
              </a:rPr>
              <a:t> в гостиную, они уселись втроем: старики </a:t>
            </a:r>
            <a:r>
              <a:rPr lang="ru-RU" sz="1800" dirty="0" err="1" smtClean="0">
                <a:latin typeface="Times New Roman" pitchFamily="18" charset="0"/>
                <a:cs typeface="Times New Roman" pitchFamily="18" charset="0"/>
              </a:rPr>
              <a:t>в_помнили</a:t>
            </a:r>
            <a:r>
              <a:rPr lang="ru-RU" sz="1800" dirty="0" smtClean="0">
                <a:latin typeface="Times New Roman" pitchFamily="18" charset="0"/>
                <a:cs typeface="Times New Roman" pitchFamily="18" charset="0"/>
              </a:rPr>
              <a:t> прежнее время и анекдоты своей службы, а Алексей </a:t>
            </a:r>
            <a:r>
              <a:rPr lang="ru-RU" sz="1800" dirty="0" err="1" smtClean="0">
                <a:latin typeface="Times New Roman" pitchFamily="18" charset="0"/>
                <a:cs typeface="Times New Roman" pitchFamily="18" charset="0"/>
              </a:rPr>
              <a:t>ра_мышлял</a:t>
            </a:r>
            <a:r>
              <a:rPr lang="ru-RU" sz="1800" dirty="0" smtClean="0">
                <a:latin typeface="Times New Roman" pitchFamily="18" charset="0"/>
                <a:cs typeface="Times New Roman" pitchFamily="18" charset="0"/>
              </a:rPr>
              <a:t> о том, какую роль играть ему в присутствии Лизы. (А.С. Пушкин, «Барышня-крестьянка»)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7. Сотник сидел почти неподвижен в своей светлице; та же самая </a:t>
            </a:r>
            <a:r>
              <a:rPr lang="ru-RU" sz="1800" dirty="0" err="1" smtClean="0">
                <a:latin typeface="Times New Roman" pitchFamily="18" charset="0"/>
                <a:cs typeface="Times New Roman" pitchFamily="18" charset="0"/>
              </a:rPr>
              <a:t>бе_надежная</a:t>
            </a:r>
            <a:r>
              <a:rPr lang="ru-RU" sz="1800" dirty="0" smtClean="0">
                <a:latin typeface="Times New Roman" pitchFamily="18" charset="0"/>
                <a:cs typeface="Times New Roman" pitchFamily="18" charset="0"/>
              </a:rPr>
              <a:t> печаль, какую он встретил прежде на его лице, сохранялась в нем и доныне. (Н. В. Гоголь, «</a:t>
            </a:r>
            <a:r>
              <a:rPr lang="ru-RU" sz="1800" dirty="0" err="1" smtClean="0">
                <a:latin typeface="Times New Roman" pitchFamily="18" charset="0"/>
                <a:cs typeface="Times New Roman" pitchFamily="18" charset="0"/>
              </a:rPr>
              <a:t>Вий</a:t>
            </a: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8. Крестясь и что-то бормоча, пролетел печальный человечек, без шляпы, с совершенно </a:t>
            </a:r>
            <a:r>
              <a:rPr lang="ru-RU" sz="1800" dirty="0" err="1" smtClean="0">
                <a:latin typeface="Times New Roman" pitchFamily="18" charset="0"/>
                <a:cs typeface="Times New Roman" pitchFamily="18" charset="0"/>
              </a:rPr>
              <a:t>бе_умным</a:t>
            </a:r>
            <a:r>
              <a:rPr lang="ru-RU" sz="1800" dirty="0" smtClean="0">
                <a:latin typeface="Times New Roman" pitchFamily="18" charset="0"/>
                <a:cs typeface="Times New Roman" pitchFamily="18" charset="0"/>
              </a:rPr>
              <a:t> лицом, </a:t>
            </a:r>
            <a:r>
              <a:rPr lang="ru-RU" sz="1800" dirty="0" err="1" smtClean="0">
                <a:latin typeface="Times New Roman" pitchFamily="18" charset="0"/>
                <a:cs typeface="Times New Roman" pitchFamily="18" charset="0"/>
              </a:rPr>
              <a:t>и_царапанной</a:t>
            </a:r>
            <a:r>
              <a:rPr lang="ru-RU" sz="1800" dirty="0" smtClean="0">
                <a:latin typeface="Times New Roman" pitchFamily="18" charset="0"/>
                <a:cs typeface="Times New Roman" pitchFamily="18" charset="0"/>
              </a:rPr>
              <a:t> лысиной и в совершенно мокрых штанах. (М. А. Булгаков, «Мастер и Маргарита»)</a:t>
            </a:r>
            <a:br>
              <a:rPr lang="ru-RU" sz="1800" dirty="0" smtClean="0">
                <a:latin typeface="Times New Roman" pitchFamily="18" charset="0"/>
                <a:cs typeface="Times New Roman" pitchFamily="18" charset="0"/>
              </a:rPr>
            </a:br>
            <a:endParaRPr lang="ru-RU" sz="1800" dirty="0" smtClean="0">
              <a:latin typeface="Times New Roman" pitchFamily="18" charset="0"/>
              <a:cs typeface="Times New Roman" pitchFamily="18" charset="0"/>
            </a:endParaRPr>
          </a:p>
          <a:p>
            <a:endParaRPr lang="ru-RU" sz="1800" dirty="0">
              <a:latin typeface="Times New Roman" pitchFamily="18" charset="0"/>
              <a:cs typeface="Times New Roman" pitchFamily="18" charset="0"/>
            </a:endParaRP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88640"/>
            <a:ext cx="9144000" cy="6480720"/>
          </a:xfrm>
        </p:spPr>
        <p:txBody>
          <a:bodyPr/>
          <a:lstStyle/>
          <a:p>
            <a:pPr algn="ctr">
              <a:buNone/>
            </a:pPr>
            <a:r>
              <a:rPr lang="ru-RU" b="1" dirty="0" smtClean="0"/>
              <a:t>Правописание разделительных Ь и Ъ.</a:t>
            </a:r>
          </a:p>
          <a:p>
            <a:pPr>
              <a:buNone/>
            </a:pPr>
            <a:r>
              <a:rPr lang="ru-RU" dirty="0" smtClean="0"/>
              <a:t>  </a:t>
            </a:r>
            <a:r>
              <a:rPr lang="ru-RU" sz="1800" dirty="0" smtClean="0">
                <a:latin typeface="Times New Roman" pitchFamily="18" charset="0"/>
                <a:cs typeface="Times New Roman" pitchFamily="18" charset="0"/>
              </a:rPr>
              <a:t>1. В газетах честно и мужественно, с суровой прямотой сообщили, что «беллетрист» </a:t>
            </a:r>
            <a:r>
              <a:rPr lang="ru-RU" sz="1800" dirty="0" err="1" smtClean="0">
                <a:latin typeface="Times New Roman" pitchFamily="18" charset="0"/>
                <a:cs typeface="Times New Roman" pitchFamily="18" charset="0"/>
              </a:rPr>
              <a:t>Банев</a:t>
            </a:r>
            <a:r>
              <a:rPr lang="ru-RU" sz="1800" dirty="0" smtClean="0">
                <a:latin typeface="Times New Roman" pitchFamily="18" charset="0"/>
                <a:cs typeface="Times New Roman" pitchFamily="18" charset="0"/>
              </a:rPr>
              <a:t> искренне поблагодарил господина президента за все замечания и </a:t>
            </a:r>
            <a:r>
              <a:rPr lang="ru-RU" sz="1800" dirty="0" err="1" smtClean="0">
                <a:latin typeface="Times New Roman" pitchFamily="18" charset="0"/>
                <a:cs typeface="Times New Roman" pitchFamily="18" charset="0"/>
              </a:rPr>
              <a:t>раз_яснения</a:t>
            </a:r>
            <a:r>
              <a:rPr lang="ru-RU" sz="1800" dirty="0" smtClean="0">
                <a:latin typeface="Times New Roman" pitchFamily="18" charset="0"/>
                <a:cs typeface="Times New Roman" pitchFamily="18" charset="0"/>
              </a:rPr>
              <a:t>, сделанные в ходе беседы. (А. и Б. Стругацкие, «Дикие лебеди».)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2. Утром </a:t>
            </a:r>
            <a:r>
              <a:rPr lang="ru-RU" sz="1800" dirty="0" err="1" smtClean="0">
                <a:latin typeface="Times New Roman" pitchFamily="18" charset="0"/>
                <a:cs typeface="Times New Roman" pitchFamily="18" charset="0"/>
              </a:rPr>
              <a:t>учен_е</a:t>
            </a:r>
            <a:r>
              <a:rPr lang="ru-RU" sz="1800" dirty="0" smtClean="0">
                <a:latin typeface="Times New Roman" pitchFamily="18" charset="0"/>
                <a:cs typeface="Times New Roman" pitchFamily="18" charset="0"/>
              </a:rPr>
              <a:t>, манеж; обед у полкового командира или в жидовском трактире; вечером пунш и карты. (А.С. Пушкин, «Выстрел».)</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3. Маша окуталась </a:t>
            </a:r>
            <a:r>
              <a:rPr lang="ru-RU" sz="1800" dirty="0" err="1" smtClean="0">
                <a:latin typeface="Times New Roman" pitchFamily="18" charset="0"/>
                <a:cs typeface="Times New Roman" pitchFamily="18" charset="0"/>
              </a:rPr>
              <a:t>шал_ю</a:t>
            </a:r>
            <a:r>
              <a:rPr lang="ru-RU" sz="1800" dirty="0" smtClean="0">
                <a:latin typeface="Times New Roman" pitchFamily="18" charset="0"/>
                <a:cs typeface="Times New Roman" pitchFamily="18" charset="0"/>
              </a:rPr>
              <a:t>, надела теплый капот, взяла в руки шкатулку свою и вышла на крыльцо. (А. С. Пушкин, «Метель».)</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4. Еще с него, </a:t>
            </a:r>
            <a:r>
              <a:rPr lang="ru-RU" sz="1800" dirty="0" err="1" smtClean="0">
                <a:latin typeface="Times New Roman" pitchFamily="18" charset="0"/>
                <a:cs typeface="Times New Roman" pitchFamily="18" charset="0"/>
              </a:rPr>
              <a:t>свин_и</a:t>
            </a:r>
            <a:r>
              <a:rPr lang="ru-RU" sz="1800" dirty="0" smtClean="0">
                <a:latin typeface="Times New Roman" pitchFamily="18" charset="0"/>
                <a:cs typeface="Times New Roman" pitchFamily="18" charset="0"/>
              </a:rPr>
              <a:t>, портрет рисовать! (Н.В. Гоголь, «Портрет».)</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5. Не легче ли два раза в год </a:t>
            </a:r>
            <a:r>
              <a:rPr lang="ru-RU" sz="1800" dirty="0" err="1" smtClean="0">
                <a:latin typeface="Times New Roman" pitchFamily="18" charset="0"/>
                <a:cs typeface="Times New Roman" pitchFamily="18" charset="0"/>
              </a:rPr>
              <a:t>с_ездить</a:t>
            </a:r>
            <a:r>
              <a:rPr lang="ru-RU" sz="1800" dirty="0" smtClean="0">
                <a:latin typeface="Times New Roman" pitchFamily="18" charset="0"/>
                <a:cs typeface="Times New Roman" pitchFamily="18" charset="0"/>
              </a:rPr>
              <a:t> в Миргород? ( Н. В. Гоголь, «Вечера на хуторе близ Диканьки».)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6. Картины большей </a:t>
            </a:r>
            <a:r>
              <a:rPr lang="ru-RU" sz="1800" dirty="0" err="1" smtClean="0">
                <a:latin typeface="Times New Roman" pitchFamily="18" charset="0"/>
                <a:cs typeface="Times New Roman" pitchFamily="18" charset="0"/>
              </a:rPr>
              <a:t>част_ю</a:t>
            </a:r>
            <a:r>
              <a:rPr lang="ru-RU" sz="1800" dirty="0" smtClean="0">
                <a:latin typeface="Times New Roman" pitchFamily="18" charset="0"/>
                <a:cs typeface="Times New Roman" pitchFamily="18" charset="0"/>
              </a:rPr>
              <a:t> были писаны масляными красками. ( Н. В. Гоголь, «Портрет».)</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7. Недавно женился на </a:t>
            </a:r>
            <a:r>
              <a:rPr lang="ru-RU" sz="1800" dirty="0" err="1" smtClean="0">
                <a:latin typeface="Times New Roman" pitchFamily="18" charset="0"/>
                <a:cs typeface="Times New Roman" pitchFamily="18" charset="0"/>
              </a:rPr>
              <a:t>Lise</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Мейен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ад_ютант</a:t>
            </a:r>
            <a:r>
              <a:rPr lang="ru-RU" sz="1800" dirty="0" smtClean="0">
                <a:latin typeface="Times New Roman" pitchFamily="18" charset="0"/>
                <a:cs typeface="Times New Roman" pitchFamily="18" charset="0"/>
              </a:rPr>
              <a:t> Кутузова, он будет нынче здесь. (Л. Н. Толстой, «Война и мир».)</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8. Галки, </a:t>
            </a:r>
            <a:r>
              <a:rPr lang="ru-RU" sz="1800" dirty="0" err="1" smtClean="0">
                <a:latin typeface="Times New Roman" pitchFamily="18" charset="0"/>
                <a:cs typeface="Times New Roman" pitchFamily="18" charset="0"/>
              </a:rPr>
              <a:t>вороб_и</a:t>
            </a:r>
            <a:r>
              <a:rPr lang="ru-RU" sz="1800" dirty="0" smtClean="0">
                <a:latin typeface="Times New Roman" pitchFamily="18" charset="0"/>
                <a:cs typeface="Times New Roman" pitchFamily="18" charset="0"/>
              </a:rPr>
              <a:t> и голуби по-весеннему весело чирикали. (Л. Н. Толстой, «Анна Каренина».)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9. У вас, господа, </a:t>
            </a:r>
            <a:r>
              <a:rPr lang="ru-RU" sz="1800" dirty="0" err="1" smtClean="0">
                <a:latin typeface="Times New Roman" pitchFamily="18" charset="0"/>
                <a:cs typeface="Times New Roman" pitchFamily="18" charset="0"/>
              </a:rPr>
              <a:t>чут_я</a:t>
            </a:r>
            <a:r>
              <a:rPr lang="ru-RU" sz="1800" dirty="0" smtClean="0">
                <a:latin typeface="Times New Roman" pitchFamily="18" charset="0"/>
                <a:cs typeface="Times New Roman" pitchFamily="18" charset="0"/>
              </a:rPr>
              <a:t> нет! (И. С. Тургенев, «Новь».)</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10. Меланхоликам у нас не </a:t>
            </a:r>
            <a:r>
              <a:rPr lang="ru-RU" sz="1800" dirty="0" err="1" smtClean="0">
                <a:latin typeface="Times New Roman" pitchFamily="18" charset="0"/>
                <a:cs typeface="Times New Roman" pitchFamily="18" charset="0"/>
              </a:rPr>
              <a:t>жит_е</a:t>
            </a:r>
            <a:r>
              <a:rPr lang="ru-RU" sz="1800" dirty="0" smtClean="0">
                <a:latin typeface="Times New Roman" pitchFamily="18" charset="0"/>
                <a:cs typeface="Times New Roman" pitchFamily="18" charset="0"/>
              </a:rPr>
              <a:t>, а масленица! ( Салтыков-Щедрин, «В больнице для умалишенных».)</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11. - А ну, к обочине! - скомандовал полицейский с недовольным лицом. – И </a:t>
            </a:r>
            <a:r>
              <a:rPr lang="ru-RU" sz="1800" dirty="0" err="1" smtClean="0">
                <a:latin typeface="Times New Roman" pitchFamily="18" charset="0"/>
                <a:cs typeface="Times New Roman" pitchFamily="18" charset="0"/>
              </a:rPr>
              <a:t>пред_явите</a:t>
            </a:r>
            <a:r>
              <a:rPr lang="ru-RU" sz="1800" dirty="0" smtClean="0">
                <a:latin typeface="Times New Roman" pitchFamily="18" charset="0"/>
                <a:cs typeface="Times New Roman" pitchFamily="18" charset="0"/>
              </a:rPr>
              <a:t> документы. (А. и Б. Стругацкие, «Дикие лебеди».)</a:t>
            </a:r>
          </a:p>
          <a:p>
            <a:endParaRPr lang="ru-RU" sz="1800" dirty="0">
              <a:latin typeface="Times New Roman" pitchFamily="18" charset="0"/>
              <a:cs typeface="Times New Roman" pitchFamily="18" charset="0"/>
            </a:endParaRP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2968" cy="6480720"/>
          </a:xfrm>
        </p:spPr>
        <p:txBody>
          <a:bodyPr/>
          <a:lstStyle/>
          <a:p>
            <a:pPr algn="ctr">
              <a:buNone/>
            </a:pPr>
            <a:r>
              <a:rPr lang="ru-RU" sz="2000" b="1" dirty="0" smtClean="0">
                <a:latin typeface="Times New Roman" pitchFamily="18" charset="0"/>
                <a:cs typeface="Times New Roman" pitchFamily="18" charset="0"/>
              </a:rPr>
              <a:t>Правописание мягкого знака на конце слов после шипящих.</a:t>
            </a:r>
          </a:p>
          <a:p>
            <a:pPr>
              <a:buNone/>
            </a:pP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Мы </a:t>
            </a:r>
            <a:r>
              <a:rPr lang="ru-RU" sz="1800" dirty="0" err="1" smtClean="0">
                <a:latin typeface="Times New Roman" pitchFamily="18" charset="0"/>
                <a:cs typeface="Times New Roman" pitchFamily="18" charset="0"/>
              </a:rPr>
              <a:t>уж_</a:t>
            </a:r>
            <a:r>
              <a:rPr lang="ru-RU" sz="1800" dirty="0" smtClean="0">
                <a:latin typeface="Times New Roman" pitchFamily="18" charset="0"/>
                <a:cs typeface="Times New Roman" pitchFamily="18" charset="0"/>
              </a:rPr>
              <a:t> это знали и не мешали ему хозяйничать по-своему; но между нами находился офицер, недавно к нам переведенный. («Выстрел», А. С. Пушкин)</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На шее у Петровича висел моток шелку и ниток, а на коленях была какая-то </a:t>
            </a:r>
            <a:r>
              <a:rPr lang="ru-RU" sz="1800" dirty="0" err="1" smtClean="0">
                <a:latin typeface="Times New Roman" pitchFamily="18" charset="0"/>
                <a:cs typeface="Times New Roman" pitchFamily="18" charset="0"/>
              </a:rPr>
              <a:t>ветош_</a:t>
            </a:r>
            <a:r>
              <a:rPr lang="ru-RU" sz="1800" dirty="0" smtClean="0">
                <a:latin typeface="Times New Roman" pitchFamily="18" charset="0"/>
                <a:cs typeface="Times New Roman" pitchFamily="18" charset="0"/>
              </a:rPr>
              <a:t>. («Шинель», Н. В. Гоголь)</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Это </a:t>
            </a:r>
            <a:r>
              <a:rPr lang="ru-RU" sz="1800" dirty="0" err="1" smtClean="0">
                <a:latin typeface="Times New Roman" pitchFamily="18" charset="0"/>
                <a:cs typeface="Times New Roman" pitchFamily="18" charset="0"/>
              </a:rPr>
              <a:t>точ_-в-точ_</a:t>
            </a:r>
            <a:r>
              <a:rPr lang="ru-RU" sz="1800" dirty="0" smtClean="0">
                <a:latin typeface="Times New Roman" pitchFamily="18" charset="0"/>
                <a:cs typeface="Times New Roman" pitchFamily="18" charset="0"/>
              </a:rPr>
              <a:t> как сначала они забрали и заподозрили этих, как </a:t>
            </a:r>
            <a:r>
              <a:rPr lang="ru-RU" sz="1800" dirty="0" err="1" smtClean="0">
                <a:latin typeface="Times New Roman" pitchFamily="18" charset="0"/>
                <a:cs typeface="Times New Roman" pitchFamily="18" charset="0"/>
              </a:rPr>
              <a:t>биш_</a:t>
            </a:r>
            <a:r>
              <a:rPr lang="ru-RU" sz="1800" dirty="0" smtClean="0">
                <a:latin typeface="Times New Roman" pitchFamily="18" charset="0"/>
                <a:cs typeface="Times New Roman" pitchFamily="18" charset="0"/>
              </a:rPr>
              <a:t> их... Коха да </a:t>
            </a:r>
            <a:r>
              <a:rPr lang="ru-RU" sz="1800" dirty="0" err="1" smtClean="0">
                <a:latin typeface="Times New Roman" pitchFamily="18" charset="0"/>
                <a:cs typeface="Times New Roman" pitchFamily="18" charset="0"/>
              </a:rPr>
              <a:t>Пестрякова</a:t>
            </a:r>
            <a:r>
              <a:rPr lang="ru-RU" sz="1800" dirty="0" smtClean="0">
                <a:latin typeface="Times New Roman" pitchFamily="18" charset="0"/>
                <a:cs typeface="Times New Roman" pitchFamily="18" charset="0"/>
              </a:rPr>
              <a:t>. («Преступление и наказание», Ф. М. Достоевский)</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Наконец сделалось бедняге, в некотором роде, </a:t>
            </a:r>
            <a:r>
              <a:rPr lang="ru-RU" sz="1800" dirty="0" err="1" smtClean="0">
                <a:latin typeface="Times New Roman" pitchFamily="18" charset="0"/>
                <a:cs typeface="Times New Roman" pitchFamily="18" charset="0"/>
              </a:rPr>
              <a:t>невтерпеж_</a:t>
            </a:r>
            <a:r>
              <a:rPr lang="ru-RU" sz="1800" dirty="0" smtClean="0">
                <a:latin typeface="Times New Roman" pitchFamily="18" charset="0"/>
                <a:cs typeface="Times New Roman" pitchFamily="18" charset="0"/>
              </a:rPr>
              <a:t>, решился во что бы то ни стало пролезть штурмом, понимаете. («Мертвые души», Н. В. Гоголь)</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Выражение это говорило, что она решилась, не жалуясь, переносить свое несчастие, и что ее </a:t>
            </a:r>
            <a:r>
              <a:rPr lang="ru-RU" sz="1800" dirty="0" err="1" smtClean="0">
                <a:latin typeface="Times New Roman" pitchFamily="18" charset="0"/>
                <a:cs typeface="Times New Roman" pitchFamily="18" charset="0"/>
              </a:rPr>
              <a:t>муж_</a:t>
            </a:r>
            <a:r>
              <a:rPr lang="ru-RU" sz="1800" dirty="0" smtClean="0">
                <a:latin typeface="Times New Roman" pitchFamily="18" charset="0"/>
                <a:cs typeface="Times New Roman" pitchFamily="18" charset="0"/>
              </a:rPr>
              <a:t> есть крест, посланный ей от Бога. («Война и мир», Л. Н. Толстой)</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Солнце только начинало подниматься из-за </a:t>
            </a:r>
            <a:r>
              <a:rPr lang="ru-RU" sz="1800" dirty="0" err="1" smtClean="0">
                <a:latin typeface="Times New Roman" pitchFamily="18" charset="0"/>
                <a:cs typeface="Times New Roman" pitchFamily="18" charset="0"/>
              </a:rPr>
              <a:t>туч_</a:t>
            </a:r>
            <a:r>
              <a:rPr lang="ru-RU" sz="1800" dirty="0" smtClean="0">
                <a:latin typeface="Times New Roman" pitchFamily="18" charset="0"/>
                <a:cs typeface="Times New Roman" pitchFamily="18" charset="0"/>
              </a:rPr>
              <a:t>; в воздухе было свежо и росисто. («Война и мир», Л. Н. Толстой)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И как </a:t>
            </a:r>
            <a:r>
              <a:rPr lang="ru-RU" sz="1800" dirty="0" err="1" smtClean="0">
                <a:latin typeface="Times New Roman" pitchFamily="18" charset="0"/>
                <a:cs typeface="Times New Roman" pitchFamily="18" charset="0"/>
              </a:rPr>
              <a:t>подумаеш_</a:t>
            </a:r>
            <a:r>
              <a:rPr lang="ru-RU" sz="1800" dirty="0" smtClean="0">
                <a:latin typeface="Times New Roman" pitchFamily="18" charset="0"/>
                <a:cs typeface="Times New Roman" pitchFamily="18" charset="0"/>
              </a:rPr>
              <a:t>, что и кто – какое ничтожество может быть причиной несчастья людей! («Война и мир», Л. Н. Толстой)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smtClean="0">
              <a:latin typeface="Times New Roman" pitchFamily="18" charset="0"/>
              <a:cs typeface="Times New Roman" pitchFamily="18" charset="0"/>
            </a:endParaRPr>
          </a:p>
          <a:p>
            <a:endParaRPr lang="ru-RU" sz="1800" dirty="0">
              <a:latin typeface="Times New Roman" pitchFamily="18" charset="0"/>
              <a:cs typeface="Times New Roman" pitchFamily="18" charset="0"/>
            </a:endParaRP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lgn="ctr">
              <a:buNone/>
            </a:pP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Правописание мягкого знака на конце слов после шипящих.</a:t>
            </a:r>
          </a:p>
          <a:p>
            <a:pPr algn="ctr">
              <a:buNone/>
            </a:pP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Он знал, что этот рассказ содействовал к прославлению нашего оружия, и потому надо было делать вид, что не </a:t>
            </a:r>
            <a:r>
              <a:rPr lang="ru-RU" sz="2000" dirty="0" err="1" smtClean="0">
                <a:latin typeface="Times New Roman" pitchFamily="18" charset="0"/>
                <a:cs typeface="Times New Roman" pitchFamily="18" charset="0"/>
              </a:rPr>
              <a:t>сомневаеш_ся</a:t>
            </a:r>
            <a:r>
              <a:rPr lang="ru-RU" sz="2000" dirty="0" smtClean="0">
                <a:latin typeface="Times New Roman" pitchFamily="18" charset="0"/>
                <a:cs typeface="Times New Roman" pitchFamily="18" charset="0"/>
              </a:rPr>
              <a:t> в нем. («Война и мир», Л. Н. Толстой)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Как только он начинал говорить что-нибудь такое, что не удовлетворяло цели обвинения, так принимали желобок, и вода могла </a:t>
            </a:r>
            <a:r>
              <a:rPr lang="ru-RU" sz="2000" dirty="0" err="1" smtClean="0">
                <a:latin typeface="Times New Roman" pitchFamily="18" charset="0"/>
                <a:cs typeface="Times New Roman" pitchFamily="18" charset="0"/>
              </a:rPr>
              <a:t>теч_</a:t>
            </a:r>
            <a:r>
              <a:rPr lang="ru-RU" sz="2000" dirty="0" smtClean="0">
                <a:latin typeface="Times New Roman" pitchFamily="18" charset="0"/>
                <a:cs typeface="Times New Roman" pitchFamily="18" charset="0"/>
              </a:rPr>
              <a:t>, куда ей угодно. («Война и мир», Л. Н. Толстой)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Говорят, что его мать была очень хороша собою, и мне странно кажется, почему она так неудачно вышла </a:t>
            </a:r>
            <a:r>
              <a:rPr lang="ru-RU" sz="2000" dirty="0" err="1" smtClean="0">
                <a:latin typeface="Times New Roman" pitchFamily="18" charset="0"/>
                <a:cs typeface="Times New Roman" pitchFamily="18" charset="0"/>
              </a:rPr>
              <a:t>замуж_</a:t>
            </a:r>
            <a:r>
              <a:rPr lang="ru-RU" sz="2000" dirty="0" smtClean="0">
                <a:latin typeface="Times New Roman" pitchFamily="18" charset="0"/>
                <a:cs typeface="Times New Roman" pitchFamily="18" charset="0"/>
              </a:rPr>
              <a:t>, за такого незначительного человека... («Бедные люди», Ф. М. Достоевский)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Я ему говорил... Не </a:t>
            </a:r>
            <a:r>
              <a:rPr lang="ru-RU" sz="2000" dirty="0" err="1" smtClean="0">
                <a:latin typeface="Times New Roman" pitchFamily="18" charset="0"/>
                <a:cs typeface="Times New Roman" pitchFamily="18" charset="0"/>
              </a:rPr>
              <a:t>плач_</a:t>
            </a:r>
            <a:r>
              <a:rPr lang="ru-RU" sz="2000" dirty="0" smtClean="0">
                <a:latin typeface="Times New Roman" pitchFamily="18" charset="0"/>
                <a:cs typeface="Times New Roman" pitchFamily="18" charset="0"/>
              </a:rPr>
              <a:t> обо мне: я постараюсь быть и мужественным, и честным, всю жизнь, хоть я и убийца. («Преступление и наказание», Ф. М. Достоевский)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Все сраженье состояло только в том, что сделали казаки Орлова-Денисова; остальные войска </a:t>
            </a:r>
            <a:r>
              <a:rPr lang="ru-RU" sz="2000" dirty="0" err="1" smtClean="0">
                <a:latin typeface="Times New Roman" pitchFamily="18" charset="0"/>
                <a:cs typeface="Times New Roman" pitchFamily="18" charset="0"/>
              </a:rPr>
              <a:t>лиш_</a:t>
            </a:r>
            <a:r>
              <a:rPr lang="ru-RU" sz="2000" dirty="0" smtClean="0">
                <a:latin typeface="Times New Roman" pitchFamily="18" charset="0"/>
                <a:cs typeface="Times New Roman" pitchFamily="18" charset="0"/>
              </a:rPr>
              <a:t> напрасно потеряли несколько сот людей. («Война и мир», Л. Н. Толстой)</a:t>
            </a:r>
            <a:endParaRPr lang="ru-RU" sz="2000" dirty="0"/>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12968" cy="6480720"/>
          </a:xfrm>
        </p:spPr>
        <p:txBody>
          <a:bodyPr/>
          <a:lstStyle/>
          <a:p>
            <a:pPr algn="ctr">
              <a:buNone/>
            </a:pPr>
            <a:r>
              <a:rPr lang="ru-RU" sz="2400" b="1" dirty="0" smtClean="0"/>
              <a:t>Написание безударных окончаний глаголов.</a:t>
            </a:r>
          </a:p>
          <a:p>
            <a:pPr>
              <a:buNone/>
            </a:pPr>
            <a:r>
              <a:rPr lang="ru-RU" dirty="0" smtClean="0"/>
              <a:t>   </a:t>
            </a:r>
            <a:r>
              <a:rPr lang="ru-RU" sz="2000" dirty="0" smtClean="0">
                <a:latin typeface="Times New Roman" pitchFamily="18" charset="0"/>
                <a:cs typeface="Times New Roman" pitchFamily="18" charset="0"/>
              </a:rPr>
              <a:t>1. Князь Андрей ясно видел, что старик надеялся, что чувство его или его будущей невесты не </a:t>
            </a:r>
            <a:r>
              <a:rPr lang="ru-RU" sz="2000" dirty="0" err="1" smtClean="0">
                <a:latin typeface="Times New Roman" pitchFamily="18" charset="0"/>
                <a:cs typeface="Times New Roman" pitchFamily="18" charset="0"/>
              </a:rPr>
              <a:t>выдерж_т</a:t>
            </a:r>
            <a:r>
              <a:rPr lang="ru-RU" sz="2000" dirty="0" smtClean="0">
                <a:latin typeface="Times New Roman" pitchFamily="18" charset="0"/>
                <a:cs typeface="Times New Roman" pitchFamily="18" charset="0"/>
              </a:rPr>
              <a:t> испытания года… (Л. Толстой)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2. Так гений радостно </a:t>
            </a:r>
            <a:r>
              <a:rPr lang="ru-RU" sz="2000" dirty="0" err="1" smtClean="0">
                <a:latin typeface="Times New Roman" pitchFamily="18" charset="0"/>
                <a:cs typeface="Times New Roman" pitchFamily="18" charset="0"/>
              </a:rPr>
              <a:t>трепещ_т</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Свое величье познаёт,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Когда пред ним гремит и </a:t>
            </a:r>
            <a:r>
              <a:rPr lang="ru-RU" sz="2000" dirty="0" err="1" smtClean="0">
                <a:latin typeface="Times New Roman" pitchFamily="18" charset="0"/>
                <a:cs typeface="Times New Roman" pitchFamily="18" charset="0"/>
              </a:rPr>
              <a:t>блещ_т</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Иного гения полёт. (Н. Языков)</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3. Страшно </a:t>
            </a:r>
            <a:r>
              <a:rPr lang="ru-RU" sz="2000" dirty="0" err="1" smtClean="0">
                <a:latin typeface="Times New Roman" pitchFamily="18" charset="0"/>
                <a:cs typeface="Times New Roman" pitchFamily="18" charset="0"/>
              </a:rPr>
              <a:t>стан_т</a:t>
            </a:r>
            <a:r>
              <a:rPr lang="ru-RU" sz="2000" dirty="0" smtClean="0">
                <a:latin typeface="Times New Roman" pitchFamily="18" charset="0"/>
                <a:cs typeface="Times New Roman" pitchFamily="18" charset="0"/>
              </a:rPr>
              <a:t>, а тут, – точно как будто </a:t>
            </a:r>
            <a:r>
              <a:rPr lang="ru-RU" sz="2000" dirty="0" err="1" smtClean="0">
                <a:latin typeface="Times New Roman" pitchFamily="18" charset="0"/>
                <a:cs typeface="Times New Roman" pitchFamily="18" charset="0"/>
              </a:rPr>
              <a:t>заслыш_шь</a:t>
            </a:r>
            <a:r>
              <a:rPr lang="ru-RU" sz="2000" dirty="0" smtClean="0">
                <a:latin typeface="Times New Roman" pitchFamily="18" charset="0"/>
                <a:cs typeface="Times New Roman" pitchFamily="18" charset="0"/>
              </a:rPr>
              <a:t> кого-то, – чей-то голос, как будто кто-то </a:t>
            </a:r>
            <a:r>
              <a:rPr lang="ru-RU" sz="2000" dirty="0" err="1" smtClean="0">
                <a:latin typeface="Times New Roman" pitchFamily="18" charset="0"/>
                <a:cs typeface="Times New Roman" pitchFamily="18" charset="0"/>
              </a:rPr>
              <a:t>шепч_т</a:t>
            </a:r>
            <a:r>
              <a:rPr lang="ru-RU" sz="2000" dirty="0" smtClean="0">
                <a:latin typeface="Times New Roman" pitchFamily="18" charset="0"/>
                <a:cs typeface="Times New Roman" pitchFamily="18" charset="0"/>
              </a:rPr>
              <a:t>… (Ф. Достоевский)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4. </a:t>
            </a:r>
            <a:r>
              <a:rPr lang="ru-RU" sz="2000" dirty="0" err="1" smtClean="0">
                <a:latin typeface="Times New Roman" pitchFamily="18" charset="0"/>
                <a:cs typeface="Times New Roman" pitchFamily="18" charset="0"/>
              </a:rPr>
              <a:t>Вникн_м</a:t>
            </a:r>
            <a:r>
              <a:rPr lang="ru-RU" sz="2000" dirty="0" smtClean="0">
                <a:latin typeface="Times New Roman" pitchFamily="18" charset="0"/>
                <a:cs typeface="Times New Roman" pitchFamily="18" charset="0"/>
              </a:rPr>
              <a:t> во все это хорошенько, и вместо негодования сердце наше исполнится искренним состраданием. (А. Пушкин)</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5. </a:t>
            </a:r>
            <a:r>
              <a:rPr lang="ru-RU" sz="2000" dirty="0" err="1" smtClean="0">
                <a:latin typeface="Times New Roman" pitchFamily="18" charset="0"/>
                <a:cs typeface="Times New Roman" pitchFamily="18" charset="0"/>
              </a:rPr>
              <a:t>Одича_шь</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зна_те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буд_шь</a:t>
            </a:r>
            <a:r>
              <a:rPr lang="ru-RU" sz="2000" dirty="0" smtClean="0">
                <a:latin typeface="Times New Roman" pitchFamily="18" charset="0"/>
                <a:cs typeface="Times New Roman" pitchFamily="18" charset="0"/>
              </a:rPr>
              <a:t> все время жить взаперти. (Н. Гоголь)</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6. Они скоро знакомятся, и не </a:t>
            </a:r>
            <a:r>
              <a:rPr lang="ru-RU" sz="2000" dirty="0" err="1" smtClean="0">
                <a:latin typeface="Times New Roman" pitchFamily="18" charset="0"/>
                <a:cs typeface="Times New Roman" pitchFamily="18" charset="0"/>
              </a:rPr>
              <a:t>успе_шь</a:t>
            </a:r>
            <a:r>
              <a:rPr lang="ru-RU" sz="2000" dirty="0" smtClean="0">
                <a:latin typeface="Times New Roman" pitchFamily="18" charset="0"/>
                <a:cs typeface="Times New Roman" pitchFamily="18" charset="0"/>
              </a:rPr>
              <a:t> оглянуться, как уже говорят тебе «ты». (Н. Гоголь)</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7. Ах, я часто бываю неосторожна, но не думала, что вы слова мои </a:t>
            </a:r>
            <a:r>
              <a:rPr lang="ru-RU" sz="2000" dirty="0" err="1" smtClean="0">
                <a:latin typeface="Times New Roman" pitchFamily="18" charset="0"/>
                <a:cs typeface="Times New Roman" pitchFamily="18" charset="0"/>
              </a:rPr>
              <a:t>прим_те</a:t>
            </a:r>
            <a:r>
              <a:rPr lang="ru-RU" sz="2000" dirty="0" smtClean="0">
                <a:latin typeface="Times New Roman" pitchFamily="18" charset="0"/>
                <a:cs typeface="Times New Roman" pitchFamily="18" charset="0"/>
              </a:rPr>
              <a:t> за колкую шутку. (Ф. Достоевский)</a:t>
            </a:r>
          </a:p>
          <a:p>
            <a:endParaRPr lang="ru-RU" sz="2000" dirty="0">
              <a:latin typeface="Times New Roman" pitchFamily="18" charset="0"/>
              <a:cs typeface="Times New Roman" pitchFamily="18" charset="0"/>
            </a:endParaRPr>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88640"/>
            <a:ext cx="9144000" cy="6480720"/>
          </a:xfrm>
        </p:spPr>
        <p:txBody>
          <a:bodyPr/>
          <a:lstStyle/>
          <a:p>
            <a:pPr algn="ctr">
              <a:buNone/>
            </a:pPr>
            <a:r>
              <a:rPr lang="ru-RU" sz="2000" b="1" dirty="0" smtClean="0">
                <a:latin typeface="Times New Roman" pitchFamily="18" charset="0"/>
                <a:cs typeface="Times New Roman" pitchFamily="18" charset="0"/>
              </a:rPr>
              <a:t>Правописание Н и НН в прилагательных.</a:t>
            </a:r>
          </a:p>
          <a:p>
            <a:pPr>
              <a:buNone/>
            </a:pPr>
            <a:r>
              <a:rPr lang="ru-RU" sz="2000" dirty="0" smtClean="0">
                <a:latin typeface="Times New Roman" pitchFamily="18" charset="0"/>
                <a:cs typeface="Times New Roman" pitchFamily="18" charset="0"/>
              </a:rPr>
              <a:t>      1. Снизу донесся нарастающий, поднимающийся гул, сбоку - стук </a:t>
            </a:r>
            <a:r>
              <a:rPr lang="ru-RU" sz="2000" dirty="0" err="1" smtClean="0">
                <a:latin typeface="Times New Roman" pitchFamily="18" charset="0"/>
                <a:cs typeface="Times New Roman" pitchFamily="18" charset="0"/>
              </a:rPr>
              <a:t>костя_ных</a:t>
            </a:r>
            <a:r>
              <a:rPr lang="ru-RU" sz="2000" dirty="0" smtClean="0">
                <a:latin typeface="Times New Roman" pitchFamily="18" charset="0"/>
                <a:cs typeface="Times New Roman" pitchFamily="18" charset="0"/>
              </a:rPr>
              <a:t> шаров через </a:t>
            </a:r>
            <a:r>
              <a:rPr lang="ru-RU" sz="2000" dirty="0" err="1" smtClean="0">
                <a:latin typeface="Times New Roman" pitchFamily="18" charset="0"/>
                <a:cs typeface="Times New Roman" pitchFamily="18" charset="0"/>
              </a:rPr>
              <a:t>стекля_ную</a:t>
            </a:r>
            <a:r>
              <a:rPr lang="ru-RU" sz="2000" dirty="0" smtClean="0">
                <a:latin typeface="Times New Roman" pitchFamily="18" charset="0"/>
                <a:cs typeface="Times New Roman" pitchFamily="18" charset="0"/>
              </a:rPr>
              <a:t> перегородку, за которой мелькали встревоженные лица. (М. Булгаков «</a:t>
            </a:r>
            <a:r>
              <a:rPr lang="ru-RU" sz="2000" dirty="0" err="1" smtClean="0">
                <a:latin typeface="Times New Roman" pitchFamily="18" charset="0"/>
                <a:cs typeface="Times New Roman" pitchFamily="18" charset="0"/>
              </a:rPr>
              <a:t>Дьяволиада</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2. Подумать только: сорок копеек из двух блюд, а они оба эти блюда и </a:t>
            </a:r>
            <a:r>
              <a:rPr lang="ru-RU" sz="2000" dirty="0" err="1" smtClean="0">
                <a:latin typeface="Times New Roman" pitchFamily="18" charset="0"/>
                <a:cs typeface="Times New Roman" pitchFamily="18" charset="0"/>
              </a:rPr>
              <a:t>пятиалты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_ного</a:t>
            </a:r>
            <a:r>
              <a:rPr lang="ru-RU" sz="2000" dirty="0" smtClean="0">
                <a:latin typeface="Times New Roman" pitchFamily="18" charset="0"/>
                <a:cs typeface="Times New Roman" pitchFamily="18" charset="0"/>
              </a:rPr>
              <a:t> не стоят, потому что остальные двадцать пять копеек завхоз уворовал. (М. Булгаков «Собачье сердце»)</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3. Затем </a:t>
            </a:r>
            <a:r>
              <a:rPr lang="ru-RU" sz="2000" dirty="0" err="1" smtClean="0">
                <a:latin typeface="Times New Roman" pitchFamily="18" charset="0"/>
                <a:cs typeface="Times New Roman" pitchFamily="18" charset="0"/>
              </a:rPr>
              <a:t>кровя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_ное</a:t>
            </a:r>
            <a:r>
              <a:rPr lang="ru-RU" sz="2000" dirty="0" smtClean="0">
                <a:latin typeface="Times New Roman" pitchFamily="18" charset="0"/>
                <a:cs typeface="Times New Roman" pitchFamily="18" charset="0"/>
              </a:rPr>
              <a:t> солнце со звоном лопнуло у него в голове, и больше он ровно ничего не видал. (М. Булгаков «</a:t>
            </a:r>
            <a:r>
              <a:rPr lang="ru-RU" sz="2000" dirty="0" err="1" smtClean="0">
                <a:latin typeface="Times New Roman" pitchFamily="18" charset="0"/>
                <a:cs typeface="Times New Roman" pitchFamily="18" charset="0"/>
              </a:rPr>
              <a:t>Дьяволиада</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4. </a:t>
            </a:r>
            <a:r>
              <a:rPr lang="ru-RU" sz="2000" dirty="0" err="1" smtClean="0">
                <a:latin typeface="Times New Roman" pitchFamily="18" charset="0"/>
                <a:cs typeface="Times New Roman" pitchFamily="18" charset="0"/>
              </a:rPr>
              <a:t>Ути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_ный</a:t>
            </a:r>
            <a:r>
              <a:rPr lang="ru-RU" sz="2000" dirty="0" smtClean="0">
                <a:latin typeface="Times New Roman" pitchFamily="18" charset="0"/>
                <a:cs typeface="Times New Roman" pitchFamily="18" charset="0"/>
              </a:rPr>
              <a:t> нос побледнел, и Турбин сразу понял, что он ошибся, схватил не того, кого нужно. (М. Булгаков «Белая гвардия»)</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5. Машина, провернув первые застоявшиеся волны, пошла ровно, тысячеголовым, </a:t>
            </a:r>
            <a:r>
              <a:rPr lang="ru-RU" sz="2000" dirty="0" err="1" smtClean="0">
                <a:latin typeface="Times New Roman" pitchFamily="18" charset="0"/>
                <a:cs typeface="Times New Roman" pitchFamily="18" charset="0"/>
              </a:rPr>
              <a:t>льви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_ным</a:t>
            </a:r>
            <a:r>
              <a:rPr lang="ru-RU" sz="2000" dirty="0" smtClean="0">
                <a:latin typeface="Times New Roman" pitchFamily="18" charset="0"/>
                <a:cs typeface="Times New Roman" pitchFamily="18" charset="0"/>
              </a:rPr>
              <a:t> ревом и звоном наполняя </a:t>
            </a:r>
            <a:r>
              <a:rPr lang="ru-RU" sz="2000" dirty="0" err="1" smtClean="0">
                <a:latin typeface="Times New Roman" pitchFamily="18" charset="0"/>
                <a:cs typeface="Times New Roman" pitchFamily="18" charset="0"/>
              </a:rPr>
              <a:t>пусты_ные</a:t>
            </a:r>
            <a:r>
              <a:rPr lang="ru-RU" sz="2000" dirty="0" smtClean="0">
                <a:latin typeface="Times New Roman" pitchFamily="18" charset="0"/>
                <a:cs typeface="Times New Roman" pitchFamily="18" charset="0"/>
              </a:rPr>
              <a:t> залы </a:t>
            </a:r>
            <a:r>
              <a:rPr lang="ru-RU" sz="2000" dirty="0" err="1" smtClean="0">
                <a:latin typeface="Times New Roman" pitchFamily="18" charset="0"/>
                <a:cs typeface="Times New Roman" pitchFamily="18" charset="0"/>
              </a:rPr>
              <a:t>Спимата</a:t>
            </a:r>
            <a:r>
              <a:rPr lang="ru-RU" sz="2000" dirty="0" smtClean="0">
                <a:latin typeface="Times New Roman" pitchFamily="18" charset="0"/>
                <a:cs typeface="Times New Roman" pitchFamily="18" charset="0"/>
              </a:rPr>
              <a:t>. (М. Булгаков «</a:t>
            </a:r>
            <a:r>
              <a:rPr lang="ru-RU" sz="2000" dirty="0" err="1" smtClean="0">
                <a:latin typeface="Times New Roman" pitchFamily="18" charset="0"/>
                <a:cs typeface="Times New Roman" pitchFamily="18" charset="0"/>
              </a:rPr>
              <a:t>Дьяволиада</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6. </a:t>
            </a:r>
            <a:r>
              <a:rPr lang="ru-RU" sz="2000" dirty="0" err="1" smtClean="0">
                <a:latin typeface="Times New Roman" pitchFamily="18" charset="0"/>
                <a:cs typeface="Times New Roman" pitchFamily="18" charset="0"/>
              </a:rPr>
              <a:t>Орли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_ным</a:t>
            </a:r>
            <a:r>
              <a:rPr lang="ru-RU" sz="2000" dirty="0" smtClean="0">
                <a:latin typeface="Times New Roman" pitchFamily="18" charset="0"/>
                <a:cs typeface="Times New Roman" pitchFamily="18" charset="0"/>
              </a:rPr>
              <a:t> взором окинув позицию, Коротков поколебался мгновение и с боевым кличем: "Вперед!" - вбежал в бильярдную. (М. Булгаков «</a:t>
            </a:r>
            <a:r>
              <a:rPr lang="ru-RU" sz="2000" dirty="0" err="1" smtClean="0">
                <a:latin typeface="Times New Roman" pitchFamily="18" charset="0"/>
                <a:cs typeface="Times New Roman" pitchFamily="18" charset="0"/>
              </a:rPr>
              <a:t>Дьяволиада</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7. Но женщина осталась </a:t>
            </a:r>
            <a:r>
              <a:rPr lang="ru-RU" sz="2000" dirty="0" err="1" smtClean="0">
                <a:latin typeface="Times New Roman" pitchFamily="18" charset="0"/>
                <a:cs typeface="Times New Roman" pitchFamily="18" charset="0"/>
              </a:rPr>
              <a:t>непрекло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_ной</a:t>
            </a:r>
            <a:r>
              <a:rPr lang="ru-RU" sz="2000" dirty="0" smtClean="0">
                <a:latin typeface="Times New Roman" pitchFamily="18" charset="0"/>
                <a:cs typeface="Times New Roman" pitchFamily="18" charset="0"/>
              </a:rPr>
              <a:t> и печальной. (М. Булгаков «</a:t>
            </a:r>
            <a:r>
              <a:rPr lang="ru-RU" sz="2000" dirty="0" err="1" smtClean="0">
                <a:latin typeface="Times New Roman" pitchFamily="18" charset="0"/>
                <a:cs typeface="Times New Roman" pitchFamily="18" charset="0"/>
              </a:rPr>
              <a:t>Дьяволиада</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lgn="ctr">
              <a:buNone/>
            </a:pPr>
            <a:r>
              <a:rPr lang="ru-RU" sz="2000" b="1" dirty="0" smtClean="0">
                <a:latin typeface="Times New Roman" pitchFamily="18" charset="0"/>
                <a:cs typeface="Times New Roman" pitchFamily="18" charset="0"/>
              </a:rPr>
              <a:t>Правописание окончаний имен существительных.  </a:t>
            </a:r>
          </a:p>
          <a:p>
            <a:pPr>
              <a:buNone/>
            </a:pPr>
            <a:endParaRPr lang="ru-RU" sz="2000" b="1" dirty="0" smtClean="0">
              <a:latin typeface="Times New Roman" pitchFamily="18" charset="0"/>
              <a:cs typeface="Times New Roman" pitchFamily="18" charset="0"/>
            </a:endParaRPr>
          </a:p>
          <a:p>
            <a:pPr>
              <a:buNone/>
            </a:pPr>
            <a:r>
              <a:rPr lang="ru-RU"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    1.</a:t>
            </a:r>
            <a:r>
              <a:rPr lang="ru-RU" sz="2000" dirty="0" smtClean="0">
                <a:latin typeface="Times New Roman" pitchFamily="18" charset="0"/>
                <a:cs typeface="Times New Roman" pitchFamily="18" charset="0"/>
              </a:rPr>
              <a:t>Слыхали </a:t>
            </a:r>
            <a:r>
              <a:rPr lang="ru-RU" sz="2000" dirty="0" smtClean="0">
                <a:latin typeface="Times New Roman" pitchFamily="18" charset="0"/>
                <a:cs typeface="Times New Roman" pitchFamily="18" charset="0"/>
              </a:rPr>
              <a:t>ль вы за рощей глас ночной певца любви, певца своей </a:t>
            </a:r>
            <a:r>
              <a:rPr lang="ru-RU" sz="2000" dirty="0" err="1" smtClean="0">
                <a:latin typeface="Times New Roman" pitchFamily="18" charset="0"/>
                <a:cs typeface="Times New Roman" pitchFamily="18" charset="0"/>
              </a:rPr>
              <a:t>печал_</a:t>
            </a:r>
            <a:r>
              <a:rPr lang="ru-RU" sz="2000" dirty="0" smtClean="0">
                <a:latin typeface="Times New Roman" pitchFamily="18" charset="0"/>
                <a:cs typeface="Times New Roman" pitchFamily="18" charset="0"/>
              </a:rPr>
              <a:t>? (А. Пушкин)</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2.«Эй</a:t>
            </a:r>
            <a:r>
              <a:rPr lang="ru-RU" sz="2000" dirty="0" smtClean="0">
                <a:latin typeface="Times New Roman" pitchFamily="18" charset="0"/>
                <a:cs typeface="Times New Roman" pitchFamily="18" charset="0"/>
              </a:rPr>
              <a:t>, пастухи, бегите сюда, бейте меня, лупите!» Пастухи с дубьем на волка, волк — от них. Бегут пастухи, диву даются. С ума спятил </a:t>
            </a:r>
            <a:r>
              <a:rPr lang="ru-RU" sz="2000" dirty="0" err="1" smtClean="0">
                <a:latin typeface="Times New Roman" pitchFamily="18" charset="0"/>
                <a:cs typeface="Times New Roman" pitchFamily="18" charset="0"/>
              </a:rPr>
              <a:t>волчищ_</a:t>
            </a:r>
            <a:r>
              <a:rPr lang="ru-RU" sz="2000" dirty="0" smtClean="0">
                <a:latin typeface="Times New Roman" pitchFamily="18" charset="0"/>
                <a:cs typeface="Times New Roman" pitchFamily="18" charset="0"/>
              </a:rPr>
              <a:t>, сам бежит и сам кричит: «Догоняйте!». (</a:t>
            </a:r>
            <a:r>
              <a:rPr lang="ru-RU" sz="2000" dirty="0" err="1" smtClean="0">
                <a:latin typeface="Times New Roman" pitchFamily="18" charset="0"/>
                <a:cs typeface="Times New Roman" pitchFamily="18" charset="0"/>
              </a:rPr>
              <a:t>Чингиз</a:t>
            </a:r>
            <a:r>
              <a:rPr lang="ru-RU" sz="2000" dirty="0" smtClean="0">
                <a:latin typeface="Times New Roman" pitchFamily="18" charset="0"/>
                <a:cs typeface="Times New Roman" pitchFamily="18" charset="0"/>
              </a:rPr>
              <a:t> Айтматов, Белый пароход)</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3.Опять </a:t>
            </a:r>
            <a:r>
              <a:rPr lang="ru-RU" sz="2000" dirty="0" smtClean="0">
                <a:latin typeface="Times New Roman" pitchFamily="18" charset="0"/>
                <a:cs typeface="Times New Roman" pitchFamily="18" charset="0"/>
              </a:rPr>
              <a:t>я на большой </a:t>
            </a:r>
            <a:r>
              <a:rPr lang="ru-RU" sz="2000" dirty="0" err="1" smtClean="0">
                <a:latin typeface="Times New Roman" pitchFamily="18" charset="0"/>
                <a:cs typeface="Times New Roman" pitchFamily="18" charset="0"/>
              </a:rPr>
              <a:t>дорог_</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стихи_</a:t>
            </a:r>
            <a:r>
              <a:rPr lang="ru-RU" sz="2000" dirty="0" smtClean="0">
                <a:latin typeface="Times New Roman" pitchFamily="18" charset="0"/>
                <a:cs typeface="Times New Roman" pitchFamily="18" charset="0"/>
              </a:rPr>
              <a:t> вольной – гражданин, опять в кочующей </a:t>
            </a:r>
            <a:r>
              <a:rPr lang="ru-RU" sz="2000" dirty="0" err="1" smtClean="0">
                <a:latin typeface="Times New Roman" pitchFamily="18" charset="0"/>
                <a:cs typeface="Times New Roman" pitchFamily="18" charset="0"/>
              </a:rPr>
              <a:t>берлог_</a:t>
            </a:r>
            <a:r>
              <a:rPr lang="ru-RU" sz="2000" dirty="0" smtClean="0">
                <a:latin typeface="Times New Roman" pitchFamily="18" charset="0"/>
                <a:cs typeface="Times New Roman" pitchFamily="18" charset="0"/>
              </a:rPr>
              <a:t> я думу думаю один. (П. Вяземский)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4.Нет </a:t>
            </a:r>
            <a:r>
              <a:rPr lang="ru-RU" sz="2000" dirty="0" err="1" smtClean="0">
                <a:latin typeface="Times New Roman" pitchFamily="18" charset="0"/>
                <a:cs typeface="Times New Roman" pitchFamily="18" charset="0"/>
              </a:rPr>
              <a:t>жалост_</a:t>
            </a:r>
            <a:r>
              <a:rPr lang="ru-RU" sz="2000" dirty="0" smtClean="0">
                <a:latin typeface="Times New Roman" pitchFamily="18" charset="0"/>
                <a:cs typeface="Times New Roman" pitchFamily="18" charset="0"/>
              </a:rPr>
              <a:t> к тоске моей глубокой. (Е. Баратынский).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5.В </a:t>
            </a:r>
            <a:r>
              <a:rPr lang="ru-RU" sz="2000" dirty="0" err="1" smtClean="0">
                <a:latin typeface="Times New Roman" pitchFamily="18" charset="0"/>
                <a:cs typeface="Times New Roman" pitchFamily="18" charset="0"/>
              </a:rPr>
              <a:t>памят_</a:t>
            </a:r>
            <a:r>
              <a:rPr lang="ru-RU" sz="2000" dirty="0" smtClean="0">
                <a:latin typeface="Times New Roman" pitchFamily="18" charset="0"/>
                <a:cs typeface="Times New Roman" pitchFamily="18" charset="0"/>
              </a:rPr>
              <a:t> моей уж не было </a:t>
            </a:r>
            <a:r>
              <a:rPr lang="ru-RU" sz="2000" dirty="0" err="1" smtClean="0">
                <a:latin typeface="Times New Roman" pitchFamily="18" charset="0"/>
                <a:cs typeface="Times New Roman" pitchFamily="18" charset="0"/>
              </a:rPr>
              <a:t>подруг_</a:t>
            </a:r>
            <a:r>
              <a:rPr lang="ru-RU" sz="2000" dirty="0" smtClean="0">
                <a:latin typeface="Times New Roman" pitchFamily="18" charset="0"/>
                <a:cs typeface="Times New Roman" pitchFamily="18" charset="0"/>
              </a:rPr>
              <a:t> прежних дней. (Е. Баратынский)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6.Он </a:t>
            </a:r>
            <a:r>
              <a:rPr lang="ru-RU" sz="2000" dirty="0" smtClean="0">
                <a:latin typeface="Times New Roman" pitchFamily="18" charset="0"/>
                <a:cs typeface="Times New Roman" pitchFamily="18" charset="0"/>
              </a:rPr>
              <a:t>медленно поднялся по </a:t>
            </a:r>
            <a:r>
              <a:rPr lang="ru-RU" sz="2000" dirty="0" err="1" smtClean="0">
                <a:latin typeface="Times New Roman" pitchFamily="18" charset="0"/>
                <a:cs typeface="Times New Roman" pitchFamily="18" charset="0"/>
              </a:rPr>
              <a:t>лестниц_</a:t>
            </a:r>
            <a:r>
              <a:rPr lang="ru-RU" sz="2000" dirty="0" smtClean="0">
                <a:latin typeface="Times New Roman" pitchFamily="18" charset="0"/>
                <a:cs typeface="Times New Roman" pitchFamily="18" charset="0"/>
              </a:rPr>
              <a:t> , медленно вошел в комнату среди почтительно расступившейся </a:t>
            </a:r>
            <a:r>
              <a:rPr lang="ru-RU" sz="2000" dirty="0" err="1" smtClean="0">
                <a:latin typeface="Times New Roman" pitchFamily="18" charset="0"/>
                <a:cs typeface="Times New Roman" pitchFamily="18" charset="0"/>
              </a:rPr>
              <a:t>публик_</a:t>
            </a:r>
            <a:r>
              <a:rPr lang="ru-RU" sz="2000" dirty="0" smtClean="0">
                <a:latin typeface="Times New Roman" pitchFamily="18" charset="0"/>
                <a:cs typeface="Times New Roman" pitchFamily="18" charset="0"/>
              </a:rPr>
              <a:t> и, здороваясь со знакомыми, вопросительно обвел комнату глазами. (И. Бунин)</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7.«Обручается </a:t>
            </a:r>
            <a:r>
              <a:rPr lang="ru-RU" sz="2000" dirty="0" smtClean="0">
                <a:latin typeface="Times New Roman" pitchFamily="18" charset="0"/>
                <a:cs typeface="Times New Roman" pitchFamily="18" charset="0"/>
              </a:rPr>
              <a:t>раб Божий Виктор рабе Божией </a:t>
            </a:r>
            <a:r>
              <a:rPr lang="ru-RU" sz="2000" dirty="0" err="1" smtClean="0">
                <a:latin typeface="Times New Roman" pitchFamily="18" charset="0"/>
                <a:cs typeface="Times New Roman" pitchFamily="18" charset="0"/>
              </a:rPr>
              <a:t>Натали_</a:t>
            </a:r>
            <a:r>
              <a:rPr lang="ru-RU" sz="2000" dirty="0" smtClean="0">
                <a:latin typeface="Times New Roman" pitchFamily="18" charset="0"/>
                <a:cs typeface="Times New Roman" pitchFamily="18" charset="0"/>
              </a:rPr>
              <a:t>», — еще громче, почти запев, провозгласил отец Василий и, сняв кольца с их рук и перекрестив их, надел каждому свое. (Сергей Бабаян, Господа офицеры)</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8.Счастлив </a:t>
            </a:r>
            <a:r>
              <a:rPr lang="ru-RU" sz="2000" dirty="0" smtClean="0">
                <a:latin typeface="Times New Roman" pitchFamily="18" charset="0"/>
                <a:cs typeface="Times New Roman" pitchFamily="18" charset="0"/>
              </a:rPr>
              <a:t>тот, в ком </a:t>
            </a:r>
            <a:r>
              <a:rPr lang="ru-RU" sz="2000" dirty="0" err="1" smtClean="0">
                <a:latin typeface="Times New Roman" pitchFamily="18" charset="0"/>
                <a:cs typeface="Times New Roman" pitchFamily="18" charset="0"/>
              </a:rPr>
              <a:t>жизн_</a:t>
            </a:r>
            <a:r>
              <a:rPr lang="ru-RU" sz="2000" dirty="0" smtClean="0">
                <a:latin typeface="Times New Roman" pitchFamily="18" charset="0"/>
                <a:cs typeface="Times New Roman" pitchFamily="18" charset="0"/>
              </a:rPr>
              <a:t> цвет холод </a:t>
            </a:r>
            <a:r>
              <a:rPr lang="ru-RU" sz="2000" dirty="0" err="1" smtClean="0">
                <a:latin typeface="Times New Roman" pitchFamily="18" charset="0"/>
                <a:cs typeface="Times New Roman" pitchFamily="18" charset="0"/>
              </a:rPr>
              <a:t>жизн_</a:t>
            </a:r>
            <a:r>
              <a:rPr lang="ru-RU" sz="2000" dirty="0" smtClean="0">
                <a:latin typeface="Times New Roman" pitchFamily="18" charset="0"/>
                <a:cs typeface="Times New Roman" pitchFamily="18" charset="0"/>
              </a:rPr>
              <a:t> не погубит. (И.Клюшников)</a:t>
            </a:r>
            <a:br>
              <a:rPr lang="ru-RU" sz="20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smtClean="0">
              <a:latin typeface="Times New Roman" pitchFamily="18" charset="0"/>
              <a:cs typeface="Times New Roman" pitchFamily="18" charset="0"/>
            </a:endParaRPr>
          </a:p>
          <a:p>
            <a:endParaRPr lang="ru-RU" sz="1800" dirty="0">
              <a:latin typeface="Times New Roman" pitchFamily="18" charset="0"/>
              <a:cs typeface="Times New Roman" pitchFamily="18" charset="0"/>
            </a:endParaRPr>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lgn="ctr">
              <a:buNone/>
            </a:pPr>
            <a:r>
              <a:rPr lang="ru-RU" sz="2400" b="1" dirty="0" smtClean="0">
                <a:latin typeface="Times New Roman" pitchFamily="18" charset="0"/>
                <a:cs typeface="Times New Roman" pitchFamily="18" charset="0"/>
              </a:rPr>
              <a:t>Н/НН в причастиях и отглагольных прилагательных</a:t>
            </a:r>
            <a:r>
              <a:rPr lang="ru-RU" sz="1800" b="1" dirty="0" smtClean="0">
                <a:latin typeface="Times New Roman" pitchFamily="18" charset="0"/>
                <a:cs typeface="Times New Roman" pitchFamily="18" charset="0"/>
              </a:rPr>
              <a:t>.</a:t>
            </a:r>
          </a:p>
          <a:p>
            <a:pPr algn="ctr">
              <a:buNone/>
            </a:pPr>
            <a:endParaRPr lang="ru-RU" sz="1800" b="1"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1.</a:t>
            </a:r>
            <a:r>
              <a:rPr lang="ru-RU" sz="2000" dirty="0" smtClean="0">
                <a:latin typeface="Times New Roman" pitchFamily="18" charset="0"/>
                <a:cs typeface="Times New Roman" pitchFamily="18" charset="0"/>
              </a:rPr>
              <a:t>"Разве </a:t>
            </a:r>
            <a:r>
              <a:rPr lang="ru-RU" sz="2000" dirty="0" smtClean="0">
                <a:latin typeface="Times New Roman" pitchFamily="18" charset="0"/>
                <a:cs typeface="Times New Roman" pitchFamily="18" charset="0"/>
              </a:rPr>
              <a:t>я могу не любить его? – говорила она себе, вникая в его </a:t>
            </a:r>
            <a:r>
              <a:rPr lang="ru-RU" sz="2000" dirty="0" err="1" smtClean="0">
                <a:latin typeface="Times New Roman" pitchFamily="18" charset="0"/>
                <a:cs typeface="Times New Roman" pitchFamily="18" charset="0"/>
              </a:rPr>
              <a:t>испуга_ный</a:t>
            </a:r>
            <a:r>
              <a:rPr lang="ru-RU" sz="2000" dirty="0" smtClean="0">
                <a:latin typeface="Times New Roman" pitchFamily="18" charset="0"/>
                <a:cs typeface="Times New Roman" pitchFamily="18" charset="0"/>
              </a:rPr>
              <a:t> и </a:t>
            </a:r>
            <a:r>
              <a:rPr lang="ru-RU" sz="2000" dirty="0" smtClean="0">
                <a:latin typeface="Times New Roman" pitchFamily="18" charset="0"/>
                <a:cs typeface="Times New Roman" pitchFamily="18" charset="0"/>
              </a:rPr>
              <a:t>  вместе </a:t>
            </a:r>
            <a:r>
              <a:rPr lang="ru-RU" sz="2000" dirty="0" err="1" smtClean="0">
                <a:latin typeface="Times New Roman" pitchFamily="18" charset="0"/>
                <a:cs typeface="Times New Roman" pitchFamily="18" charset="0"/>
              </a:rPr>
              <a:t>обрадова_ный</a:t>
            </a:r>
            <a:r>
              <a:rPr lang="ru-RU" sz="2000" dirty="0" smtClean="0">
                <a:latin typeface="Times New Roman" pitchFamily="18" charset="0"/>
                <a:cs typeface="Times New Roman" pitchFamily="18" charset="0"/>
              </a:rPr>
              <a:t> взгляд.</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(Лев Толстой, «Анна Каренина»)</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2.Левин </a:t>
            </a:r>
            <a:r>
              <a:rPr lang="ru-RU" sz="2000" dirty="0" smtClean="0">
                <a:latin typeface="Times New Roman" pitchFamily="18" charset="0"/>
                <a:cs typeface="Times New Roman" pitchFamily="18" charset="0"/>
              </a:rPr>
              <a:t>тотчас же подумал об этом, но, несмотря на это, решил, что такие </a:t>
            </a:r>
            <a:r>
              <a:rPr lang="ru-RU" sz="2000" dirty="0" smtClean="0">
                <a:latin typeface="Times New Roman" pitchFamily="18" charset="0"/>
                <a:cs typeface="Times New Roman" pitchFamily="18" charset="0"/>
              </a:rPr>
              <a:t>       виды </a:t>
            </a:r>
            <a:r>
              <a:rPr lang="ru-RU" sz="2000" dirty="0" smtClean="0">
                <a:latin typeface="Times New Roman" pitchFamily="18" charset="0"/>
                <a:cs typeface="Times New Roman" pitchFamily="18" charset="0"/>
              </a:rPr>
              <a:t>на него </a:t>
            </a:r>
            <a:r>
              <a:rPr lang="ru-RU" sz="2000" dirty="0" err="1" smtClean="0">
                <a:latin typeface="Times New Roman" pitchFamily="18" charset="0"/>
                <a:cs typeface="Times New Roman" pitchFamily="18" charset="0"/>
              </a:rPr>
              <a:t>Свияжского</a:t>
            </a:r>
            <a:r>
              <a:rPr lang="ru-RU" sz="2000" dirty="0" smtClean="0">
                <a:latin typeface="Times New Roman" pitchFamily="18" charset="0"/>
                <a:cs typeface="Times New Roman" pitchFamily="18" charset="0"/>
              </a:rPr>
              <a:t> есть только его ни на чем не основа </a:t>
            </a:r>
            <a:r>
              <a:rPr lang="ru-RU" sz="2000" dirty="0" err="1" smtClean="0">
                <a:latin typeface="Times New Roman" pitchFamily="18" charset="0"/>
                <a:cs typeface="Times New Roman" pitchFamily="18" charset="0"/>
              </a:rPr>
              <a:t>_ное</a:t>
            </a:r>
            <a:r>
              <a:rPr lang="ru-RU" sz="2000" dirty="0" smtClean="0">
                <a:latin typeface="Times New Roman" pitchFamily="18" charset="0"/>
                <a:cs typeface="Times New Roman" pitchFamily="18" charset="0"/>
              </a:rPr>
              <a:t> предположение…</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(Лев Толстой, «Анна Каренина»)</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3.Ну</a:t>
            </a:r>
            <a:r>
              <a:rPr lang="ru-RU" sz="2000" dirty="0" smtClean="0">
                <a:latin typeface="Times New Roman" pitchFamily="18" charset="0"/>
                <a:cs typeface="Times New Roman" pitchFamily="18" charset="0"/>
              </a:rPr>
              <a:t>, гость </a:t>
            </a:r>
            <a:r>
              <a:rPr lang="ru-RU" sz="2000" dirty="0" err="1" smtClean="0">
                <a:latin typeface="Times New Roman" pitchFamily="18" charset="0"/>
                <a:cs typeface="Times New Roman" pitchFamily="18" charset="0"/>
              </a:rPr>
              <a:t>неприглаше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_ный</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Быть </a:t>
            </a:r>
            <a:r>
              <a:rPr lang="ru-RU" sz="2000" dirty="0" smtClean="0">
                <a:latin typeface="Times New Roman" pitchFamily="18" charset="0"/>
                <a:cs typeface="Times New Roman" pitchFamily="18" charset="0"/>
              </a:rPr>
              <a:t>может батюшка войдет! Прошу служить у барышни </a:t>
            </a:r>
            <a:r>
              <a:rPr lang="ru-RU" sz="2000" dirty="0" err="1" smtClean="0">
                <a:latin typeface="Times New Roman" pitchFamily="18" charset="0"/>
                <a:cs typeface="Times New Roman" pitchFamily="18" charset="0"/>
              </a:rPr>
              <a:t>влюбле_ной</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(А. С. Грибоедов, «Горе от ума»)</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4.Ей </a:t>
            </a:r>
            <a:r>
              <a:rPr lang="ru-RU" sz="2000" dirty="0" smtClean="0">
                <a:latin typeface="Times New Roman" pitchFamily="18" charset="0"/>
                <a:cs typeface="Times New Roman" pitchFamily="18" charset="0"/>
              </a:rPr>
              <a:t>ленты алые вплели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В </a:t>
            </a:r>
            <a:r>
              <a:rPr lang="ru-RU" sz="2000" dirty="0" smtClean="0">
                <a:latin typeface="Times New Roman" pitchFamily="18" charset="0"/>
                <a:cs typeface="Times New Roman" pitchFamily="18" charset="0"/>
              </a:rPr>
              <a:t>две русые косы,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Цветы</a:t>
            </a:r>
            <a:r>
              <a:rPr lang="ru-RU" sz="2000" dirty="0" smtClean="0">
                <a:latin typeface="Times New Roman" pitchFamily="18" charset="0"/>
                <a:cs typeface="Times New Roman" pitchFamily="18" charset="0"/>
              </a:rPr>
              <a:t>, наряды принесли</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Невида_ной</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красы.</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(Н. А. Некрасов, «Русские женщины»)</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5.Кто </a:t>
            </a:r>
            <a:r>
              <a:rPr lang="ru-RU" sz="2000" dirty="0" smtClean="0">
                <a:latin typeface="Times New Roman" pitchFamily="18" charset="0"/>
                <a:cs typeface="Times New Roman" pitchFamily="18" charset="0"/>
              </a:rPr>
              <a:t>хочет к нам пожаловать, – изволь;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Дверь </a:t>
            </a:r>
            <a:r>
              <a:rPr lang="ru-RU" sz="2000" dirty="0" smtClean="0">
                <a:latin typeface="Times New Roman" pitchFamily="18" charset="0"/>
                <a:cs typeface="Times New Roman" pitchFamily="18" charset="0"/>
              </a:rPr>
              <a:t>отперта для </a:t>
            </a:r>
            <a:r>
              <a:rPr lang="ru-RU" sz="2000" dirty="0" err="1" smtClean="0">
                <a:latin typeface="Times New Roman" pitchFamily="18" charset="0"/>
                <a:cs typeface="Times New Roman" pitchFamily="18" charset="0"/>
              </a:rPr>
              <a:t>зва_ных</a:t>
            </a:r>
            <a:r>
              <a:rPr lang="ru-RU" sz="2000" dirty="0" smtClean="0">
                <a:latin typeface="Times New Roman" pitchFamily="18" charset="0"/>
                <a:cs typeface="Times New Roman" pitchFamily="18" charset="0"/>
              </a:rPr>
              <a:t> и </a:t>
            </a:r>
            <a:r>
              <a:rPr lang="ru-RU" sz="2000" dirty="0" err="1" smtClean="0">
                <a:latin typeface="Times New Roman" pitchFamily="18" charset="0"/>
                <a:cs typeface="Times New Roman" pitchFamily="18" charset="0"/>
              </a:rPr>
              <a:t>незва_ных</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А. С. Грибоедов, «Горе от ума»)</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lgn="ctr">
              <a:buNone/>
            </a:pPr>
            <a:r>
              <a:rPr lang="ru-RU" sz="2400" b="1" dirty="0" smtClean="0">
                <a:latin typeface="Times New Roman" pitchFamily="18" charset="0"/>
                <a:cs typeface="Times New Roman" pitchFamily="18" charset="0"/>
              </a:rPr>
              <a:t>БУКВЫ И-Ы ПОСЛЕ ПРИСТАВОК.</a:t>
            </a:r>
            <a:endParaRPr lang="ru-RU" sz="2400" dirty="0" smtClean="0">
              <a:latin typeface="Times New Roman" pitchFamily="18" charset="0"/>
              <a:cs typeface="Times New Roman" pitchFamily="18" charset="0"/>
            </a:endParaRPr>
          </a:p>
          <a:p>
            <a:pPr>
              <a:buNone/>
            </a:pPr>
            <a:r>
              <a:rPr lang="ru-RU" sz="2400" dirty="0" smtClean="0">
                <a:latin typeface="Times New Roman" pitchFamily="18" charset="0"/>
                <a:cs typeface="Times New Roman" pitchFamily="18" charset="0"/>
              </a:rPr>
              <a:t>1. Два месяца он отлично </a:t>
            </a:r>
            <a:r>
              <a:rPr lang="ru-RU" sz="2400" dirty="0" err="1" smtClean="0">
                <a:latin typeface="Times New Roman" pitchFamily="18" charset="0"/>
                <a:cs typeface="Times New Roman" pitchFamily="18" charset="0"/>
              </a:rPr>
              <a:t>раз_грывал</a:t>
            </a:r>
            <a:r>
              <a:rPr lang="ru-RU" sz="2400" dirty="0" smtClean="0">
                <a:latin typeface="Times New Roman" pitchFamily="18" charset="0"/>
                <a:cs typeface="Times New Roman" pitchFamily="18" charset="0"/>
              </a:rPr>
              <a:t> роль бешеного. (Н. В. Гоголь)</a:t>
            </a:r>
          </a:p>
          <a:p>
            <a:pPr>
              <a:buNone/>
            </a:pPr>
            <a:r>
              <a:rPr lang="ru-RU" sz="2400" dirty="0" smtClean="0">
                <a:latin typeface="Times New Roman" pitchFamily="18" charset="0"/>
                <a:cs typeface="Times New Roman" pitchFamily="18" charset="0"/>
              </a:rPr>
              <a:t>2. Ну что, </a:t>
            </a:r>
            <a:r>
              <a:rPr lang="ru-RU" sz="2400" dirty="0" err="1" smtClean="0">
                <a:latin typeface="Times New Roman" pitchFamily="18" charset="0"/>
                <a:cs typeface="Times New Roman" pitchFamily="18" charset="0"/>
              </a:rPr>
              <a:t>до_грался</a:t>
            </a:r>
            <a:r>
              <a:rPr lang="ru-RU" sz="2400" dirty="0" smtClean="0">
                <a:latin typeface="Times New Roman" pitchFamily="18" charset="0"/>
                <a:cs typeface="Times New Roman" pitchFamily="18" charset="0"/>
              </a:rPr>
              <a:t>?! Эх, надоела такая жизнь! (Н. В. Гоголь)</a:t>
            </a:r>
          </a:p>
          <a:p>
            <a:pPr>
              <a:buNone/>
            </a:pPr>
            <a:r>
              <a:rPr lang="ru-RU" sz="2400" dirty="0" smtClean="0">
                <a:latin typeface="Times New Roman" pitchFamily="18" charset="0"/>
                <a:cs typeface="Times New Roman" pitchFamily="18" charset="0"/>
              </a:rPr>
              <a:t>3. У черных есть определенная </a:t>
            </a:r>
            <a:r>
              <a:rPr lang="ru-RU" sz="2400" dirty="0" err="1" smtClean="0">
                <a:latin typeface="Times New Roman" pitchFamily="18" charset="0"/>
                <a:cs typeface="Times New Roman" pitchFamily="18" charset="0"/>
              </a:rPr>
              <a:t>контр_гра</a:t>
            </a:r>
            <a:r>
              <a:rPr lang="ru-RU" sz="2400" dirty="0" smtClean="0">
                <a:latin typeface="Times New Roman" pitchFamily="18" charset="0"/>
                <a:cs typeface="Times New Roman" pitchFamily="18" charset="0"/>
              </a:rPr>
              <a:t> на ферзевом фланге.</a:t>
            </a:r>
          </a:p>
          <a:p>
            <a:pPr>
              <a:buNone/>
            </a:pPr>
            <a:r>
              <a:rPr lang="ru-RU" sz="2400" dirty="0" smtClean="0">
                <a:latin typeface="Times New Roman" pitchFamily="18" charset="0"/>
                <a:cs typeface="Times New Roman" pitchFamily="18" charset="0"/>
              </a:rPr>
              <a:t>4. Раздражали меня пуще всего эти </a:t>
            </a:r>
            <a:r>
              <a:rPr lang="ru-RU" sz="2400" dirty="0" err="1" smtClean="0">
                <a:latin typeface="Times New Roman" pitchFamily="18" charset="0"/>
                <a:cs typeface="Times New Roman" pitchFamily="18" charset="0"/>
              </a:rPr>
              <a:t>без_мянные</a:t>
            </a:r>
            <a:r>
              <a:rPr lang="ru-RU" sz="2400" dirty="0" smtClean="0">
                <a:latin typeface="Times New Roman" pitchFamily="18" charset="0"/>
                <a:cs typeface="Times New Roman" pitchFamily="18" charset="0"/>
              </a:rPr>
              <a:t> письма. (Ф. М. Достоевский)</a:t>
            </a:r>
          </a:p>
          <a:p>
            <a:pPr>
              <a:buNone/>
            </a:pPr>
            <a:r>
              <a:rPr lang="ru-RU" sz="2400" dirty="0" smtClean="0">
                <a:latin typeface="Times New Roman" pitchFamily="18" charset="0"/>
                <a:cs typeface="Times New Roman" pitchFamily="18" charset="0"/>
              </a:rPr>
              <a:t>5. Но стоит мне на пару дней отлучиться, как тут происходит что-то </a:t>
            </a:r>
            <a:r>
              <a:rPr lang="ru-RU" sz="2400" dirty="0" err="1" smtClean="0">
                <a:latin typeface="Times New Roman" pitchFamily="18" charset="0"/>
                <a:cs typeface="Times New Roman" pitchFamily="18" charset="0"/>
              </a:rPr>
              <a:t>сверх_нтересное</a:t>
            </a:r>
            <a:r>
              <a:rPr lang="ru-RU" sz="2400" dirty="0" smtClean="0">
                <a:latin typeface="Times New Roman" pitchFamily="18" charset="0"/>
                <a:cs typeface="Times New Roman" pitchFamily="18" charset="0"/>
              </a:rPr>
              <a:t>.</a:t>
            </a:r>
          </a:p>
          <a:p>
            <a:pPr>
              <a:buNone/>
            </a:pPr>
            <a:r>
              <a:rPr lang="ru-RU" sz="2400" dirty="0" smtClean="0">
                <a:latin typeface="Times New Roman" pitchFamily="18" charset="0"/>
                <a:cs typeface="Times New Roman" pitchFamily="18" charset="0"/>
              </a:rPr>
              <a:t>6. Ему, впрочем, </a:t>
            </a:r>
            <a:r>
              <a:rPr lang="ru-RU" sz="2400" dirty="0" err="1" smtClean="0">
                <a:latin typeface="Times New Roman" pitchFamily="18" charset="0"/>
                <a:cs typeface="Times New Roman" pitchFamily="18" charset="0"/>
              </a:rPr>
              <a:t>небез_звестно</a:t>
            </a:r>
            <a:r>
              <a:rPr lang="ru-RU" sz="2400" dirty="0" smtClean="0">
                <a:latin typeface="Times New Roman" pitchFamily="18" charset="0"/>
                <a:cs typeface="Times New Roman" pitchFamily="18" charset="0"/>
              </a:rPr>
              <a:t> было, что я кое-что имел… (Ф. М. Достоевский)</a:t>
            </a:r>
          </a:p>
          <a:p>
            <a:pPr>
              <a:buNone/>
            </a:pPr>
            <a:r>
              <a:rPr lang="ru-RU" sz="2400" dirty="0" smtClean="0">
                <a:latin typeface="Times New Roman" pitchFamily="18" charset="0"/>
                <a:cs typeface="Times New Roman" pitchFamily="18" charset="0"/>
              </a:rPr>
              <a:t>7. Вот тот пиджак, что вы </a:t>
            </a:r>
            <a:r>
              <a:rPr lang="ru-RU" sz="2400" dirty="0" err="1" smtClean="0">
                <a:latin typeface="Times New Roman" pitchFamily="18" charset="0"/>
                <a:cs typeface="Times New Roman" pitchFamily="18" charset="0"/>
              </a:rPr>
              <a:t>раз_скиваете</a:t>
            </a:r>
            <a:r>
              <a:rPr lang="ru-RU" sz="2400" dirty="0" smtClean="0">
                <a:latin typeface="Times New Roman" pitchFamily="18" charset="0"/>
                <a:cs typeface="Times New Roman" pitchFamily="18" charset="0"/>
              </a:rPr>
              <a:t>, посмотрите, он даже не помялся. ( Н. В. Гоголь)</a:t>
            </a:r>
          </a:p>
          <a:p>
            <a:pPr>
              <a:buNone/>
            </a:pPr>
            <a:r>
              <a:rPr lang="ru-RU" sz="2400" dirty="0" smtClean="0">
                <a:latin typeface="Times New Roman" pitchFamily="18" charset="0"/>
                <a:cs typeface="Times New Roman" pitchFamily="18" charset="0"/>
              </a:rPr>
              <a:t>8. Посему письма сии показались мне не совсем </a:t>
            </a:r>
            <a:r>
              <a:rPr lang="ru-RU" sz="2400" dirty="0" err="1" smtClean="0">
                <a:latin typeface="Times New Roman" pitchFamily="18" charset="0"/>
                <a:cs typeface="Times New Roman" pitchFamily="18" charset="0"/>
              </a:rPr>
              <a:t>без_нтересными</a:t>
            </a:r>
            <a:r>
              <a:rPr lang="ru-RU" sz="2400" dirty="0" smtClean="0">
                <a:latin typeface="Times New Roman" pitchFamily="18" charset="0"/>
                <a:cs typeface="Times New Roman" pitchFamily="18" charset="0"/>
              </a:rPr>
              <a:t>. (Ф. М. Достоевский)</a:t>
            </a:r>
          </a:p>
          <a:p>
            <a:pPr>
              <a:buNone/>
            </a:pPr>
            <a:r>
              <a:rPr lang="ru-RU" sz="2400" dirty="0" smtClean="0">
                <a:latin typeface="Times New Roman" pitchFamily="18" charset="0"/>
                <a:cs typeface="Times New Roman" pitchFamily="18" charset="0"/>
              </a:rPr>
              <a:t>9. Они как-то очень странно </a:t>
            </a:r>
            <a:r>
              <a:rPr lang="ru-RU" sz="2400" dirty="0" err="1" smtClean="0">
                <a:latin typeface="Times New Roman" pitchFamily="18" charset="0"/>
                <a:cs typeface="Times New Roman" pitchFamily="18" charset="0"/>
              </a:rPr>
              <a:t>видо_зменили</a:t>
            </a:r>
            <a:r>
              <a:rPr lang="ru-RU" sz="2400" dirty="0" smtClean="0">
                <a:latin typeface="Times New Roman" pitchFamily="18" charset="0"/>
                <a:cs typeface="Times New Roman" pitchFamily="18" charset="0"/>
              </a:rPr>
              <a:t> раму и украшения… (Л. Н. Толстой)</a:t>
            </a:r>
          </a:p>
          <a:p>
            <a:endParaRPr lang="ru-RU" sz="2400"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dirty="0"/>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dirty="0"/>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dirty="0"/>
          </a:p>
        </p:txBody>
      </p:sp>
      <p:sp>
        <p:nvSpPr>
          <p:cNvPr id="2" name="Объект 1"/>
          <p:cNvSpPr>
            <a:spLocks noGrp="1"/>
          </p:cNvSpPr>
          <p:nvPr>
            <p:ph idx="1"/>
          </p:nvPr>
        </p:nvSpPr>
        <p:spPr>
          <a:xfrm>
            <a:off x="251520" y="59610"/>
            <a:ext cx="8784976" cy="6609750"/>
          </a:xfrm>
        </p:spPr>
        <p:style>
          <a:lnRef idx="2">
            <a:schemeClr val="accent2"/>
          </a:lnRef>
          <a:fillRef idx="1">
            <a:schemeClr val="lt1"/>
          </a:fillRef>
          <a:effectRef idx="0">
            <a:schemeClr val="accent2"/>
          </a:effectRef>
          <a:fontRef idx="minor">
            <a:schemeClr val="dk1"/>
          </a:fontRef>
        </p:style>
        <p:txBody>
          <a:bodyPr/>
          <a:lstStyle/>
          <a:p>
            <a:pPr algn="ctr">
              <a:buNone/>
            </a:pPr>
            <a:r>
              <a:rPr lang="ru-RU" sz="1800" b="1" dirty="0" smtClean="0"/>
              <a:t>Корни с чередующимися гласными.</a:t>
            </a:r>
          </a:p>
          <a:p>
            <a:r>
              <a:rPr lang="ru-RU" sz="1800" b="1" dirty="0" smtClean="0"/>
              <a:t>Вставьте пропущенные буквы, графически объясните правописание.</a:t>
            </a:r>
            <a:endParaRPr lang="ru-RU" sz="1800" dirty="0" smtClean="0"/>
          </a:p>
          <a:p>
            <a:r>
              <a:rPr lang="ru-RU" sz="1800" dirty="0" err="1" smtClean="0"/>
              <a:t>Соб</a:t>
            </a:r>
            <a:r>
              <a:rPr lang="ru-RU" sz="1800" dirty="0" smtClean="0"/>
              <a:t>..</a:t>
            </a:r>
            <a:r>
              <a:rPr lang="ru-RU" sz="1800" dirty="0" err="1" smtClean="0"/>
              <a:t>ру</a:t>
            </a:r>
            <a:r>
              <a:rPr lang="ru-RU" sz="1800" dirty="0" smtClean="0"/>
              <a:t> яблоки, </a:t>
            </a:r>
            <a:r>
              <a:rPr lang="ru-RU" sz="1800" dirty="0" err="1" smtClean="0"/>
              <a:t>бл</a:t>
            </a:r>
            <a:r>
              <a:rPr lang="ru-RU" sz="1800" dirty="0" smtClean="0"/>
              <a:t>..стать успехами к..</a:t>
            </a:r>
            <a:r>
              <a:rPr lang="ru-RU" sz="1800" dirty="0" err="1" smtClean="0"/>
              <a:t>саться</a:t>
            </a:r>
            <a:r>
              <a:rPr lang="ru-RU" sz="1800" dirty="0" smtClean="0"/>
              <a:t> рукой, выт..</a:t>
            </a:r>
            <a:r>
              <a:rPr lang="ru-RU" sz="1800" dirty="0" err="1" smtClean="0"/>
              <a:t>реть</a:t>
            </a:r>
            <a:r>
              <a:rPr lang="ru-RU" sz="1800" dirty="0" smtClean="0"/>
              <a:t> доску, </a:t>
            </a:r>
            <a:r>
              <a:rPr lang="ru-RU" sz="1800" dirty="0" err="1" smtClean="0"/>
              <a:t>заж</a:t>
            </a:r>
            <a:r>
              <a:rPr lang="ru-RU" sz="1800" dirty="0" smtClean="0"/>
              <a:t>..</a:t>
            </a:r>
            <a:r>
              <a:rPr lang="ru-RU" sz="1800" dirty="0" err="1" smtClean="0"/>
              <a:t>гательный</a:t>
            </a:r>
            <a:r>
              <a:rPr lang="ru-RU" sz="1800" dirty="0" smtClean="0"/>
              <a:t> танец, лёгкое пр..к..</a:t>
            </a:r>
            <a:r>
              <a:rPr lang="ru-RU" sz="1800" dirty="0" err="1" smtClean="0"/>
              <a:t>сновение</a:t>
            </a:r>
            <a:r>
              <a:rPr lang="ru-RU" sz="1800" dirty="0" smtClean="0"/>
              <a:t>, </a:t>
            </a:r>
            <a:r>
              <a:rPr lang="ru-RU" sz="1800" dirty="0" err="1" smtClean="0"/>
              <a:t>подб</a:t>
            </a:r>
            <a:r>
              <a:rPr lang="ru-RU" sz="1800" dirty="0" smtClean="0"/>
              <a:t>..</a:t>
            </a:r>
            <a:r>
              <a:rPr lang="ru-RU" sz="1800" dirty="0" err="1" smtClean="0"/>
              <a:t>ру</a:t>
            </a:r>
            <a:r>
              <a:rPr lang="ru-RU" sz="1800" dirty="0" smtClean="0"/>
              <a:t> книги, оп..</a:t>
            </a:r>
            <a:r>
              <a:rPr lang="ru-RU" sz="1800" dirty="0" err="1" smtClean="0"/>
              <a:t>реться</a:t>
            </a:r>
            <a:r>
              <a:rPr lang="ru-RU" sz="1800" dirty="0" smtClean="0"/>
              <a:t> о стену, </a:t>
            </a:r>
            <a:r>
              <a:rPr lang="ru-RU" sz="1800" dirty="0" err="1" smtClean="0"/>
              <a:t>изл</a:t>
            </a:r>
            <a:r>
              <a:rPr lang="ru-RU" sz="1800" dirty="0" smtClean="0"/>
              <a:t>..гать свои мысли, зам..</a:t>
            </a:r>
            <a:r>
              <a:rPr lang="ru-RU" sz="1800" dirty="0" err="1" smtClean="0"/>
              <a:t>рающие</a:t>
            </a:r>
            <a:r>
              <a:rPr lang="ru-RU" sz="1800" dirty="0" smtClean="0"/>
              <a:t> звуки, пол..жить в ящик, </a:t>
            </a:r>
            <a:r>
              <a:rPr lang="ru-RU" sz="1800" dirty="0" err="1" smtClean="0"/>
              <a:t>бл</a:t>
            </a:r>
            <a:r>
              <a:rPr lang="ru-RU" sz="1800" dirty="0" smtClean="0"/>
              <a:t>..</a:t>
            </a:r>
            <a:r>
              <a:rPr lang="ru-RU" sz="1800" dirty="0" err="1" smtClean="0"/>
              <a:t>стеть</a:t>
            </a:r>
            <a:r>
              <a:rPr lang="ru-RU" sz="1800" dirty="0" smtClean="0"/>
              <a:t> на солнце, пр..к..</a:t>
            </a:r>
            <a:r>
              <a:rPr lang="ru-RU" sz="1800" dirty="0" err="1" smtClean="0"/>
              <a:t>саться</a:t>
            </a:r>
            <a:r>
              <a:rPr lang="ru-RU" sz="1800" dirty="0" smtClean="0"/>
              <a:t> к цветам, </a:t>
            </a:r>
            <a:r>
              <a:rPr lang="ru-RU" sz="1800" dirty="0" err="1" smtClean="0"/>
              <a:t>сг</a:t>
            </a:r>
            <a:r>
              <a:rPr lang="ru-RU" sz="1800" dirty="0" smtClean="0"/>
              <a:t>..рели дотла, </a:t>
            </a:r>
            <a:r>
              <a:rPr lang="ru-RU" sz="1800" dirty="0" err="1" smtClean="0"/>
              <a:t>заг</a:t>
            </a:r>
            <a:r>
              <a:rPr lang="ru-RU" sz="1800" dirty="0" smtClean="0"/>
              <a:t>..рели на солнце, </a:t>
            </a:r>
            <a:r>
              <a:rPr lang="ru-RU" sz="1800" dirty="0" err="1" smtClean="0"/>
              <a:t>уг</a:t>
            </a:r>
            <a:r>
              <a:rPr lang="ru-RU" sz="1800" dirty="0" smtClean="0"/>
              <a:t>..</a:t>
            </a:r>
            <a:r>
              <a:rPr lang="ru-RU" sz="1800" dirty="0" err="1" smtClean="0"/>
              <a:t>рный</a:t>
            </a:r>
            <a:r>
              <a:rPr lang="ru-RU" sz="1800" dirty="0" smtClean="0"/>
              <a:t> газ, подобрали </a:t>
            </a:r>
            <a:r>
              <a:rPr lang="ru-RU" sz="1800" dirty="0" err="1" smtClean="0"/>
              <a:t>ог</a:t>
            </a:r>
            <a:r>
              <a:rPr lang="ru-RU" sz="1800" dirty="0" smtClean="0"/>
              <a:t>..рок, утренние </a:t>
            </a:r>
            <a:r>
              <a:rPr lang="ru-RU" sz="1800" dirty="0" err="1" smtClean="0"/>
              <a:t>з</a:t>
            </a:r>
            <a:r>
              <a:rPr lang="ru-RU" sz="1800" dirty="0" smtClean="0"/>
              <a:t>..</a:t>
            </a:r>
            <a:r>
              <a:rPr lang="ru-RU" sz="1800" dirty="0" err="1" smtClean="0"/>
              <a:t>ри</a:t>
            </a:r>
            <a:r>
              <a:rPr lang="ru-RU" sz="1800" dirty="0" smtClean="0"/>
              <a:t>, увидеть </a:t>
            </a:r>
            <a:r>
              <a:rPr lang="ru-RU" sz="1800" dirty="0" err="1" smtClean="0"/>
              <a:t>з</a:t>
            </a:r>
            <a:r>
              <a:rPr lang="ru-RU" sz="1800" dirty="0" smtClean="0"/>
              <a:t>..</a:t>
            </a:r>
            <a:r>
              <a:rPr lang="ru-RU" sz="1800" dirty="0" err="1" smtClean="0"/>
              <a:t>рево</a:t>
            </a:r>
            <a:r>
              <a:rPr lang="ru-RU" sz="1800" dirty="0" smtClean="0"/>
              <a:t>, встречать </a:t>
            </a:r>
            <a:r>
              <a:rPr lang="ru-RU" sz="1800" dirty="0" err="1" smtClean="0"/>
              <a:t>з</a:t>
            </a:r>
            <a:r>
              <a:rPr lang="ru-RU" sz="1800" dirty="0" smtClean="0"/>
              <a:t>..</a:t>
            </a:r>
            <a:r>
              <a:rPr lang="ru-RU" sz="1800" dirty="0" err="1" smtClean="0"/>
              <a:t>рю</a:t>
            </a:r>
            <a:r>
              <a:rPr lang="ru-RU" sz="1800" dirty="0" smtClean="0"/>
              <a:t>, наблюдать </a:t>
            </a:r>
            <a:r>
              <a:rPr lang="ru-RU" sz="1800" dirty="0" err="1" smtClean="0"/>
              <a:t>з</a:t>
            </a:r>
            <a:r>
              <a:rPr lang="ru-RU" sz="1800" dirty="0" smtClean="0"/>
              <a:t>..</a:t>
            </a:r>
            <a:r>
              <a:rPr lang="ru-RU" sz="1800" dirty="0" err="1" smtClean="0"/>
              <a:t>рницы</a:t>
            </a:r>
            <a:r>
              <a:rPr lang="ru-RU" sz="1800" dirty="0" smtClean="0"/>
              <a:t>, оз..</a:t>
            </a:r>
            <a:r>
              <a:rPr lang="ru-RU" sz="1800" dirty="0" err="1" smtClean="0"/>
              <a:t>рённый</a:t>
            </a:r>
            <a:r>
              <a:rPr lang="ru-RU" sz="1800" dirty="0" smtClean="0"/>
              <a:t> луной, р..</a:t>
            </a:r>
            <a:r>
              <a:rPr lang="ru-RU" sz="1800" dirty="0" err="1" smtClean="0"/>
              <a:t>стительность</a:t>
            </a:r>
            <a:r>
              <a:rPr lang="ru-RU" sz="1800" dirty="0" smtClean="0"/>
              <a:t>, сл..</a:t>
            </a:r>
            <a:r>
              <a:rPr lang="ru-RU" sz="1800" dirty="0" err="1" smtClean="0"/>
              <a:t>жение</a:t>
            </a:r>
            <a:r>
              <a:rPr lang="ru-RU" sz="1800" dirty="0" smtClean="0"/>
              <a:t>, сл..</a:t>
            </a:r>
            <a:r>
              <a:rPr lang="ru-RU" sz="1800" dirty="0" err="1" smtClean="0"/>
              <a:t>гаемое</a:t>
            </a:r>
            <a:r>
              <a:rPr lang="ru-RU" sz="1800" dirty="0" smtClean="0"/>
              <a:t>, </a:t>
            </a:r>
            <a:r>
              <a:rPr lang="ru-RU" sz="1800" dirty="0" err="1" smtClean="0"/>
              <a:t>подр</a:t>
            </a:r>
            <a:r>
              <a:rPr lang="ru-RU" sz="1800" dirty="0" smtClean="0"/>
              <a:t>..</a:t>
            </a:r>
            <a:r>
              <a:rPr lang="ru-RU" sz="1800" dirty="0" err="1" smtClean="0"/>
              <a:t>сла</a:t>
            </a:r>
            <a:r>
              <a:rPr lang="ru-RU" sz="1800" dirty="0" smtClean="0"/>
              <a:t>, </a:t>
            </a:r>
            <a:r>
              <a:rPr lang="ru-RU" sz="1800" dirty="0" err="1" smtClean="0"/>
              <a:t>бл</a:t>
            </a:r>
            <a:r>
              <a:rPr lang="ru-RU" sz="1800" dirty="0" smtClean="0"/>
              <a:t>..стать, р..сток, </a:t>
            </a:r>
            <a:r>
              <a:rPr lang="ru-RU" sz="1800" dirty="0" err="1" smtClean="0"/>
              <a:t>предпол</a:t>
            </a:r>
            <a:r>
              <a:rPr lang="ru-RU" sz="1800" dirty="0" smtClean="0"/>
              <a:t>..гать,  прил..</a:t>
            </a:r>
            <a:r>
              <a:rPr lang="ru-RU" sz="1800" dirty="0" err="1" smtClean="0"/>
              <a:t>гательное</a:t>
            </a:r>
            <a:r>
              <a:rPr lang="ru-RU" sz="1800" dirty="0" smtClean="0"/>
              <a:t>, </a:t>
            </a:r>
            <a:r>
              <a:rPr lang="ru-RU" sz="1800" dirty="0" err="1" smtClean="0"/>
              <a:t>соб</a:t>
            </a:r>
            <a:r>
              <a:rPr lang="ru-RU" sz="1800" dirty="0" smtClean="0"/>
              <a:t>..</a:t>
            </a:r>
            <a:r>
              <a:rPr lang="ru-RU" sz="1800" dirty="0" err="1" smtClean="0"/>
              <a:t>раться</a:t>
            </a:r>
            <a:r>
              <a:rPr lang="ru-RU" sz="1800" dirty="0" smtClean="0"/>
              <a:t>, </a:t>
            </a:r>
            <a:r>
              <a:rPr lang="ru-RU" sz="1800" dirty="0" err="1" smtClean="0"/>
              <a:t>расст</a:t>
            </a:r>
            <a:r>
              <a:rPr lang="ru-RU" sz="1800" dirty="0" smtClean="0"/>
              <a:t>..</a:t>
            </a:r>
            <a:r>
              <a:rPr lang="ru-RU" sz="1800" dirty="0" err="1" smtClean="0"/>
              <a:t>лать</a:t>
            </a:r>
            <a:r>
              <a:rPr lang="ru-RU" sz="1800" dirty="0" smtClean="0"/>
              <a:t>, пост..лить, зам..рать, </a:t>
            </a:r>
            <a:r>
              <a:rPr lang="ru-RU" sz="1800" dirty="0" err="1" smtClean="0"/>
              <a:t>изл</a:t>
            </a:r>
            <a:r>
              <a:rPr lang="ru-RU" sz="1800" dirty="0" smtClean="0"/>
              <a:t>..</a:t>
            </a:r>
            <a:r>
              <a:rPr lang="ru-RU" sz="1800" dirty="0" err="1" smtClean="0"/>
              <a:t>жение</a:t>
            </a:r>
            <a:r>
              <a:rPr lang="ru-RU" sz="1800" dirty="0" smtClean="0"/>
              <a:t>, </a:t>
            </a:r>
            <a:r>
              <a:rPr lang="ru-RU" sz="1800" dirty="0" err="1" smtClean="0"/>
              <a:t>перел</a:t>
            </a:r>
            <a:r>
              <a:rPr lang="ru-RU" sz="1800" dirty="0" smtClean="0"/>
              <a:t>..жить, разд..рать, </a:t>
            </a:r>
            <a:r>
              <a:rPr lang="ru-RU" sz="1800" dirty="0" err="1" smtClean="0"/>
              <a:t>зар</a:t>
            </a:r>
            <a:r>
              <a:rPr lang="ru-RU" sz="1800" dirty="0" smtClean="0"/>
              <a:t>..</a:t>
            </a:r>
            <a:r>
              <a:rPr lang="ru-RU" sz="1800" dirty="0" err="1" smtClean="0"/>
              <a:t>сли</a:t>
            </a:r>
            <a:r>
              <a:rPr lang="ru-RU" sz="1800" dirty="0" smtClean="0"/>
              <a:t>, </a:t>
            </a:r>
            <a:r>
              <a:rPr lang="ru-RU" sz="1800" dirty="0" err="1" smtClean="0"/>
              <a:t>водор</a:t>
            </a:r>
            <a:r>
              <a:rPr lang="ru-RU" sz="1800" dirty="0" smtClean="0"/>
              <a:t>..</a:t>
            </a:r>
            <a:r>
              <a:rPr lang="ru-RU" sz="1800" dirty="0" err="1" smtClean="0"/>
              <a:t>сли</a:t>
            </a:r>
            <a:r>
              <a:rPr lang="ru-RU" sz="1800" dirty="0" smtClean="0"/>
              <a:t>, р..сточек, </a:t>
            </a:r>
            <a:r>
              <a:rPr lang="ru-RU" sz="1800" dirty="0" err="1" smtClean="0"/>
              <a:t>выр</a:t>
            </a:r>
            <a:r>
              <a:rPr lang="ru-RU" sz="1800" dirty="0" smtClean="0"/>
              <a:t>..</a:t>
            </a:r>
            <a:r>
              <a:rPr lang="ru-RU" sz="1800" dirty="0" err="1" smtClean="0"/>
              <a:t>щивать</a:t>
            </a:r>
            <a:r>
              <a:rPr lang="ru-RU" sz="1800" dirty="0" smtClean="0"/>
              <a:t>, </a:t>
            </a:r>
            <a:r>
              <a:rPr lang="ru-RU" sz="1800" dirty="0" err="1" smtClean="0"/>
              <a:t>разж</a:t>
            </a:r>
            <a:r>
              <a:rPr lang="ru-RU" sz="1800" dirty="0" smtClean="0"/>
              <a:t>..</a:t>
            </a:r>
            <a:r>
              <a:rPr lang="ru-RU" sz="1800" dirty="0" err="1" smtClean="0"/>
              <a:t>гал</a:t>
            </a:r>
            <a:r>
              <a:rPr lang="ru-RU" sz="1800" dirty="0" smtClean="0"/>
              <a:t>, </a:t>
            </a:r>
            <a:r>
              <a:rPr lang="ru-RU" sz="1800" dirty="0" err="1" smtClean="0"/>
              <a:t>зап</a:t>
            </a:r>
            <a:r>
              <a:rPr lang="ru-RU" sz="1800" dirty="0" smtClean="0"/>
              <a:t>..</a:t>
            </a:r>
            <a:r>
              <a:rPr lang="ru-RU" sz="1800" dirty="0" err="1" smtClean="0"/>
              <a:t>реть</a:t>
            </a:r>
            <a:r>
              <a:rPr lang="ru-RU" sz="1800" dirty="0" smtClean="0"/>
              <a:t>, </a:t>
            </a:r>
            <a:r>
              <a:rPr lang="ru-RU" sz="1800" dirty="0" err="1" smtClean="0"/>
              <a:t>прот</a:t>
            </a:r>
            <a:r>
              <a:rPr lang="ru-RU" sz="1800" dirty="0" smtClean="0"/>
              <a:t>..рать, </a:t>
            </a:r>
            <a:r>
              <a:rPr lang="ru-RU" sz="1800" dirty="0" err="1" smtClean="0"/>
              <a:t>зеп</a:t>
            </a:r>
            <a:r>
              <a:rPr lang="ru-RU" sz="1800" dirty="0" smtClean="0"/>
              <a:t>..</a:t>
            </a:r>
            <a:r>
              <a:rPr lang="ru-RU" sz="1800" dirty="0" err="1" smtClean="0"/>
              <a:t>реть</a:t>
            </a:r>
            <a:r>
              <a:rPr lang="ru-RU" sz="1800" dirty="0" smtClean="0"/>
              <a:t>, Р..</a:t>
            </a:r>
            <a:r>
              <a:rPr lang="ru-RU" sz="1800" dirty="0" err="1" smtClean="0"/>
              <a:t>стов,отр</a:t>
            </a:r>
            <a:r>
              <a:rPr lang="ru-RU" sz="1800" dirty="0" smtClean="0"/>
              <a:t>..</a:t>
            </a:r>
            <a:r>
              <a:rPr lang="ru-RU" sz="1800" dirty="0" err="1" smtClean="0"/>
              <a:t>сль</a:t>
            </a:r>
            <a:r>
              <a:rPr lang="ru-RU" sz="1800" dirty="0" smtClean="0"/>
              <a:t>, Р..</a:t>
            </a:r>
            <a:r>
              <a:rPr lang="ru-RU" sz="1800" dirty="0" err="1" smtClean="0"/>
              <a:t>стислав</a:t>
            </a:r>
            <a:r>
              <a:rPr lang="ru-RU" sz="1800" dirty="0" smtClean="0"/>
              <a:t>, </a:t>
            </a:r>
            <a:r>
              <a:rPr lang="ru-RU" sz="1800" dirty="0" err="1" smtClean="0"/>
              <a:t>отр</a:t>
            </a:r>
            <a:r>
              <a:rPr lang="ru-RU" sz="1800" dirty="0" smtClean="0"/>
              <a:t>..</a:t>
            </a:r>
            <a:r>
              <a:rPr lang="ru-RU" sz="1800" dirty="0" err="1" smtClean="0"/>
              <a:t>слевой</a:t>
            </a:r>
            <a:r>
              <a:rPr lang="ru-RU" sz="1800" dirty="0" smtClean="0"/>
              <a:t>.</a:t>
            </a:r>
          </a:p>
          <a:p>
            <a:pPr>
              <a:buNone/>
            </a:pPr>
            <a:r>
              <a:rPr lang="ru-RU" sz="1800" dirty="0" smtClean="0"/>
              <a:t> </a:t>
            </a:r>
          </a:p>
          <a:p>
            <a:r>
              <a:rPr lang="ru-RU" sz="1800" b="1" dirty="0" smtClean="0"/>
              <a:t>Выделить грамматические основы 4, 5, 8, 12 предложений.</a:t>
            </a:r>
            <a:endParaRPr lang="ru-RU" sz="1800" dirty="0" smtClean="0"/>
          </a:p>
          <a:p>
            <a:r>
              <a:rPr lang="ru-RU" sz="1800" dirty="0" smtClean="0"/>
              <a:t>1.  Солнце к..</a:t>
            </a:r>
            <a:r>
              <a:rPr lang="ru-RU" sz="1800" dirty="0" err="1" smtClean="0"/>
              <a:t>снулось</a:t>
            </a:r>
            <a:r>
              <a:rPr lang="ru-RU" sz="1800" dirty="0" smtClean="0"/>
              <a:t> края степи.(</a:t>
            </a:r>
            <a:r>
              <a:rPr lang="ru-RU" sz="1800" dirty="0" err="1" smtClean="0"/>
              <a:t>Сераф</a:t>
            </a:r>
            <a:r>
              <a:rPr lang="ru-RU" sz="1800" dirty="0" smtClean="0"/>
              <a:t>.) 2. </a:t>
            </a:r>
            <a:r>
              <a:rPr lang="ru-RU" sz="1800" dirty="0" err="1" smtClean="0"/>
              <a:t>Прик</a:t>
            </a:r>
            <a:r>
              <a:rPr lang="ru-RU" sz="1800" dirty="0" smtClean="0"/>
              <a:t>..</a:t>
            </a:r>
            <a:r>
              <a:rPr lang="ru-RU" sz="1800" dirty="0" err="1" smtClean="0"/>
              <a:t>снувшись</a:t>
            </a:r>
            <a:r>
              <a:rPr lang="ru-RU" sz="1800" dirty="0" smtClean="0"/>
              <a:t> спиной к стволу дерева, я мечтал (Л.Н.Т.) 3. </a:t>
            </a:r>
            <a:r>
              <a:rPr lang="ru-RU" sz="1800" dirty="0" err="1" smtClean="0"/>
              <a:t>Муму</a:t>
            </a:r>
            <a:r>
              <a:rPr lang="ru-RU" sz="1800" dirty="0" smtClean="0"/>
              <a:t> едва пр..к..</a:t>
            </a:r>
            <a:r>
              <a:rPr lang="ru-RU" sz="1800" dirty="0" err="1" smtClean="0"/>
              <a:t>салась</a:t>
            </a:r>
            <a:r>
              <a:rPr lang="ru-RU" sz="1800" dirty="0" smtClean="0"/>
              <a:t> мордочкой до кушанья (Т.) 4. Солнечные лучи к..</a:t>
            </a:r>
            <a:r>
              <a:rPr lang="ru-RU" sz="1800" dirty="0" err="1" smtClean="0"/>
              <a:t>саются</a:t>
            </a:r>
            <a:r>
              <a:rPr lang="ru-RU" sz="1800" dirty="0" smtClean="0"/>
              <a:t> деревьев. 5. Он почувствовал пр.к..</a:t>
            </a:r>
            <a:r>
              <a:rPr lang="ru-RU" sz="1800" dirty="0" err="1" smtClean="0"/>
              <a:t>сновение</a:t>
            </a:r>
            <a:r>
              <a:rPr lang="ru-RU" sz="1800" dirty="0" smtClean="0"/>
              <a:t> дружеской руки. 6. Аппарат мчался по к..</a:t>
            </a:r>
            <a:r>
              <a:rPr lang="ru-RU" sz="1800" dirty="0" err="1" smtClean="0"/>
              <a:t>сательной</a:t>
            </a:r>
            <a:r>
              <a:rPr lang="ru-RU" sz="1800" dirty="0" smtClean="0"/>
              <a:t>. 7. Мы к..</a:t>
            </a:r>
            <a:r>
              <a:rPr lang="ru-RU" sz="1800" dirty="0" err="1" smtClean="0"/>
              <a:t>снулись</a:t>
            </a:r>
            <a:r>
              <a:rPr lang="ru-RU" sz="1800" dirty="0" smtClean="0"/>
              <a:t> трудного вопроса. 8. А восток всё г..</a:t>
            </a:r>
            <a:r>
              <a:rPr lang="ru-RU" sz="1800" dirty="0" err="1" smtClean="0"/>
              <a:t>рит</a:t>
            </a:r>
            <a:r>
              <a:rPr lang="ru-RU" sz="1800" dirty="0" smtClean="0"/>
              <a:t>, разг..</a:t>
            </a:r>
            <a:r>
              <a:rPr lang="ru-RU" sz="1800" dirty="0" err="1" smtClean="0"/>
              <a:t>рается</a:t>
            </a:r>
            <a:r>
              <a:rPr lang="ru-RU" sz="1800" dirty="0" smtClean="0"/>
              <a:t>(Ник.) 9. Хворост </a:t>
            </a:r>
            <a:r>
              <a:rPr lang="ru-RU" sz="1800" dirty="0" err="1" smtClean="0"/>
              <a:t>заг</a:t>
            </a:r>
            <a:r>
              <a:rPr lang="ru-RU" sz="1800" dirty="0" smtClean="0"/>
              <a:t>..</a:t>
            </a:r>
            <a:r>
              <a:rPr lang="ru-RU" sz="1800" dirty="0" err="1" smtClean="0"/>
              <a:t>релся</a:t>
            </a:r>
            <a:r>
              <a:rPr lang="ru-RU" sz="1800" dirty="0" smtClean="0"/>
              <a:t> от искр. 10. Девочка к..</a:t>
            </a:r>
            <a:r>
              <a:rPr lang="ru-RU" sz="1800" dirty="0" err="1" smtClean="0"/>
              <a:t>сается</a:t>
            </a:r>
            <a:r>
              <a:rPr lang="ru-RU" sz="1800" dirty="0" smtClean="0"/>
              <a:t> ногами пола. 11. Ярко г..рели листья. 12. Я в..</a:t>
            </a:r>
            <a:r>
              <a:rPr lang="ru-RU" sz="1800" dirty="0" err="1" smtClean="0"/>
              <a:t>сной</a:t>
            </a:r>
            <a:r>
              <a:rPr lang="ru-RU" sz="1800" dirty="0" smtClean="0"/>
              <a:t> </a:t>
            </a:r>
            <a:r>
              <a:rPr lang="ru-RU" sz="1800" dirty="0" err="1" smtClean="0"/>
              <a:t>вз</a:t>
            </a:r>
            <a:r>
              <a:rPr lang="ru-RU" sz="1800" dirty="0" smtClean="0"/>
              <a:t>..шла, летом </a:t>
            </a:r>
            <a:r>
              <a:rPr lang="ru-RU" sz="1800" dirty="0" err="1" smtClean="0"/>
              <a:t>выр</a:t>
            </a:r>
            <a:r>
              <a:rPr lang="ru-RU" sz="1800" dirty="0" smtClean="0"/>
              <a:t>..</a:t>
            </a:r>
            <a:r>
              <a:rPr lang="ru-RU" sz="1800" dirty="0" err="1" smtClean="0"/>
              <a:t>сла</a:t>
            </a:r>
            <a:r>
              <a:rPr lang="ru-RU" sz="1800" dirty="0" smtClean="0"/>
              <a:t>, по </a:t>
            </a:r>
            <a:r>
              <a:rPr lang="ru-RU" sz="1800" dirty="0" err="1" smtClean="0"/>
              <a:t>з</a:t>
            </a:r>
            <a:r>
              <a:rPr lang="ru-RU" sz="1800" dirty="0" smtClean="0"/>
              <a:t>..</a:t>
            </a:r>
            <a:r>
              <a:rPr lang="ru-RU" sz="1800" dirty="0" err="1" smtClean="0"/>
              <a:t>рям</a:t>
            </a:r>
            <a:r>
              <a:rPr lang="ru-RU" sz="1800" dirty="0" smtClean="0"/>
              <a:t> </a:t>
            </a:r>
            <a:r>
              <a:rPr lang="ru-RU" sz="1800" dirty="0" err="1" smtClean="0"/>
              <a:t>цв</a:t>
            </a:r>
            <a:r>
              <a:rPr lang="ru-RU" sz="1800" dirty="0" smtClean="0"/>
              <a:t>..</a:t>
            </a:r>
            <a:r>
              <a:rPr lang="ru-RU" sz="1800" dirty="0" err="1" smtClean="0"/>
              <a:t>ла</a:t>
            </a:r>
            <a:r>
              <a:rPr lang="ru-RU" sz="1800" dirty="0" smtClean="0"/>
              <a:t>, в полдень </a:t>
            </a:r>
            <a:r>
              <a:rPr lang="ru-RU" sz="1800" dirty="0" err="1" smtClean="0"/>
              <a:t>вызр</a:t>
            </a:r>
            <a:r>
              <a:rPr lang="ru-RU" sz="1800" dirty="0" smtClean="0"/>
              <a:t>..</a:t>
            </a:r>
            <a:r>
              <a:rPr lang="ru-RU" sz="1800" dirty="0" err="1" smtClean="0"/>
              <a:t>ла</a:t>
            </a:r>
            <a:r>
              <a:rPr lang="ru-RU" sz="1800" dirty="0" smtClean="0"/>
              <a:t>.</a:t>
            </a:r>
          </a:p>
          <a:p>
            <a:pPr>
              <a:buNone/>
            </a:pPr>
            <a:r>
              <a:rPr lang="ru-RU" sz="1600" dirty="0" smtClean="0"/>
              <a:t> </a:t>
            </a:r>
          </a:p>
          <a:p>
            <a:pPr>
              <a:buNone/>
            </a:pPr>
            <a:endParaRPr lang="ru-RU" sz="1600" dirty="0" smtClean="0"/>
          </a:p>
        </p:txBody>
      </p:sp>
    </p:spTree>
    <p:extLst>
      <p:ext uri="{BB962C8B-B14F-4D97-AF65-F5344CB8AC3E}">
        <p14:creationId xmlns="" xmlns:p14="http://schemas.microsoft.com/office/powerpoint/2010/main" val="1715675375"/>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buNone/>
            </a:pPr>
            <a:r>
              <a:rPr lang="ru-RU" sz="2800" b="1" dirty="0" smtClean="0">
                <a:latin typeface="Times New Roman" pitchFamily="18" charset="0"/>
                <a:cs typeface="Times New Roman" pitchFamily="18" charset="0"/>
              </a:rPr>
              <a:t>            Правописание безударных гласных в корне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Благ</a:t>
            </a:r>
            <a:r>
              <a:rPr lang="ru-RU" sz="2800" dirty="0" smtClean="0">
                <a:latin typeface="Times New Roman" pitchFamily="18" charset="0"/>
                <a:cs typeface="Times New Roman" pitchFamily="18" charset="0"/>
              </a:rPr>
              <a:t>..сл..вить на подвиг, воплотить мечту в реальность, </a:t>
            </a:r>
            <a:r>
              <a:rPr lang="ru-RU" sz="2800" dirty="0" err="1" smtClean="0">
                <a:latin typeface="Times New Roman" pitchFamily="18" charset="0"/>
                <a:cs typeface="Times New Roman" pitchFamily="18" charset="0"/>
              </a:rPr>
              <a:t>задр...жать</a:t>
            </a:r>
            <a:r>
              <a:rPr lang="ru-RU" sz="2800" dirty="0" smtClean="0">
                <a:latin typeface="Times New Roman" pitchFamily="18" charset="0"/>
                <a:cs typeface="Times New Roman" pitchFamily="18" charset="0"/>
              </a:rPr>
              <a:t> от страха, изображать в произведении, </a:t>
            </a:r>
            <a:r>
              <a:rPr lang="ru-RU" sz="2800" dirty="0" err="1" smtClean="0">
                <a:latin typeface="Times New Roman" pitchFamily="18" charset="0"/>
                <a:cs typeface="Times New Roman" pitchFamily="18" charset="0"/>
              </a:rPr>
              <a:t>насл</a:t>
            </a:r>
            <a:r>
              <a:rPr lang="ru-RU" sz="2800" dirty="0" smtClean="0">
                <a:latin typeface="Times New Roman" pitchFamily="18" charset="0"/>
                <a:cs typeface="Times New Roman" pitchFamily="18" charset="0"/>
              </a:rPr>
              <a:t>..</a:t>
            </a:r>
            <a:r>
              <a:rPr lang="ru-RU" sz="2800" dirty="0" err="1" smtClean="0">
                <a:latin typeface="Times New Roman" pitchFamily="18" charset="0"/>
                <a:cs typeface="Times New Roman" pitchFamily="18" charset="0"/>
              </a:rPr>
              <a:t>ждение</a:t>
            </a:r>
            <a:r>
              <a:rPr lang="ru-RU" sz="2800" dirty="0" smtClean="0">
                <a:latin typeface="Times New Roman" pitchFamily="18" charset="0"/>
                <a:cs typeface="Times New Roman" pitchFamily="18" charset="0"/>
              </a:rPr>
              <a:t> искусством, </a:t>
            </a:r>
            <a:r>
              <a:rPr lang="ru-RU" sz="2800" dirty="0" err="1" smtClean="0">
                <a:latin typeface="Times New Roman" pitchFamily="18" charset="0"/>
                <a:cs typeface="Times New Roman" pitchFamily="18" charset="0"/>
              </a:rPr>
              <a:t>неприм...римый</a:t>
            </a:r>
            <a:r>
              <a:rPr lang="ru-RU" sz="2800" dirty="0" smtClean="0">
                <a:latin typeface="Times New Roman" pitchFamily="18" charset="0"/>
                <a:cs typeface="Times New Roman" pitchFamily="18" charset="0"/>
              </a:rPr>
              <a:t> противник, страшная </a:t>
            </a:r>
            <a:r>
              <a:rPr lang="ru-RU" sz="2800" dirty="0" err="1" smtClean="0">
                <a:latin typeface="Times New Roman" pitchFamily="18" charset="0"/>
                <a:cs typeface="Times New Roman" pitchFamily="18" charset="0"/>
              </a:rPr>
              <a:t>н...щета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обв...нять</a:t>
            </a:r>
            <a:r>
              <a:rPr lang="ru-RU" sz="2800" dirty="0" smtClean="0">
                <a:latin typeface="Times New Roman" pitchFamily="18" charset="0"/>
                <a:cs typeface="Times New Roman" pitchFamily="18" charset="0"/>
              </a:rPr>
              <a:t> во всех грехах, </a:t>
            </a:r>
            <a:r>
              <a:rPr lang="ru-RU" sz="2800" dirty="0" err="1" smtClean="0">
                <a:latin typeface="Times New Roman" pitchFamily="18" charset="0"/>
                <a:cs typeface="Times New Roman" pitchFamily="18" charset="0"/>
              </a:rPr>
              <a:t>обн...жать</a:t>
            </a:r>
            <a:r>
              <a:rPr lang="ru-RU" sz="2800" dirty="0" smtClean="0">
                <a:latin typeface="Times New Roman" pitchFamily="18" charset="0"/>
                <a:cs typeface="Times New Roman" pitchFamily="18" charset="0"/>
              </a:rPr>
              <a:t> недостатки, </a:t>
            </a:r>
            <a:r>
              <a:rPr lang="ru-RU" sz="2800" dirty="0" err="1" smtClean="0">
                <a:latin typeface="Times New Roman" pitchFamily="18" charset="0"/>
                <a:cs typeface="Times New Roman" pitchFamily="18" charset="0"/>
              </a:rPr>
              <a:t>обл...чать</a:t>
            </a:r>
            <a:r>
              <a:rPr lang="ru-RU" sz="2800" dirty="0" smtClean="0">
                <a:latin typeface="Times New Roman" pitchFamily="18" charset="0"/>
                <a:cs typeface="Times New Roman" pitchFamily="18" charset="0"/>
              </a:rPr>
              <a:t> пороки, </a:t>
            </a:r>
            <a:r>
              <a:rPr lang="ru-RU" sz="2800" dirty="0" err="1" smtClean="0">
                <a:latin typeface="Times New Roman" pitchFamily="18" charset="0"/>
                <a:cs typeface="Times New Roman" pitchFamily="18" charset="0"/>
              </a:rPr>
              <a:t>обог</a:t>
            </a:r>
            <a:r>
              <a:rPr lang="ru-RU" sz="2800" dirty="0" smtClean="0">
                <a:latin typeface="Times New Roman" pitchFamily="18" charset="0"/>
                <a:cs typeface="Times New Roman" pitchFamily="18" charset="0"/>
              </a:rPr>
              <a:t>..</a:t>
            </a:r>
            <a:r>
              <a:rPr lang="ru-RU" sz="2800" dirty="0" err="1" smtClean="0">
                <a:latin typeface="Times New Roman" pitchFamily="18" charset="0"/>
                <a:cs typeface="Times New Roman" pitchFamily="18" charset="0"/>
              </a:rPr>
              <a:t>щение</a:t>
            </a:r>
            <a:r>
              <a:rPr lang="ru-RU" sz="2800" dirty="0" smtClean="0">
                <a:latin typeface="Times New Roman" pitchFamily="18" charset="0"/>
                <a:cs typeface="Times New Roman" pitchFamily="18" charset="0"/>
              </a:rPr>
              <a:t> новыми материалами, </a:t>
            </a:r>
            <a:r>
              <a:rPr lang="ru-RU" sz="2800" dirty="0" err="1" smtClean="0">
                <a:latin typeface="Times New Roman" pitchFamily="18" charset="0"/>
                <a:cs typeface="Times New Roman" pitchFamily="18" charset="0"/>
              </a:rPr>
              <a:t>обст...ятельства</a:t>
            </a:r>
            <a:r>
              <a:rPr lang="ru-RU" sz="2800" dirty="0" smtClean="0">
                <a:latin typeface="Times New Roman" pitchFamily="18" charset="0"/>
                <a:cs typeface="Times New Roman" pitchFamily="18" charset="0"/>
              </a:rPr>
              <a:t> жизни, </a:t>
            </a:r>
            <a:r>
              <a:rPr lang="ru-RU" sz="2800" dirty="0" err="1" smtClean="0">
                <a:latin typeface="Times New Roman" pitchFamily="18" charset="0"/>
                <a:cs typeface="Times New Roman" pitchFamily="18" charset="0"/>
              </a:rPr>
              <a:t>объед</a:t>
            </a:r>
            <a:r>
              <a:rPr lang="ru-RU" sz="2800" dirty="0" smtClean="0">
                <a:latin typeface="Times New Roman" pitchFamily="18" charset="0"/>
                <a:cs typeface="Times New Roman" pitchFamily="18" charset="0"/>
              </a:rPr>
              <a:t>..</a:t>
            </a:r>
            <a:r>
              <a:rPr lang="ru-RU" sz="2800" dirty="0" err="1" smtClean="0">
                <a:latin typeface="Times New Roman" pitchFamily="18" charset="0"/>
                <a:cs typeface="Times New Roman" pitchFamily="18" charset="0"/>
              </a:rPr>
              <a:t>нение</a:t>
            </a:r>
            <a:r>
              <a:rPr lang="ru-RU" sz="2800" dirty="0" smtClean="0">
                <a:latin typeface="Times New Roman" pitchFamily="18" charset="0"/>
                <a:cs typeface="Times New Roman" pitchFamily="18" charset="0"/>
              </a:rPr>
              <a:t> предприятий, </a:t>
            </a:r>
            <a:r>
              <a:rPr lang="ru-RU" sz="2800" dirty="0" err="1" smtClean="0">
                <a:latin typeface="Times New Roman" pitchFamily="18" charset="0"/>
                <a:cs typeface="Times New Roman" pitchFamily="18" charset="0"/>
              </a:rPr>
              <a:t>оч...ровать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соб</a:t>
            </a:r>
            <a:r>
              <a:rPr lang="ru-RU" sz="2800" dirty="0" smtClean="0">
                <a:latin typeface="Times New Roman" pitchFamily="18" charset="0"/>
                <a:cs typeface="Times New Roman" pitchFamily="18" charset="0"/>
              </a:rPr>
              <a:t>…</a:t>
            </a:r>
            <a:r>
              <a:rPr lang="ru-RU" sz="2800" dirty="0" err="1" smtClean="0">
                <a:latin typeface="Times New Roman" pitchFamily="18" charset="0"/>
                <a:cs typeface="Times New Roman" pitchFamily="18" charset="0"/>
              </a:rPr>
              <a:t>седника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пок...рать</a:t>
            </a:r>
            <a:r>
              <a:rPr lang="ru-RU" sz="2800" dirty="0" smtClean="0">
                <a:latin typeface="Times New Roman" pitchFamily="18" charset="0"/>
                <a:cs typeface="Times New Roman" pitchFamily="18" charset="0"/>
              </a:rPr>
              <a:t> преступника, </a:t>
            </a:r>
            <a:r>
              <a:rPr lang="ru-RU" sz="2800" dirty="0" err="1" smtClean="0">
                <a:latin typeface="Times New Roman" pitchFamily="18" charset="0"/>
                <a:cs typeface="Times New Roman" pitchFamily="18" charset="0"/>
              </a:rPr>
              <a:t>пок...рить</a:t>
            </a:r>
            <a:r>
              <a:rPr lang="ru-RU" sz="2800" dirty="0" smtClean="0">
                <a:latin typeface="Times New Roman" pitchFamily="18" charset="0"/>
                <a:cs typeface="Times New Roman" pitchFamily="18" charset="0"/>
              </a:rPr>
              <a:t> обаянием, </a:t>
            </a:r>
            <a:r>
              <a:rPr lang="ru-RU" sz="2800" dirty="0" err="1" smtClean="0">
                <a:latin typeface="Times New Roman" pitchFamily="18" charset="0"/>
                <a:cs typeface="Times New Roman" pitchFamily="18" charset="0"/>
              </a:rPr>
              <a:t>посв</a:t>
            </a:r>
            <a:r>
              <a:rPr lang="ru-RU" sz="2800" dirty="0" smtClean="0">
                <a:latin typeface="Times New Roman" pitchFamily="18" charset="0"/>
                <a:cs typeface="Times New Roman" pitchFamily="18" charset="0"/>
              </a:rPr>
              <a:t>..</a:t>
            </a:r>
            <a:r>
              <a:rPr lang="ru-RU" sz="2800" dirty="0" err="1" smtClean="0">
                <a:latin typeface="Times New Roman" pitchFamily="18" charset="0"/>
                <a:cs typeface="Times New Roman" pitchFamily="18" charset="0"/>
              </a:rPr>
              <a:t>тить</a:t>
            </a:r>
            <a:r>
              <a:rPr lang="ru-RU" sz="2800" dirty="0" smtClean="0">
                <a:latin typeface="Times New Roman" pitchFamily="18" charset="0"/>
                <a:cs typeface="Times New Roman" pitchFamily="18" charset="0"/>
              </a:rPr>
              <a:t> стихи, эпоха </a:t>
            </a:r>
            <a:r>
              <a:rPr lang="ru-RU" sz="2800" dirty="0" err="1" smtClean="0">
                <a:latin typeface="Times New Roman" pitchFamily="18" charset="0"/>
                <a:cs typeface="Times New Roman" pitchFamily="18" charset="0"/>
              </a:rPr>
              <a:t>Просв</a:t>
            </a:r>
            <a:r>
              <a:rPr lang="ru-RU" sz="2800" dirty="0" smtClean="0">
                <a:latin typeface="Times New Roman" pitchFamily="18" charset="0"/>
                <a:cs typeface="Times New Roman" pitchFamily="18" charset="0"/>
              </a:rPr>
              <a:t>...</a:t>
            </a:r>
            <a:r>
              <a:rPr lang="ru-RU" sz="2800" dirty="0" err="1" smtClean="0">
                <a:latin typeface="Times New Roman" pitchFamily="18" charset="0"/>
                <a:cs typeface="Times New Roman" pitchFamily="18" charset="0"/>
              </a:rPr>
              <a:t>щения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просл...влять</a:t>
            </a:r>
            <a:r>
              <a:rPr lang="ru-RU" sz="2800" dirty="0" smtClean="0">
                <a:latin typeface="Times New Roman" pitchFamily="18" charset="0"/>
                <a:cs typeface="Times New Roman" pitchFamily="18" charset="0"/>
              </a:rPr>
              <a:t> победителя, волосы </a:t>
            </a:r>
            <a:r>
              <a:rPr lang="ru-RU" sz="2800" dirty="0" err="1" smtClean="0">
                <a:latin typeface="Times New Roman" pitchFamily="18" charset="0"/>
                <a:cs typeface="Times New Roman" pitchFamily="18" charset="0"/>
              </a:rPr>
              <a:t>разв...вались</a:t>
            </a:r>
            <a:r>
              <a:rPr lang="ru-RU" sz="2800" dirty="0" smtClean="0">
                <a:latin typeface="Times New Roman" pitchFamily="18" charset="0"/>
                <a:cs typeface="Times New Roman" pitchFamily="18" charset="0"/>
              </a:rPr>
              <a:t> на ветру, промышленность быстро развивалась, </a:t>
            </a:r>
            <a:r>
              <a:rPr lang="ru-RU" sz="2800" dirty="0" err="1" smtClean="0">
                <a:latin typeface="Times New Roman" pitchFamily="18" charset="0"/>
                <a:cs typeface="Times New Roman" pitchFamily="18" charset="0"/>
              </a:rPr>
              <a:t>раздр...жать</a:t>
            </a:r>
            <a:r>
              <a:rPr lang="ru-RU" sz="2800" dirty="0" smtClean="0">
                <a:latin typeface="Times New Roman" pitchFamily="18" charset="0"/>
                <a:cs typeface="Times New Roman" pitchFamily="18" charset="0"/>
              </a:rPr>
              <a:t> по пустякам, </a:t>
            </a:r>
            <a:r>
              <a:rPr lang="ru-RU" sz="2800" dirty="0" err="1" smtClean="0">
                <a:latin typeface="Times New Roman" pitchFamily="18" charset="0"/>
                <a:cs typeface="Times New Roman" pitchFamily="18" charset="0"/>
              </a:rPr>
              <a:t>р...скошный</a:t>
            </a:r>
            <a:r>
              <a:rPr lang="ru-RU" sz="2800" dirty="0" smtClean="0">
                <a:latin typeface="Times New Roman" pitchFamily="18" charset="0"/>
                <a:cs typeface="Times New Roman" pitchFamily="18" charset="0"/>
              </a:rPr>
              <a:t> прием, </a:t>
            </a:r>
            <a:r>
              <a:rPr lang="ru-RU" sz="2800" dirty="0" err="1" smtClean="0">
                <a:latin typeface="Times New Roman" pitchFamily="18" charset="0"/>
                <a:cs typeface="Times New Roman" pitchFamily="18" charset="0"/>
              </a:rPr>
              <a:t>угр...жать</a:t>
            </a:r>
            <a:r>
              <a:rPr lang="ru-RU" sz="2800" dirty="0" smtClean="0">
                <a:latin typeface="Times New Roman" pitchFamily="18" charset="0"/>
                <a:cs typeface="Times New Roman" pitchFamily="18" charset="0"/>
              </a:rPr>
              <a:t> войной, </a:t>
            </a:r>
            <a:r>
              <a:rPr lang="ru-RU" sz="2800" dirty="0" err="1" smtClean="0">
                <a:latin typeface="Times New Roman" pitchFamily="18" charset="0"/>
                <a:cs typeface="Times New Roman" pitchFamily="18" charset="0"/>
              </a:rPr>
              <a:t>ум...лять</a:t>
            </a:r>
            <a:r>
              <a:rPr lang="ru-RU" sz="2800" dirty="0" smtClean="0">
                <a:latin typeface="Times New Roman" pitchFamily="18" charset="0"/>
                <a:cs typeface="Times New Roman" pitchFamily="18" charset="0"/>
              </a:rPr>
              <a:t> заслуги, </a:t>
            </a:r>
            <a:r>
              <a:rPr lang="ru-RU" sz="2800" dirty="0" err="1" smtClean="0">
                <a:latin typeface="Times New Roman" pitchFamily="18" charset="0"/>
                <a:cs typeface="Times New Roman" pitchFamily="18" charset="0"/>
              </a:rPr>
              <a:t>ум...лять</a:t>
            </a:r>
            <a:r>
              <a:rPr lang="ru-RU" sz="2800" dirty="0" smtClean="0">
                <a:latin typeface="Times New Roman" pitchFamily="18" charset="0"/>
                <a:cs typeface="Times New Roman" pitchFamily="18" charset="0"/>
              </a:rPr>
              <a:t> о помощи, </a:t>
            </a:r>
            <a:r>
              <a:rPr lang="ru-RU" sz="2800" dirty="0" err="1" smtClean="0">
                <a:latin typeface="Times New Roman" pitchFamily="18" charset="0"/>
                <a:cs typeface="Times New Roman" pitchFamily="18" charset="0"/>
              </a:rPr>
              <a:t>упл...тить</a:t>
            </a:r>
            <a:r>
              <a:rPr lang="ru-RU" sz="2800" dirty="0" smtClean="0">
                <a:latin typeface="Times New Roman" pitchFamily="18" charset="0"/>
                <a:cs typeface="Times New Roman" pitchFamily="18" charset="0"/>
              </a:rPr>
              <a:t> долги, </a:t>
            </a:r>
            <a:r>
              <a:rPr lang="ru-RU" sz="2800" dirty="0" err="1" smtClean="0">
                <a:latin typeface="Times New Roman" pitchFamily="18" charset="0"/>
                <a:cs typeface="Times New Roman" pitchFamily="18" charset="0"/>
              </a:rPr>
              <a:t>упл...тнить</a:t>
            </a:r>
            <a:r>
              <a:rPr lang="ru-RU" sz="2800" dirty="0" smtClean="0">
                <a:latin typeface="Times New Roman" pitchFamily="18" charset="0"/>
                <a:cs typeface="Times New Roman" pitchFamily="18" charset="0"/>
              </a:rPr>
              <a:t> сроки сдачи строительства. </a:t>
            </a:r>
            <a:r>
              <a:rPr lang="ru-RU" dirty="0" smtClean="0"/>
              <a:t/>
            </a:r>
            <a:br>
              <a:rPr lang="ru-RU" dirty="0" smtClean="0"/>
            </a:br>
            <a:endParaRPr lang="ru-RU" dirty="0"/>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buNone/>
            </a:pPr>
            <a:r>
              <a:rPr lang="ru-RU" b="1" dirty="0" smtClean="0"/>
              <a:t>         </a:t>
            </a:r>
            <a:r>
              <a:rPr lang="ru-RU" sz="2800" b="1" dirty="0" smtClean="0">
                <a:latin typeface="Times New Roman" pitchFamily="18" charset="0"/>
                <a:cs typeface="Times New Roman" pitchFamily="18" charset="0"/>
              </a:rPr>
              <a:t>Согласные в приставках и корнях слов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беречь, ...дать, ...делать, ...жечь, ...писать, ...</a:t>
            </a:r>
            <a:r>
              <a:rPr lang="ru-RU" sz="2800" dirty="0" err="1" smtClean="0">
                <a:latin typeface="Times New Roman" pitchFamily="18" charset="0"/>
                <a:cs typeface="Times New Roman" pitchFamily="18" charset="0"/>
              </a:rPr>
              <a:t>дание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доровье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десь</a:t>
            </a:r>
            <a:r>
              <a:rPr lang="ru-RU" sz="2800" dirty="0" smtClean="0">
                <a:latin typeface="Times New Roman" pitchFamily="18" charset="0"/>
                <a:cs typeface="Times New Roman" pitchFamily="18" charset="0"/>
              </a:rPr>
              <a:t>, не видно ни ...</a:t>
            </a:r>
            <a:r>
              <a:rPr lang="ru-RU" sz="2800" dirty="0" err="1" smtClean="0">
                <a:latin typeface="Times New Roman" pitchFamily="18" charset="0"/>
                <a:cs typeface="Times New Roman" pitchFamily="18" charset="0"/>
              </a:rPr>
              <a:t>ги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ис...ледовать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и...чезать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ра...крыть</a:t>
            </a:r>
            <a:r>
              <a:rPr lang="ru-RU" sz="2800" dirty="0" smtClean="0">
                <a:latin typeface="Times New Roman" pitchFamily="18" charset="0"/>
                <a:cs typeface="Times New Roman" pitchFamily="18" charset="0"/>
              </a:rPr>
              <a:t>, распустить, </a:t>
            </a:r>
            <a:r>
              <a:rPr lang="ru-RU" sz="2800" dirty="0" err="1" smtClean="0">
                <a:latin typeface="Times New Roman" pitchFamily="18" charset="0"/>
                <a:cs typeface="Times New Roman" pitchFamily="18" charset="0"/>
              </a:rPr>
              <a:t>рас...читывать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рас...чет</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ни...ходить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ни...вергать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ни...провержение</a:t>
            </a:r>
            <a:r>
              <a:rPr lang="ru-RU" sz="2800" dirty="0" smtClean="0">
                <a:latin typeface="Times New Roman" pitchFamily="18" charset="0"/>
                <a:cs typeface="Times New Roman" pitchFamily="18" charset="0"/>
              </a:rPr>
              <a:t>, чересчур, </a:t>
            </a:r>
            <a:r>
              <a:rPr lang="ru-RU" sz="2800" dirty="0" err="1" smtClean="0">
                <a:latin typeface="Times New Roman" pitchFamily="18" charset="0"/>
                <a:cs typeface="Times New Roman" pitchFamily="18" charset="0"/>
              </a:rPr>
              <a:t>и...подтишка</a:t>
            </a:r>
            <a:r>
              <a:rPr lang="ru-RU" sz="2800" dirty="0" smtClean="0">
                <a:latin typeface="Times New Roman" pitchFamily="18" charset="0"/>
                <a:cs typeface="Times New Roman" pitchFamily="18" charset="0"/>
              </a:rPr>
              <a:t>. </a:t>
            </a:r>
          </a:p>
          <a:p>
            <a:pPr>
              <a:buNone/>
            </a:pPr>
            <a:r>
              <a:rPr lang="ru-RU" sz="2800" b="1" dirty="0" smtClean="0">
                <a:latin typeface="Times New Roman" pitchFamily="18" charset="0"/>
                <a:cs typeface="Times New Roman" pitchFamily="18" charset="0"/>
              </a:rPr>
              <a:t>       Звонкие и глухие согласные в корне слова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Ве</a:t>
            </a:r>
            <a:r>
              <a:rPr lang="ru-RU" sz="2800" dirty="0" smtClean="0">
                <a:latin typeface="Times New Roman" pitchFamily="18" charset="0"/>
                <a:cs typeface="Times New Roman" pitchFamily="18" charset="0"/>
              </a:rPr>
              <a:t>...</a:t>
            </a:r>
            <a:r>
              <a:rPr lang="ru-RU" sz="2800" dirty="0" err="1" smtClean="0">
                <a:latin typeface="Times New Roman" pitchFamily="18" charset="0"/>
                <a:cs typeface="Times New Roman" pitchFamily="18" charset="0"/>
              </a:rPr>
              <a:t>ти</a:t>
            </a:r>
            <a:r>
              <a:rPr lang="ru-RU" sz="2800" dirty="0" smtClean="0">
                <a:latin typeface="Times New Roman" pitchFamily="18" charset="0"/>
                <a:cs typeface="Times New Roman" pitchFamily="18" charset="0"/>
              </a:rPr>
              <a:t> дрова, </a:t>
            </a:r>
            <a:r>
              <a:rPr lang="ru-RU" sz="2800" dirty="0" err="1" smtClean="0">
                <a:latin typeface="Times New Roman" pitchFamily="18" charset="0"/>
                <a:cs typeface="Times New Roman" pitchFamily="18" charset="0"/>
              </a:rPr>
              <a:t>ве...ти</a:t>
            </a:r>
            <a:r>
              <a:rPr lang="ru-RU" sz="2800" dirty="0" smtClean="0">
                <a:latin typeface="Times New Roman" pitchFamily="18" charset="0"/>
                <a:cs typeface="Times New Roman" pitchFamily="18" charset="0"/>
              </a:rPr>
              <a:t> беседу, </a:t>
            </a:r>
            <a:r>
              <a:rPr lang="ru-RU" sz="2800" dirty="0" err="1" smtClean="0">
                <a:latin typeface="Times New Roman" pitchFamily="18" charset="0"/>
                <a:cs typeface="Times New Roman" pitchFamily="18" charset="0"/>
              </a:rPr>
              <a:t>изморо...ь</a:t>
            </a:r>
            <a:r>
              <a:rPr lang="ru-RU" sz="2800" dirty="0" smtClean="0">
                <a:latin typeface="Times New Roman" pitchFamily="18" charset="0"/>
                <a:cs typeface="Times New Roman" pitchFamily="18" charset="0"/>
              </a:rPr>
              <a:t> моросит, </a:t>
            </a:r>
            <a:r>
              <a:rPr lang="ru-RU" sz="2800" dirty="0" err="1" smtClean="0">
                <a:latin typeface="Times New Roman" pitchFamily="18" charset="0"/>
                <a:cs typeface="Times New Roman" pitchFamily="18" charset="0"/>
              </a:rPr>
              <a:t>изморо...ь</a:t>
            </a:r>
            <a:r>
              <a:rPr lang="ru-RU" sz="2800" dirty="0" smtClean="0">
                <a:latin typeface="Times New Roman" pitchFamily="18" charset="0"/>
                <a:cs typeface="Times New Roman" pitchFamily="18" charset="0"/>
              </a:rPr>
              <a:t> морозит (на деревьях), </a:t>
            </a:r>
            <a:r>
              <a:rPr lang="ru-RU" sz="2800" dirty="0" err="1" smtClean="0">
                <a:latin typeface="Times New Roman" pitchFamily="18" charset="0"/>
                <a:cs typeface="Times New Roman" pitchFamily="18" charset="0"/>
              </a:rPr>
              <a:t>сва...ьба,ше...ствовать</a:t>
            </a:r>
            <a:r>
              <a:rPr lang="ru-RU" sz="2800" dirty="0" smtClean="0">
                <a:latin typeface="Times New Roman" pitchFamily="18" charset="0"/>
                <a:cs typeface="Times New Roman" pitchFamily="18" charset="0"/>
              </a:rPr>
              <a:t> над школой, мокрая </a:t>
            </a:r>
            <a:r>
              <a:rPr lang="ru-RU" sz="2800" dirty="0" err="1" smtClean="0">
                <a:latin typeface="Times New Roman" pitchFamily="18" charset="0"/>
                <a:cs typeface="Times New Roman" pitchFamily="18" charset="0"/>
              </a:rPr>
              <a:t>варе...ка</a:t>
            </a:r>
            <a:r>
              <a:rPr lang="ru-RU" sz="2800" dirty="0" smtClean="0">
                <a:latin typeface="Times New Roman" pitchFamily="18" charset="0"/>
                <a:cs typeface="Times New Roman" pitchFamily="18" charset="0"/>
              </a:rPr>
              <a:t>, занимательная </a:t>
            </a:r>
            <a:r>
              <a:rPr lang="ru-RU" sz="2800" dirty="0" err="1" smtClean="0">
                <a:latin typeface="Times New Roman" pitchFamily="18" charset="0"/>
                <a:cs typeface="Times New Roman" pitchFamily="18" charset="0"/>
              </a:rPr>
              <a:t>ска...ка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ги...кий</a:t>
            </a:r>
            <a:r>
              <a:rPr lang="ru-RU" sz="2800" dirty="0" smtClean="0">
                <a:latin typeface="Times New Roman" pitchFamily="18" charset="0"/>
                <a:cs typeface="Times New Roman" pitchFamily="18" charset="0"/>
              </a:rPr>
              <a:t> шланг, </a:t>
            </a:r>
            <a:r>
              <a:rPr lang="ru-RU" sz="2800" dirty="0" err="1" smtClean="0">
                <a:latin typeface="Times New Roman" pitchFamily="18" charset="0"/>
                <a:cs typeface="Times New Roman" pitchFamily="18" charset="0"/>
              </a:rPr>
              <a:t>ме...кое</a:t>
            </a:r>
            <a:r>
              <a:rPr lang="ru-RU" sz="2800" dirty="0" smtClean="0">
                <a:latin typeface="Times New Roman" pitchFamily="18" charset="0"/>
                <a:cs typeface="Times New Roman" pitchFamily="18" charset="0"/>
              </a:rPr>
              <a:t> определение, блестящая </a:t>
            </a:r>
            <a:r>
              <a:rPr lang="ru-RU" sz="2800" dirty="0" err="1" smtClean="0">
                <a:latin typeface="Times New Roman" pitchFamily="18" charset="0"/>
                <a:cs typeface="Times New Roman" pitchFamily="18" charset="0"/>
              </a:rPr>
              <a:t>пря...ка</a:t>
            </a:r>
            <a:r>
              <a:rPr lang="ru-RU" sz="2800" dirty="0" smtClean="0">
                <a:latin typeface="Times New Roman" pitchFamily="18" charset="0"/>
                <a:cs typeface="Times New Roman" pitchFamily="18" charset="0"/>
              </a:rPr>
              <a:t>, мелкий </a:t>
            </a:r>
            <a:r>
              <a:rPr lang="ru-RU" sz="2800" dirty="0" err="1" smtClean="0">
                <a:latin typeface="Times New Roman" pitchFamily="18" charset="0"/>
                <a:cs typeface="Times New Roman" pitchFamily="18" charset="0"/>
              </a:rPr>
              <a:t>вори...ка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искус...ная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наез...ница</a:t>
            </a:r>
            <a:r>
              <a:rPr lang="ru-RU" sz="2800" dirty="0" smtClean="0">
                <a:latin typeface="Times New Roman" pitchFamily="18" charset="0"/>
                <a:cs typeface="Times New Roman" pitchFamily="18" charset="0"/>
              </a:rPr>
              <a:t>, модная </a:t>
            </a:r>
            <a:r>
              <a:rPr lang="ru-RU" sz="2800" dirty="0" err="1" smtClean="0">
                <a:latin typeface="Times New Roman" pitchFamily="18" charset="0"/>
                <a:cs typeface="Times New Roman" pitchFamily="18" charset="0"/>
              </a:rPr>
              <a:t>стри...ка</a:t>
            </a:r>
            <a:r>
              <a:rPr lang="ru-RU" sz="2800" dirty="0" smtClean="0">
                <a:latin typeface="Times New Roman" pitchFamily="18" charset="0"/>
                <a:cs typeface="Times New Roman" pitchFamily="18" charset="0"/>
              </a:rPr>
              <a:t>. </a:t>
            </a:r>
            <a:r>
              <a:rPr lang="ru-RU" dirty="0" smtClean="0"/>
              <a:t/>
            </a:r>
            <a:br>
              <a:rPr lang="ru-RU" dirty="0" smtClean="0"/>
            </a:br>
            <a:endParaRPr lang="ru-RU" dirty="0" smtClean="0"/>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buNone/>
            </a:pPr>
            <a:r>
              <a:rPr lang="ru-RU" b="1" dirty="0" smtClean="0">
                <a:latin typeface="Times New Roman" pitchFamily="18" charset="0"/>
                <a:cs typeface="Times New Roman" pitchFamily="18" charset="0"/>
              </a:rPr>
              <a:t>                     Двойные согласные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 </a:t>
            </a:r>
            <a:r>
              <a:rPr lang="ru-RU" dirty="0" err="1" smtClean="0">
                <a:latin typeface="Times New Roman" pitchFamily="18" charset="0"/>
                <a:cs typeface="Times New Roman" pitchFamily="18" charset="0"/>
              </a:rPr>
              <a:t>Агрес</a:t>
            </a:r>
            <a:r>
              <a:rPr lang="ru-RU" dirty="0" smtClean="0">
                <a:latin typeface="Times New Roman" pitchFamily="18" charset="0"/>
                <a:cs typeface="Times New Roman" pitchFamily="18" charset="0"/>
              </a:rPr>
              <a:t>...ор, аккуратный, </a:t>
            </a:r>
            <a:r>
              <a:rPr lang="ru-RU" dirty="0" err="1" smtClean="0">
                <a:latin typeface="Times New Roman" pitchFamily="18" charset="0"/>
                <a:cs typeface="Times New Roman" pitchFamily="18" charset="0"/>
              </a:rPr>
              <a:t>ан...отация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ап...ел...яция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ап...арат</a:t>
            </a:r>
            <a:r>
              <a:rPr lang="ru-RU" dirty="0" smtClean="0">
                <a:latin typeface="Times New Roman" pitchFamily="18" charset="0"/>
                <a:cs typeface="Times New Roman" pitchFamily="18" charset="0"/>
              </a:rPr>
              <a:t>, ассоциация, </a:t>
            </a:r>
            <a:r>
              <a:rPr lang="ru-RU" dirty="0" err="1" smtClean="0">
                <a:latin typeface="Times New Roman" pitchFamily="18" charset="0"/>
                <a:cs typeface="Times New Roman" pitchFamily="18" charset="0"/>
              </a:rPr>
              <a:t>ат...естат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бар...икада</a:t>
            </a:r>
            <a:r>
              <a:rPr lang="ru-RU" dirty="0" smtClean="0">
                <a:latin typeface="Times New Roman" pitchFamily="18" charset="0"/>
                <a:cs typeface="Times New Roman" pitchFamily="18" charset="0"/>
              </a:rPr>
              <a:t>, беллетристика, </a:t>
            </a:r>
            <a:r>
              <a:rPr lang="ru-RU" dirty="0" err="1" smtClean="0">
                <a:latin typeface="Times New Roman" pitchFamily="18" charset="0"/>
                <a:cs typeface="Times New Roman" pitchFamily="18" charset="0"/>
              </a:rPr>
              <a:t>им...унитет</a:t>
            </a:r>
            <a:r>
              <a:rPr lang="ru-RU" dirty="0" smtClean="0">
                <a:latin typeface="Times New Roman" pitchFamily="18" charset="0"/>
                <a:cs typeface="Times New Roman" pitchFamily="18" charset="0"/>
              </a:rPr>
              <a:t>, коллоквиум, </a:t>
            </a:r>
            <a:r>
              <a:rPr lang="ru-RU" dirty="0" err="1" smtClean="0">
                <a:latin typeface="Times New Roman" pitchFamily="18" charset="0"/>
                <a:cs typeface="Times New Roman" pitchFamily="18" charset="0"/>
              </a:rPr>
              <a:t>кристал</a:t>
            </a:r>
            <a:r>
              <a:rPr lang="ru-RU" dirty="0" smtClean="0">
                <a:latin typeface="Times New Roman" pitchFamily="18" charset="0"/>
                <a:cs typeface="Times New Roman" pitchFamily="18" charset="0"/>
              </a:rPr>
              <a:t>..., оккупация, </a:t>
            </a:r>
            <a:r>
              <a:rPr lang="ru-RU" dirty="0" err="1" smtClean="0">
                <a:latin typeface="Times New Roman" pitchFamily="18" charset="0"/>
                <a:cs typeface="Times New Roman" pitchFamily="18" charset="0"/>
              </a:rPr>
              <a:t>пар...ал...ель</a:t>
            </a:r>
            <a:r>
              <a:rPr lang="ru-RU" dirty="0" smtClean="0">
                <a:latin typeface="Times New Roman" pitchFamily="18" charset="0"/>
                <a:cs typeface="Times New Roman" pitchFamily="18" charset="0"/>
              </a:rPr>
              <a:t>, пассивный, </a:t>
            </a:r>
            <a:r>
              <a:rPr lang="ru-RU" dirty="0" err="1" smtClean="0">
                <a:latin typeface="Times New Roman" pitchFamily="18" charset="0"/>
                <a:cs typeface="Times New Roman" pitchFamily="18" charset="0"/>
              </a:rPr>
              <a:t>програм...а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проф...ес...ия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режис...ер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тер...итор...ия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цел...юл...оза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эф...ект</a:t>
            </a:r>
            <a:r>
              <a:rPr lang="ru-RU" dirty="0" smtClean="0">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2. АЛ...ЮМИНИЙ, </a:t>
            </a:r>
            <a:r>
              <a:rPr lang="ru-RU" dirty="0" err="1" smtClean="0">
                <a:latin typeface="Times New Roman" pitchFamily="18" charset="0"/>
                <a:cs typeface="Times New Roman" pitchFamily="18" charset="0"/>
              </a:rPr>
              <a:t>гал...ерея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дес...ант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пятитон...ка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диф...ирамб</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драм...а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кар...икатура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кор...идор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рес...урсы</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buNone/>
            </a:pPr>
            <a:r>
              <a:rPr lang="ru-RU" b="1" dirty="0" smtClean="0">
                <a:latin typeface="Times New Roman" pitchFamily="18" charset="0"/>
                <a:cs typeface="Times New Roman" pitchFamily="18" charset="0"/>
              </a:rPr>
              <a:t>                                  Сложные слова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 </a:t>
            </a:r>
            <a:r>
              <a:rPr lang="ru-RU" dirty="0" err="1" smtClean="0">
                <a:latin typeface="Times New Roman" pitchFamily="18" charset="0"/>
                <a:cs typeface="Times New Roman" pitchFamily="18" charset="0"/>
              </a:rPr>
              <a:t>Ави</a:t>
            </a:r>
            <a:r>
              <a:rPr lang="ru-RU" dirty="0" smtClean="0">
                <a:latin typeface="Times New Roman" pitchFamily="18" charset="0"/>
                <a:cs typeface="Times New Roman" pitchFamily="18" charset="0"/>
              </a:rPr>
              <a:t>...почта, </a:t>
            </a:r>
            <a:r>
              <a:rPr lang="ru-RU" dirty="0" err="1" smtClean="0">
                <a:latin typeface="Times New Roman" pitchFamily="18" charset="0"/>
                <a:cs typeface="Times New Roman" pitchFamily="18" charset="0"/>
              </a:rPr>
              <a:t>газ...фикация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агр...промышленный</a:t>
            </a:r>
            <a:r>
              <a:rPr lang="ru-RU" dirty="0" smtClean="0">
                <a:latin typeface="Times New Roman" pitchFamily="18" charset="0"/>
                <a:cs typeface="Times New Roman" pitchFamily="18" charset="0"/>
              </a:rPr>
              <a:t>, общественно (политическая), (общественно) полезный, (</a:t>
            </a:r>
            <a:r>
              <a:rPr lang="ru-RU" dirty="0" err="1" smtClean="0">
                <a:latin typeface="Times New Roman" pitchFamily="18" charset="0"/>
                <a:cs typeface="Times New Roman" pitchFamily="18" charset="0"/>
              </a:rPr>
              <a:t>лиро</a:t>
            </a:r>
            <a:r>
              <a:rPr lang="ru-RU" dirty="0" smtClean="0">
                <a:latin typeface="Times New Roman" pitchFamily="18" charset="0"/>
                <a:cs typeface="Times New Roman" pitchFamily="18" charset="0"/>
              </a:rPr>
              <a:t>) эпический, </a:t>
            </a:r>
            <a:r>
              <a:rPr lang="ru-RU" dirty="0" err="1" smtClean="0">
                <a:latin typeface="Times New Roman" pitchFamily="18" charset="0"/>
                <a:cs typeface="Times New Roman" pitchFamily="18" charset="0"/>
              </a:rPr>
              <a:t>тысяч...летний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электр...станция</a:t>
            </a:r>
            <a:r>
              <a:rPr lang="ru-RU" dirty="0" smtClean="0">
                <a:latin typeface="Times New Roman" pitchFamily="18" charset="0"/>
                <a:cs typeface="Times New Roman" pitchFamily="18" charset="0"/>
              </a:rPr>
              <a:t>, электрификация, </a:t>
            </a:r>
            <a:r>
              <a:rPr lang="ru-RU" dirty="0" err="1" smtClean="0">
                <a:latin typeface="Times New Roman" pitchFamily="18" charset="0"/>
                <a:cs typeface="Times New Roman" pitchFamily="18" charset="0"/>
              </a:rPr>
              <a:t>сорок...километровый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сорок...ножка</a:t>
            </a:r>
            <a:r>
              <a:rPr lang="ru-RU" dirty="0" smtClean="0">
                <a:latin typeface="Times New Roman" pitchFamily="18" charset="0"/>
                <a:cs typeface="Times New Roman" pitchFamily="18" charset="0"/>
              </a:rPr>
              <a:t>, (пол) километра, (пол) озера, (полу) тьма, (полу) кеды, (время) исчисление, (вице) президент, (выставка) продажа, (двухсот) (пяти) (десяти) </a:t>
            </a:r>
            <a:r>
              <a:rPr lang="ru-RU" dirty="0" err="1" smtClean="0">
                <a:latin typeface="Times New Roman" pitchFamily="18" charset="0"/>
                <a:cs typeface="Times New Roman" pitchFamily="18" charset="0"/>
              </a:rPr>
              <a:t>летие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ред</a:t>
            </a:r>
            <a:r>
              <a:rPr lang="ru-RU" dirty="0" smtClean="0">
                <a:latin typeface="Times New Roman" pitchFamily="18" charset="0"/>
                <a:cs typeface="Times New Roman" pitchFamily="18" charset="0"/>
              </a:rPr>
              <a:t>) коллегия, (Ростов) (на) Дону, (школа) интернат, (блок) схема, (жар) птица. </a:t>
            </a:r>
            <a:endParaRPr lang="ru-RU" dirty="0">
              <a:latin typeface="Times New Roman" pitchFamily="18" charset="0"/>
              <a:cs typeface="Times New Roman" pitchFamily="18" charset="0"/>
            </a:endParaRPr>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buNone/>
            </a:pPr>
            <a:r>
              <a:rPr lang="ru-RU" b="1" dirty="0" smtClean="0"/>
              <a:t>                                          </a:t>
            </a:r>
            <a:r>
              <a:rPr lang="ru-RU" b="1" dirty="0" smtClean="0">
                <a:latin typeface="Times New Roman" pitchFamily="18" charset="0"/>
                <a:cs typeface="Times New Roman" pitchFamily="18" charset="0"/>
              </a:rPr>
              <a:t>Буквы </a:t>
            </a:r>
            <a:r>
              <a:rPr lang="ru-RU" b="1" dirty="0" err="1" smtClean="0">
                <a:latin typeface="Times New Roman" pitchFamily="18" charset="0"/>
                <a:cs typeface="Times New Roman" pitchFamily="18" charset="0"/>
              </a:rPr>
              <a:t>ь</a:t>
            </a:r>
            <a:r>
              <a:rPr lang="ru-RU" b="1" dirty="0" smtClean="0">
                <a:latin typeface="Times New Roman" pitchFamily="18" charset="0"/>
                <a:cs typeface="Times New Roman" pitchFamily="18" charset="0"/>
              </a:rPr>
              <a:t> и </a:t>
            </a:r>
            <a:r>
              <a:rPr lang="ru-RU" b="1" dirty="0" err="1" smtClean="0">
                <a:latin typeface="Times New Roman" pitchFamily="18" charset="0"/>
                <a:cs typeface="Times New Roman" pitchFamily="18" charset="0"/>
              </a:rPr>
              <a:t>ъ</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Безеядерный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меж...ярусный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под...езд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с...экономить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сверх...естественный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трех...язычный,от...явленный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бул...он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трел...яж</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об...ективный</a:t>
            </a:r>
            <a:r>
              <a:rPr lang="ru-RU" dirty="0" smtClean="0">
                <a:latin typeface="Times New Roman" pitchFamily="18" charset="0"/>
                <a:cs typeface="Times New Roman" pitchFamily="18" charset="0"/>
              </a:rPr>
              <a:t>, с…язвить, </a:t>
            </a:r>
            <a:r>
              <a:rPr lang="ru-RU" dirty="0" err="1" smtClean="0">
                <a:latin typeface="Times New Roman" pitchFamily="18" charset="0"/>
                <a:cs typeface="Times New Roman" pitchFamily="18" charset="0"/>
              </a:rPr>
              <a:t>об...язан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дет...ясли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об...емный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фортеп</a:t>
            </a:r>
            <a:r>
              <a:rPr lang="ru-RU"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яно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шампин...он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грузопод...емник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кинос...емка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жнив...е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лос...он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неот...емлемый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ин...екция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бар...ер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ар...ергард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п...едестал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под...ем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из...ян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бур...ян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фел...етон</a:t>
            </a:r>
            <a:r>
              <a:rPr lang="ru-RU" dirty="0" smtClean="0">
                <a:latin typeface="Times New Roman" pitchFamily="18" charset="0"/>
                <a:cs typeface="Times New Roman" pitchFamily="18" charset="0"/>
              </a:rPr>
              <a:t>. </a:t>
            </a:r>
            <a:r>
              <a:rPr lang="ru-RU" dirty="0" smtClean="0"/>
              <a:t/>
            </a:r>
            <a:br>
              <a:rPr lang="ru-RU" dirty="0" smtClean="0"/>
            </a:br>
            <a:endParaRPr lang="ru-RU" dirty="0"/>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buNone/>
            </a:pPr>
            <a:r>
              <a:rPr lang="ru-RU" sz="2400" b="1" dirty="0" smtClean="0"/>
              <a:t>                 Правописание </a:t>
            </a:r>
            <a:r>
              <a:rPr lang="ru-RU" sz="2400" b="1" dirty="0" err="1" smtClean="0"/>
              <a:t>н</a:t>
            </a:r>
            <a:r>
              <a:rPr lang="ru-RU" sz="2400" b="1" dirty="0" smtClean="0"/>
              <a:t> и </a:t>
            </a:r>
            <a:r>
              <a:rPr lang="ru-RU" sz="2400" b="1" dirty="0" err="1" smtClean="0"/>
              <a:t>нн</a:t>
            </a:r>
            <a:r>
              <a:rPr lang="ru-RU" sz="2400" b="1" dirty="0" smtClean="0"/>
              <a:t> в разных частях речи </a:t>
            </a:r>
            <a:r>
              <a:rPr lang="ru-RU" sz="2400" dirty="0" smtClean="0"/>
              <a:t/>
            </a:r>
            <a:br>
              <a:rPr lang="ru-RU" sz="2400" dirty="0" smtClean="0"/>
            </a:br>
            <a:r>
              <a:rPr lang="ru-RU" sz="2400" dirty="0" smtClean="0"/>
              <a:t>      </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Авиацион</a:t>
            </a:r>
            <a:r>
              <a:rPr lang="ru-RU" sz="2800" dirty="0" smtClean="0">
                <a:latin typeface="Times New Roman" pitchFamily="18" charset="0"/>
                <a:cs typeface="Times New Roman" pitchFamily="18" charset="0"/>
              </a:rPr>
              <a:t>...</a:t>
            </a:r>
            <a:r>
              <a:rPr lang="ru-RU" sz="2800" dirty="0" err="1" smtClean="0">
                <a:latin typeface="Times New Roman" pitchFamily="18" charset="0"/>
                <a:cs typeface="Times New Roman" pitchFamily="18" charset="0"/>
              </a:rPr>
              <a:t>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агитацион...ый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конституцион...ый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коллекцион...ый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информацион...ый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реакцион...ый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телевизион...ый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единствен...ый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жизнен...ый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художествен...ый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обыкновен...ый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правительстве...ный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ветрен...ый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искусствен...ный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многочислен...ый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существен...ый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ответствен...ый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естествен...ный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дружествен...ый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торжествен...ый,письмен...ый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величествен...ый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нравствен...ый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умствен...ый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мужествен...ый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безветрен...ый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песчан...ый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нефтян...ой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водян...ой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ржан...ой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ледян...ой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землян...ой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кожан...ый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глинян...ый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серебрян...ый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полотнян...ый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шерстян...ой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деревян...ый</a:t>
            </a:r>
            <a:r>
              <a:rPr lang="ru-RU" sz="2800" dirty="0" smtClean="0">
                <a:latin typeface="Times New Roman" pitchFamily="18" charset="0"/>
                <a:cs typeface="Times New Roman" pitchFamily="18" charset="0"/>
              </a:rPr>
              <a:t>, стеклянный, </a:t>
            </a:r>
            <a:r>
              <a:rPr lang="ru-RU" sz="2800" dirty="0" err="1" smtClean="0">
                <a:latin typeface="Times New Roman" pitchFamily="18" charset="0"/>
                <a:cs typeface="Times New Roman" pitchFamily="18" charset="0"/>
              </a:rPr>
              <a:t>оловян...ый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иностран...ый</a:t>
            </a:r>
            <a:r>
              <a:rPr lang="ru-RU" sz="2800" dirty="0" smtClean="0">
                <a:latin typeface="Times New Roman" pitchFamily="18" charset="0"/>
                <a:cs typeface="Times New Roman" pitchFamily="18" charset="0"/>
              </a:rPr>
              <a:t>, карманный, </a:t>
            </a:r>
            <a:r>
              <a:rPr lang="ru-RU" sz="2800" dirty="0" err="1" smtClean="0">
                <a:latin typeface="Times New Roman" pitchFamily="18" charset="0"/>
                <a:cs typeface="Times New Roman" pitchFamily="18" charset="0"/>
              </a:rPr>
              <a:t>буран...ый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холстин...ый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постоян...ый,времен...ой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стремен...ой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семен...ой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соловьин...ый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лебедин...ый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мышин...ый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тополин...ый</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buNone/>
            </a:pPr>
            <a:r>
              <a:rPr lang="ru-RU" sz="2800" b="1" dirty="0" smtClean="0">
                <a:latin typeface="Times New Roman" pitchFamily="18" charset="0"/>
                <a:cs typeface="Times New Roman" pitchFamily="18" charset="0"/>
              </a:rPr>
              <a:t>               Правописание местоимений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Кое) что, кое (у) кого, (кто) </a:t>
            </a:r>
            <a:r>
              <a:rPr lang="ru-RU" sz="2800" dirty="0" err="1" smtClean="0">
                <a:latin typeface="Times New Roman" pitchFamily="18" charset="0"/>
                <a:cs typeface="Times New Roman" pitchFamily="18" charset="0"/>
              </a:rPr>
              <a:t>нибудь</a:t>
            </a:r>
            <a:r>
              <a:rPr lang="ru-RU" sz="2800" dirty="0" smtClean="0">
                <a:latin typeface="Times New Roman" pitchFamily="18" charset="0"/>
                <a:cs typeface="Times New Roman" pitchFamily="18" charset="0"/>
              </a:rPr>
              <a:t>, (от) (кого) </a:t>
            </a:r>
            <a:r>
              <a:rPr lang="ru-RU" sz="2800" dirty="0" err="1" smtClean="0">
                <a:latin typeface="Times New Roman" pitchFamily="18" charset="0"/>
                <a:cs typeface="Times New Roman" pitchFamily="18" charset="0"/>
              </a:rPr>
              <a:t>нибудь</a:t>
            </a:r>
            <a:r>
              <a:rPr lang="ru-RU" sz="2800" dirty="0" smtClean="0">
                <a:latin typeface="Times New Roman" pitchFamily="18" charset="0"/>
                <a:cs typeface="Times New Roman" pitchFamily="18" charset="0"/>
              </a:rPr>
              <a:t>, (не) (к) кому, (какой) </a:t>
            </a:r>
            <a:r>
              <a:rPr lang="ru-RU" sz="2800" dirty="0" err="1" smtClean="0">
                <a:latin typeface="Times New Roman" pitchFamily="18" charset="0"/>
                <a:cs typeface="Times New Roman" pitchFamily="18" charset="0"/>
              </a:rPr>
              <a:t>нибудь</a:t>
            </a:r>
            <a:r>
              <a:rPr lang="ru-RU" sz="2800" dirty="0" smtClean="0">
                <a:latin typeface="Times New Roman" pitchFamily="18" charset="0"/>
                <a:cs typeface="Times New Roman" pitchFamily="18" charset="0"/>
              </a:rPr>
              <a:t>, (с)(кем) то, (ни) (с) (кем) то, (не) (кое) кто, (не) кто, (не) (у) кого, (ни) (у) кого, (не) который,(от) (кого) то, (не) кий, (н...) кем заменить, (н...) (во) что положить, (н...) (из) чего пить, (н...) (для) чего делать, (н...) (про) кого спрашивать, (н...) (за) чем стремиться, (н...) кому (н...) говорить, (н...) (во) что верить, (н...) с (кем) посоветоваться, (н...) (о) (ком) переживать, (н...) (про) кого (н...) думать, (н...) кого послать, (н...) (с) кем поговорить, (н...) (с) чем пить чай, как (н...) (в) чем (н...) бывало, (н...) (с) кем это (н...) случалось, (н...) (в) чьих интересах, (н...) (на) чем остановиться, (н...) (про) кого вспомнить, (н...) (в) кого (н...) влюбляться, (н...) чему (н... ) удивляться, (н.„) (с) кем соперничать, (н...) кому (н...) верить.</a:t>
            </a:r>
            <a:endParaRPr lang="ru-RU" sz="2800" dirty="0">
              <a:latin typeface="Times New Roman" pitchFamily="18" charset="0"/>
              <a:cs typeface="Times New Roman" pitchFamily="18" charset="0"/>
            </a:endParaRPr>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buNone/>
            </a:pPr>
            <a:r>
              <a:rPr lang="ru-RU" sz="3600" b="1" dirty="0" smtClean="0">
                <a:latin typeface="Times New Roman" pitchFamily="18" charset="0"/>
                <a:cs typeface="Times New Roman" pitchFamily="18" charset="0"/>
              </a:rPr>
              <a:t>            Правописание числительных </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        Пят</a:t>
            </a:r>
            <a:r>
              <a:rPr lang="ru-RU" sz="3600" dirty="0" smtClean="0">
                <a:latin typeface="Times New Roman" pitchFamily="18" charset="0"/>
                <a:cs typeface="Times New Roman" pitchFamily="18" charset="0"/>
              </a:rPr>
              <a:t>...</a:t>
            </a:r>
            <a:r>
              <a:rPr lang="ru-RU" sz="3600" dirty="0" err="1" smtClean="0">
                <a:latin typeface="Times New Roman" pitchFamily="18" charset="0"/>
                <a:cs typeface="Times New Roman" pitchFamily="18" charset="0"/>
              </a:rPr>
              <a:t>надцат</a:t>
            </a:r>
            <a:r>
              <a:rPr lang="ru-RU" sz="3600" dirty="0" smtClean="0">
                <a:latin typeface="Times New Roman" pitchFamily="18" charset="0"/>
                <a:cs typeface="Times New Roman" pitchFamily="18" charset="0"/>
              </a:rPr>
              <a:t>..., пятьдесят..., </a:t>
            </a:r>
            <a:r>
              <a:rPr lang="ru-RU" sz="3600" dirty="0" err="1" smtClean="0">
                <a:latin typeface="Times New Roman" pitchFamily="18" charset="0"/>
                <a:cs typeface="Times New Roman" pitchFamily="18" charset="0"/>
              </a:rPr>
              <a:t>один...адцат</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восем....десят</a:t>
            </a:r>
            <a:r>
              <a:rPr lang="ru-RU" sz="36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вос...м...десятый</a:t>
            </a:r>
            <a:r>
              <a:rPr lang="ru-RU" sz="3600" dirty="0" smtClean="0">
                <a:latin typeface="Times New Roman" pitchFamily="18" charset="0"/>
                <a:cs typeface="Times New Roman" pitchFamily="18" charset="0"/>
              </a:rPr>
              <a:t>, девятисот, </a:t>
            </a:r>
            <a:r>
              <a:rPr lang="ru-RU" sz="3600" dirty="0" err="1" smtClean="0">
                <a:latin typeface="Times New Roman" pitchFamily="18" charset="0"/>
                <a:cs typeface="Times New Roman" pitchFamily="18" charset="0"/>
              </a:rPr>
              <a:t>девят...сотый</a:t>
            </a:r>
            <a:r>
              <a:rPr lang="ru-RU" sz="3600" dirty="0" smtClean="0">
                <a:latin typeface="Times New Roman" pitchFamily="18" charset="0"/>
                <a:cs typeface="Times New Roman" pitchFamily="18" charset="0"/>
              </a:rPr>
              <a:t>, двадцать (пять), двадцать (пятый), </a:t>
            </a:r>
            <a:r>
              <a:rPr lang="ru-RU" sz="3600" dirty="0" err="1" smtClean="0">
                <a:latin typeface="Times New Roman" pitchFamily="18" charset="0"/>
                <a:cs typeface="Times New Roman" pitchFamily="18" charset="0"/>
              </a:rPr>
              <a:t>девят</a:t>
            </a:r>
            <a:r>
              <a:rPr lang="ru-RU" sz="3600" dirty="0" smtClean="0">
                <a:latin typeface="Times New Roman" pitchFamily="18" charset="0"/>
                <a:cs typeface="Times New Roman" pitchFamily="18" charset="0"/>
              </a:rPr>
              <a:t>... (сот) (сем...) десятый, (пятнадцати) тысячный, (двух) миллионный.</a:t>
            </a:r>
            <a:endParaRPr lang="ru-RU" sz="3600" dirty="0">
              <a:latin typeface="Times New Roman" pitchFamily="18" charset="0"/>
              <a:cs typeface="Times New Roman" pitchFamily="18" charset="0"/>
            </a:endParaRPr>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pPr algn="ctr">
              <a:buNone/>
            </a:pPr>
            <a:r>
              <a:rPr lang="ru-RU" sz="2400" b="1" dirty="0" smtClean="0">
                <a:latin typeface="Times New Roman" pitchFamily="18" charset="0"/>
                <a:cs typeface="Times New Roman" pitchFamily="18" charset="0"/>
              </a:rPr>
              <a:t>ПРАВОПИСАНИЕ НАРЕЧИЙ</a:t>
            </a:r>
            <a:r>
              <a:rPr lang="ru-RU" sz="2400" dirty="0" smtClean="0">
                <a:latin typeface="Times New Roman" pitchFamily="18" charset="0"/>
                <a:cs typeface="Times New Roman" pitchFamily="18" charset="0"/>
              </a:rPr>
              <a:t>      </a:t>
            </a:r>
          </a:p>
          <a:p>
            <a:pPr>
              <a:buNone/>
            </a:pPr>
            <a:r>
              <a:rPr lang="ru-RU" sz="2800" dirty="0" smtClean="0">
                <a:latin typeface="Times New Roman" pitchFamily="18" charset="0"/>
                <a:cs typeface="Times New Roman" pitchFamily="18" charset="0"/>
              </a:rPr>
              <a:t>          Тронуться в путь (по)прежнему направлению, тосковать(по)настоящему делу, (по)настоящему отдохнуть, воспринимать (по)своему исчезнуть (по)</a:t>
            </a:r>
            <a:r>
              <a:rPr lang="ru-RU" sz="2800" dirty="0" err="1" smtClean="0">
                <a:latin typeface="Times New Roman" pitchFamily="18" charset="0"/>
                <a:cs typeface="Times New Roman" pitchFamily="18" charset="0"/>
              </a:rPr>
              <a:t>немногу</a:t>
            </a:r>
            <a:r>
              <a:rPr lang="ru-RU" sz="2800" dirty="0" smtClean="0">
                <a:latin typeface="Times New Roman" pitchFamily="18" charset="0"/>
                <a:cs typeface="Times New Roman" pitchFamily="18" charset="0"/>
              </a:rPr>
              <a:t>, расти (по)прежнему хорошо, идти (по)осеннему лесу, (по)осеннему хмурые дни, приветствовать (по)дружески, (по)зимнему пути, одеться (по)зимнему, говорить (по)</a:t>
            </a:r>
            <a:r>
              <a:rPr lang="ru-RU" sz="2800" dirty="0" err="1" smtClean="0">
                <a:latin typeface="Times New Roman" pitchFamily="18" charset="0"/>
                <a:cs typeface="Times New Roman" pitchFamily="18" charset="0"/>
              </a:rPr>
              <a:t>английски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по</a:t>
            </a:r>
            <a:r>
              <a:rPr lang="ru-RU" sz="2800" dirty="0" smtClean="0">
                <a:latin typeface="Times New Roman" pitchFamily="18" charset="0"/>
                <a:cs typeface="Times New Roman" pitchFamily="18" charset="0"/>
              </a:rPr>
              <a:t>)настоящему испугаться, идти (по)весеннему снегу, (по)праздничному пестрые флаги, (по)праздничному городу, жгло (по)вчерашнему, (по)вчерашнему прогнозу погоды, тепло (по)летнему, разряженный (по)осеннему лес, (по)осеннему небу, встретить (по)дружески, устроиться (по)походному, ползти (по)</a:t>
            </a:r>
            <a:r>
              <a:rPr lang="ru-RU" sz="2800" dirty="0" err="1" smtClean="0">
                <a:latin typeface="Times New Roman" pitchFamily="18" charset="0"/>
                <a:cs typeface="Times New Roman" pitchFamily="18" charset="0"/>
              </a:rPr>
              <a:t>пластунски</a:t>
            </a:r>
            <a:r>
              <a:rPr lang="ru-RU" sz="2800" dirty="0" smtClean="0">
                <a:latin typeface="Times New Roman" pitchFamily="18" charset="0"/>
                <a:cs typeface="Times New Roman" pitchFamily="18" charset="0"/>
              </a:rPr>
              <a:t>, разлившаяся (по)весеннему река, плакать (по)ребячьи, (по)настоящему договору, пригревало (по)настоящему.</a:t>
            </a:r>
          </a:p>
          <a:p>
            <a:endParaRPr lang="ru-RU"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dirty="0"/>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dirty="0"/>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dirty="0"/>
          </a:p>
        </p:txBody>
      </p:sp>
      <p:sp>
        <p:nvSpPr>
          <p:cNvPr id="5" name="Объект 4"/>
          <p:cNvSpPr>
            <a:spLocks noGrp="1"/>
          </p:cNvSpPr>
          <p:nvPr>
            <p:ph idx="1"/>
          </p:nvPr>
        </p:nvSpPr>
        <p:spPr>
          <a:xfrm>
            <a:off x="0" y="0"/>
            <a:ext cx="9144000" cy="6525344"/>
          </a:xfrm>
        </p:spPr>
        <p:txBody>
          <a:bodyPr/>
          <a:lstStyle/>
          <a:p>
            <a:pPr algn="ctr">
              <a:buNone/>
            </a:pPr>
            <a:r>
              <a:rPr lang="ru-RU" sz="2000" b="1" i="1" dirty="0" smtClean="0">
                <a:latin typeface="Times New Roman" pitchFamily="18" charset="0"/>
                <a:cs typeface="Times New Roman" pitchFamily="18" charset="0"/>
              </a:rPr>
              <a:t>Буквы о,</a:t>
            </a:r>
            <a:r>
              <a:rPr lang="ru-RU" sz="2000" b="1" dirty="0" smtClean="0">
                <a:latin typeface="Times New Roman" pitchFamily="18" charset="0"/>
                <a:cs typeface="Times New Roman" pitchFamily="18" charset="0"/>
              </a:rPr>
              <a:t> </a:t>
            </a:r>
            <a:r>
              <a:rPr lang="ru-RU" sz="2000" b="1" i="1" dirty="0" smtClean="0">
                <a:latin typeface="Times New Roman" pitchFamily="18" charset="0"/>
                <a:cs typeface="Times New Roman" pitchFamily="18" charset="0"/>
              </a:rPr>
              <a:t>ё (</a:t>
            </a:r>
            <a:r>
              <a:rPr lang="ru-RU" sz="2000" b="1" i="1" dirty="0" err="1" smtClean="0">
                <a:latin typeface="Times New Roman" pitchFamily="18" charset="0"/>
                <a:cs typeface="Times New Roman" pitchFamily="18" charset="0"/>
              </a:rPr>
              <a:t>е</a:t>
            </a:r>
            <a:r>
              <a:rPr lang="ru-RU" sz="2000" b="1" i="1" dirty="0" smtClean="0">
                <a:latin typeface="Times New Roman" pitchFamily="18" charset="0"/>
                <a:cs typeface="Times New Roman" pitchFamily="18" charset="0"/>
              </a:rPr>
              <a:t>) после шипящих и </a:t>
            </a:r>
            <a:r>
              <a:rPr lang="ru-RU" sz="2000" b="1" i="1" dirty="0" err="1" smtClean="0">
                <a:latin typeface="Times New Roman" pitchFamily="18" charset="0"/>
                <a:cs typeface="Times New Roman" pitchFamily="18" charset="0"/>
              </a:rPr>
              <a:t>ц</a:t>
            </a:r>
            <a:r>
              <a:rPr lang="ru-RU" sz="2000" b="1" i="1" dirty="0" smtClean="0">
                <a:latin typeface="Times New Roman" pitchFamily="18" charset="0"/>
                <a:cs typeface="Times New Roman" pitchFamily="18" charset="0"/>
              </a:rPr>
              <a:t>.</a:t>
            </a:r>
            <a:endParaRPr lang="ru-RU" sz="2000" b="1"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1.Бараш_к, </a:t>
            </a:r>
            <a:r>
              <a:rPr lang="ru-RU" sz="2000" dirty="0" err="1" smtClean="0">
                <a:latin typeface="Times New Roman" pitchFamily="18" charset="0"/>
                <a:cs typeface="Times New Roman" pitchFamily="18" charset="0"/>
              </a:rPr>
              <a:t>галч_нок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девч_нка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книж_нка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овраж_к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пирож_к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реч_нка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рубаш_нка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руч_нка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снеж_к</a:t>
            </a:r>
            <a:r>
              <a:rPr lang="ru-RU" sz="2000" dirty="0" smtClean="0">
                <a:latin typeface="Times New Roman" pitchFamily="18" charset="0"/>
                <a:cs typeface="Times New Roman" pitchFamily="18" charset="0"/>
              </a:rPr>
              <a:t>.</a:t>
            </a:r>
          </a:p>
          <a:p>
            <a:pPr>
              <a:buNone/>
            </a:pP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2. С </a:t>
            </a:r>
            <a:r>
              <a:rPr lang="ru-RU" sz="2000" dirty="0" err="1" smtClean="0">
                <a:latin typeface="Times New Roman" pitchFamily="18" charset="0"/>
                <a:cs typeface="Times New Roman" pitchFamily="18" charset="0"/>
              </a:rPr>
              <a:t>багаж_м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a:t>
            </a:r>
            <a:r>
              <a:rPr lang="ru-RU" sz="2000" dirty="0" smtClean="0">
                <a:latin typeface="Times New Roman" pitchFamily="18" charset="0"/>
                <a:cs typeface="Times New Roman" pitchFamily="18" charset="0"/>
              </a:rPr>
              <a:t> открытой </a:t>
            </a:r>
            <a:r>
              <a:rPr lang="ru-RU" sz="2000" dirty="0" err="1" smtClean="0">
                <a:latin typeface="Times New Roman" pitchFamily="18" charset="0"/>
                <a:cs typeface="Times New Roman" pitchFamily="18" charset="0"/>
              </a:rPr>
              <a:t>душ_й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кирпич_м</a:t>
            </a:r>
            <a:r>
              <a:rPr lang="ru-RU" sz="2000" dirty="0" smtClean="0">
                <a:latin typeface="Times New Roman" pitchFamily="18" charset="0"/>
                <a:cs typeface="Times New Roman" pitchFamily="18" charset="0"/>
              </a:rPr>
              <a:t>, зачерпнуть </a:t>
            </a:r>
            <a:r>
              <a:rPr lang="ru-RU" sz="2000" dirty="0" err="1" smtClean="0">
                <a:latin typeface="Times New Roman" pitchFamily="18" charset="0"/>
                <a:cs typeface="Times New Roman" pitchFamily="18" charset="0"/>
              </a:rPr>
              <a:t>ковш_м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крыльц_</a:t>
            </a:r>
            <a:r>
              <a:rPr lang="ru-RU" sz="2000" dirty="0" smtClean="0">
                <a:latin typeface="Times New Roman" pitchFamily="18" charset="0"/>
                <a:cs typeface="Times New Roman" pitchFamily="18" charset="0"/>
              </a:rPr>
              <a:t>, под </a:t>
            </a:r>
            <a:r>
              <a:rPr lang="ru-RU" sz="2000" dirty="0" err="1" smtClean="0">
                <a:latin typeface="Times New Roman" pitchFamily="18" charset="0"/>
                <a:cs typeface="Times New Roman" pitchFamily="18" charset="0"/>
              </a:rPr>
              <a:t>крыш_й</a:t>
            </a:r>
            <a:r>
              <a:rPr lang="ru-RU" sz="2000" dirty="0" smtClean="0">
                <a:latin typeface="Times New Roman" pitchFamily="18" charset="0"/>
                <a:cs typeface="Times New Roman" pitchFamily="18" charset="0"/>
              </a:rPr>
              <a:t>, с </a:t>
            </a:r>
            <a:r>
              <a:rPr lang="ru-RU" sz="2000" dirty="0" err="1" smtClean="0">
                <a:latin typeface="Times New Roman" pitchFamily="18" charset="0"/>
                <a:cs typeface="Times New Roman" pitchFamily="18" charset="0"/>
              </a:rPr>
              <a:t>Кузьмич_м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луж_й</a:t>
            </a:r>
            <a:r>
              <a:rPr lang="ru-RU" sz="2000" dirty="0" smtClean="0">
                <a:latin typeface="Times New Roman" pitchFamily="18" charset="0"/>
                <a:cs typeface="Times New Roman" pitchFamily="18" charset="0"/>
              </a:rPr>
              <a:t>, украсить </a:t>
            </a:r>
            <a:r>
              <a:rPr lang="ru-RU" sz="2000" dirty="0" err="1" smtClean="0">
                <a:latin typeface="Times New Roman" pitchFamily="18" charset="0"/>
                <a:cs typeface="Times New Roman" pitchFamily="18" charset="0"/>
              </a:rPr>
              <a:t>парч_й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плащ_м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пляж_м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рощ_й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этаж_м</a:t>
            </a:r>
            <a:r>
              <a:rPr lang="ru-RU" sz="2000" dirty="0" smtClean="0">
                <a:latin typeface="Times New Roman" pitchFamily="18" charset="0"/>
                <a:cs typeface="Times New Roman" pitchFamily="18" charset="0"/>
              </a:rPr>
              <a:t> ниже.</a:t>
            </a:r>
          </a:p>
          <a:p>
            <a:pPr>
              <a:buNone/>
            </a:pP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3. </a:t>
            </a:r>
            <a:r>
              <a:rPr lang="ru-RU" sz="2000" dirty="0" err="1" smtClean="0">
                <a:latin typeface="Times New Roman" pitchFamily="18" charset="0"/>
                <a:cs typeface="Times New Roman" pitchFamily="18" charset="0"/>
              </a:rPr>
              <a:t>Алыч_вое</a:t>
            </a:r>
            <a:r>
              <a:rPr lang="ru-RU" sz="2000" dirty="0" smtClean="0">
                <a:latin typeface="Times New Roman" pitchFamily="18" charset="0"/>
                <a:cs typeface="Times New Roman" pitchFamily="18" charset="0"/>
              </a:rPr>
              <a:t> варенье, </a:t>
            </a:r>
            <a:r>
              <a:rPr lang="ru-RU" sz="2000" dirty="0" err="1" smtClean="0">
                <a:latin typeface="Times New Roman" pitchFamily="18" charset="0"/>
                <a:cs typeface="Times New Roman" pitchFamily="18" charset="0"/>
              </a:rPr>
              <a:t>глянц_вый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грош_вый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груш_вый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камыш_вый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морж_вый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парч_вый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плюш_вый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свинц_вый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холщ_вый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горяч_</a:t>
            </a:r>
            <a:r>
              <a:rPr lang="ru-RU" sz="2000" dirty="0" smtClean="0">
                <a:latin typeface="Times New Roman" pitchFamily="18" charset="0"/>
                <a:cs typeface="Times New Roman" pitchFamily="18" charset="0"/>
              </a:rPr>
              <a:t> спорить, </a:t>
            </a:r>
            <a:r>
              <a:rPr lang="ru-RU" sz="2000" dirty="0" err="1" smtClean="0">
                <a:latin typeface="Times New Roman" pitchFamily="18" charset="0"/>
                <a:cs typeface="Times New Roman" pitchFamily="18" charset="0"/>
              </a:rPr>
              <a:t>свеж_</a:t>
            </a:r>
            <a:r>
              <a:rPr lang="ru-RU" sz="2000" dirty="0" smtClean="0">
                <a:latin typeface="Times New Roman" pitchFamily="18" charset="0"/>
                <a:cs typeface="Times New Roman" pitchFamily="18" charset="0"/>
              </a:rPr>
              <a:t>.</a:t>
            </a:r>
          </a:p>
          <a:p>
            <a:pPr>
              <a:buNone/>
            </a:pP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4. </a:t>
            </a:r>
            <a:r>
              <a:rPr lang="ru-RU" sz="2000" dirty="0" err="1" smtClean="0">
                <a:latin typeface="Times New Roman" pitchFamily="18" charset="0"/>
                <a:cs typeface="Times New Roman" pitchFamily="18" charset="0"/>
              </a:rPr>
              <a:t>Круглолиц_й</a:t>
            </a:r>
            <a:r>
              <a:rPr lang="ru-RU" sz="2000" dirty="0" smtClean="0">
                <a:latin typeface="Times New Roman" pitchFamily="18" charset="0"/>
                <a:cs typeface="Times New Roman" pitchFamily="18" charset="0"/>
              </a:rPr>
              <a:t> девочки, </a:t>
            </a:r>
            <a:r>
              <a:rPr lang="ru-RU" sz="2000" dirty="0" err="1" smtClean="0">
                <a:latin typeface="Times New Roman" pitchFamily="18" charset="0"/>
                <a:cs typeface="Times New Roman" pitchFamily="18" charset="0"/>
              </a:rPr>
              <a:t>куц_го</a:t>
            </a:r>
            <a:r>
              <a:rPr lang="ru-RU" sz="2000" dirty="0" smtClean="0">
                <a:latin typeface="Times New Roman" pitchFamily="18" charset="0"/>
                <a:cs typeface="Times New Roman" pitchFamily="18" charset="0"/>
              </a:rPr>
              <a:t> хвоста, </a:t>
            </a:r>
            <a:r>
              <a:rPr lang="ru-RU" sz="2000" dirty="0" err="1" smtClean="0">
                <a:latin typeface="Times New Roman" pitchFamily="18" charset="0"/>
                <a:cs typeface="Times New Roman" pitchFamily="18" charset="0"/>
              </a:rPr>
              <a:t>лучш_й</a:t>
            </a:r>
            <a:r>
              <a:rPr lang="ru-RU" sz="2000" dirty="0" smtClean="0">
                <a:latin typeface="Times New Roman" pitchFamily="18" charset="0"/>
                <a:cs typeface="Times New Roman" pitchFamily="18" charset="0"/>
              </a:rPr>
              <a:t> доли, </a:t>
            </a:r>
            <a:r>
              <a:rPr lang="ru-RU" sz="2000" dirty="0" err="1" smtClean="0">
                <a:latin typeface="Times New Roman" pitchFamily="18" charset="0"/>
                <a:cs typeface="Times New Roman" pitchFamily="18" charset="0"/>
              </a:rPr>
              <a:t>могуч_й</a:t>
            </a:r>
            <a:r>
              <a:rPr lang="ru-RU" sz="2000" dirty="0" smtClean="0">
                <a:latin typeface="Times New Roman" pitchFamily="18" charset="0"/>
                <a:cs typeface="Times New Roman" pitchFamily="18" charset="0"/>
              </a:rPr>
              <a:t> силы, </a:t>
            </a:r>
            <a:r>
              <a:rPr lang="ru-RU" sz="2000" dirty="0" err="1" smtClean="0">
                <a:latin typeface="Times New Roman" pitchFamily="18" charset="0"/>
                <a:cs typeface="Times New Roman" pitchFamily="18" charset="0"/>
              </a:rPr>
              <a:t>небольш_го</a:t>
            </a:r>
            <a:r>
              <a:rPr lang="ru-RU" sz="2000" dirty="0" smtClean="0">
                <a:latin typeface="Times New Roman" pitchFamily="18" charset="0"/>
                <a:cs typeface="Times New Roman" pitchFamily="18" charset="0"/>
              </a:rPr>
              <a:t> куска, </a:t>
            </a:r>
            <a:r>
              <a:rPr lang="ru-RU" sz="2000" dirty="0" err="1" smtClean="0">
                <a:latin typeface="Times New Roman" pitchFamily="18" charset="0"/>
                <a:cs typeface="Times New Roman" pitchFamily="18" charset="0"/>
              </a:rPr>
              <a:t>рыж_й</a:t>
            </a:r>
            <a:r>
              <a:rPr lang="ru-RU" sz="2000" dirty="0" smtClean="0">
                <a:latin typeface="Times New Roman" pitchFamily="18" charset="0"/>
                <a:cs typeface="Times New Roman" pitchFamily="18" charset="0"/>
              </a:rPr>
              <a:t> лисы, </a:t>
            </a:r>
            <a:r>
              <a:rPr lang="ru-RU" sz="2000" dirty="0" err="1" smtClean="0">
                <a:latin typeface="Times New Roman" pitchFamily="18" charset="0"/>
                <a:cs typeface="Times New Roman" pitchFamily="18" charset="0"/>
              </a:rPr>
              <a:t>хорош_го</a:t>
            </a:r>
            <a:r>
              <a:rPr lang="ru-RU" sz="2000" dirty="0" smtClean="0">
                <a:latin typeface="Times New Roman" pitchFamily="18" charset="0"/>
                <a:cs typeface="Times New Roman" pitchFamily="18" charset="0"/>
              </a:rPr>
              <a:t> отношения, </a:t>
            </a:r>
            <a:r>
              <a:rPr lang="ru-RU" sz="2000" dirty="0" err="1" smtClean="0">
                <a:latin typeface="Times New Roman" pitchFamily="18" charset="0"/>
                <a:cs typeface="Times New Roman" pitchFamily="18" charset="0"/>
              </a:rPr>
              <a:t>чуж_го</a:t>
            </a:r>
            <a:r>
              <a:rPr lang="ru-RU" sz="2000" dirty="0" smtClean="0">
                <a:latin typeface="Times New Roman" pitchFamily="18" charset="0"/>
                <a:cs typeface="Times New Roman" pitchFamily="18" charset="0"/>
              </a:rPr>
              <a:t> человека.</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5. </a:t>
            </a:r>
            <a:r>
              <a:rPr lang="ru-RU" sz="2000" dirty="0" err="1" smtClean="0">
                <a:latin typeface="Times New Roman" pitchFamily="18" charset="0"/>
                <a:cs typeface="Times New Roman" pitchFamily="18" charset="0"/>
              </a:rPr>
              <a:t>Беч_вка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ж_лтый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ж_лудь</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ж_лоб</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ж_кей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капюш_н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крыж_вник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прич_ска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пощ_чина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прож_рливый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прош_л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пч_лы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реш_тка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сч_т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щ_тка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трещ_тка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чащ_ба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ч_лка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ч_рствый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ч_рт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ч_порный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чеч_тка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ш_лк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ш_рстка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ш_в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ш_кировать</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ш_колад</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ш_мпол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ш_ссе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ш_тландец</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ш_фер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щ_лочь</a:t>
            </a:r>
            <a:r>
              <a:rPr lang="ru-RU" sz="1800" dirty="0" smtClean="0">
                <a:latin typeface="Times New Roman" pitchFamily="18" charset="0"/>
                <a:cs typeface="Times New Roman" pitchFamily="18" charset="0"/>
              </a:rPr>
              <a:t>.</a:t>
            </a:r>
          </a:p>
          <a:p>
            <a:pPr>
              <a:buNone/>
            </a:pP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extLst>
      <p:ext uri="{BB962C8B-B14F-4D97-AF65-F5344CB8AC3E}">
        <p14:creationId xmlns="" xmlns:p14="http://schemas.microsoft.com/office/powerpoint/2010/main" val="18237239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ircle(in)">
                                      <p:cBhvr>
                                        <p:cTn id="27" dur="2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circle(in)">
                                      <p:cBhvr>
                                        <p:cTn id="32" dur="20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circle(in)">
                                      <p:cBhvr>
                                        <p:cTn id="37"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dirty="0"/>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dirty="0"/>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dirty="0"/>
          </a:p>
        </p:txBody>
      </p:sp>
      <p:sp>
        <p:nvSpPr>
          <p:cNvPr id="8" name="Прямоугольник 7"/>
          <p:cNvSpPr/>
          <p:nvPr/>
        </p:nvSpPr>
        <p:spPr>
          <a:xfrm>
            <a:off x="0" y="0"/>
            <a:ext cx="9144000" cy="7017306"/>
          </a:xfrm>
          <a:prstGeom prst="rect">
            <a:avLst/>
          </a:prstGeom>
        </p:spPr>
        <p:txBody>
          <a:bodyPr wrap="square">
            <a:spAutoFit/>
          </a:bodyPr>
          <a:lstStyle/>
          <a:p>
            <a:pPr algn="ctr"/>
            <a:r>
              <a:rPr lang="ru-RU" sz="2400" b="1" i="1" dirty="0" smtClean="0">
                <a:cs typeface="Times New Roman" pitchFamily="18" charset="0"/>
              </a:rPr>
              <a:t>Буквы о,</a:t>
            </a:r>
            <a:r>
              <a:rPr lang="ru-RU" sz="2400" b="1" dirty="0" smtClean="0">
                <a:cs typeface="Times New Roman" pitchFamily="18" charset="0"/>
              </a:rPr>
              <a:t> </a:t>
            </a:r>
            <a:r>
              <a:rPr lang="ru-RU" sz="2400" b="1" i="1" dirty="0" smtClean="0">
                <a:cs typeface="Times New Roman" pitchFamily="18" charset="0"/>
              </a:rPr>
              <a:t>ё (</a:t>
            </a:r>
            <a:r>
              <a:rPr lang="ru-RU" sz="2400" b="1" i="1" dirty="0" err="1" smtClean="0">
                <a:cs typeface="Times New Roman" pitchFamily="18" charset="0"/>
              </a:rPr>
              <a:t>е</a:t>
            </a:r>
            <a:r>
              <a:rPr lang="ru-RU" sz="2400" b="1" i="1" dirty="0" smtClean="0">
                <a:cs typeface="Times New Roman" pitchFamily="18" charset="0"/>
              </a:rPr>
              <a:t>) после шипящих и </a:t>
            </a:r>
            <a:r>
              <a:rPr lang="ru-RU" sz="2400" b="1" i="1" dirty="0" err="1" smtClean="0">
                <a:cs typeface="Times New Roman" pitchFamily="18" charset="0"/>
              </a:rPr>
              <a:t>ц</a:t>
            </a:r>
            <a:r>
              <a:rPr lang="ru-RU" sz="2400" b="1" i="1" dirty="0" smtClean="0">
                <a:cs typeface="Times New Roman" pitchFamily="18" charset="0"/>
              </a:rPr>
              <a:t>.</a:t>
            </a:r>
            <a:endParaRPr lang="ru-RU" sz="2400" dirty="0" smtClean="0">
              <a:cs typeface="Times New Roman" pitchFamily="18" charset="0"/>
            </a:endParaRPr>
          </a:p>
          <a:p>
            <a:pPr marL="457200" indent="-457200">
              <a:buFont typeface="Arial" pitchFamily="34" charset="0"/>
              <a:buChar char="•"/>
            </a:pPr>
            <a:r>
              <a:rPr lang="ru-RU" sz="2400" dirty="0" smtClean="0">
                <a:cs typeface="Times New Roman" pitchFamily="18" charset="0"/>
              </a:rPr>
              <a:t>      </a:t>
            </a:r>
            <a:r>
              <a:rPr lang="ru-RU" sz="2000" dirty="0" smtClean="0">
                <a:cs typeface="Times New Roman" pitchFamily="18" charset="0"/>
              </a:rPr>
              <a:t> </a:t>
            </a:r>
            <a:r>
              <a:rPr lang="ru-RU" sz="2400" dirty="0" err="1" smtClean="0">
                <a:cs typeface="Times New Roman" pitchFamily="18" charset="0"/>
              </a:rPr>
              <a:t>Возмущ_нный</a:t>
            </a:r>
            <a:r>
              <a:rPr lang="ru-RU" sz="2400" dirty="0" smtClean="0">
                <a:cs typeface="Times New Roman" pitchFamily="18" charset="0"/>
              </a:rPr>
              <a:t>, </a:t>
            </a:r>
            <a:r>
              <a:rPr lang="ru-RU" sz="2400" dirty="0" err="1" smtClean="0">
                <a:cs typeface="Times New Roman" pitchFamily="18" charset="0"/>
              </a:rPr>
              <a:t>запрещ_н</a:t>
            </a:r>
            <a:r>
              <a:rPr lang="ru-RU" sz="2400" dirty="0" smtClean="0">
                <a:cs typeface="Times New Roman" pitchFamily="18" charset="0"/>
              </a:rPr>
              <a:t>, </a:t>
            </a:r>
            <a:r>
              <a:rPr lang="ru-RU" sz="2400" dirty="0" err="1" smtClean="0">
                <a:cs typeface="Times New Roman" pitchFamily="18" charset="0"/>
              </a:rPr>
              <a:t>зараж_н</a:t>
            </a:r>
            <a:r>
              <a:rPr lang="ru-RU" sz="2400" dirty="0" smtClean="0">
                <a:cs typeface="Times New Roman" pitchFamily="18" charset="0"/>
              </a:rPr>
              <a:t>, </a:t>
            </a:r>
            <a:r>
              <a:rPr lang="ru-RU" sz="2400" dirty="0" err="1" smtClean="0">
                <a:cs typeface="Times New Roman" pitchFamily="18" charset="0"/>
              </a:rPr>
              <a:t>затуш_вывать</a:t>
            </a:r>
            <a:r>
              <a:rPr lang="ru-RU" sz="2400" dirty="0" smtClean="0">
                <a:cs typeface="Times New Roman" pitchFamily="18" charset="0"/>
              </a:rPr>
              <a:t>, </a:t>
            </a:r>
            <a:r>
              <a:rPr lang="ru-RU" sz="2400" dirty="0" err="1" smtClean="0">
                <a:cs typeface="Times New Roman" pitchFamily="18" charset="0"/>
              </a:rPr>
              <a:t>кипяч_ный</a:t>
            </a:r>
            <a:r>
              <a:rPr lang="ru-RU" sz="2400" dirty="0" smtClean="0">
                <a:cs typeface="Times New Roman" pitchFamily="18" charset="0"/>
              </a:rPr>
              <a:t>, </a:t>
            </a:r>
            <a:r>
              <a:rPr lang="ru-RU" sz="2400" dirty="0" err="1" smtClean="0">
                <a:cs typeface="Times New Roman" pitchFamily="18" charset="0"/>
              </a:rPr>
              <a:t>напряж_нный</a:t>
            </a:r>
            <a:r>
              <a:rPr lang="ru-RU" sz="2400" dirty="0" smtClean="0">
                <a:cs typeface="Times New Roman" pitchFamily="18" charset="0"/>
              </a:rPr>
              <a:t>, </a:t>
            </a:r>
            <a:r>
              <a:rPr lang="ru-RU" sz="2400" dirty="0" err="1" smtClean="0">
                <a:cs typeface="Times New Roman" pitchFamily="18" charset="0"/>
              </a:rPr>
              <a:t>ноч_вка</a:t>
            </a:r>
            <a:r>
              <a:rPr lang="ru-RU" sz="2400" dirty="0" smtClean="0">
                <a:cs typeface="Times New Roman" pitchFamily="18" charset="0"/>
              </a:rPr>
              <a:t>, </a:t>
            </a:r>
            <a:r>
              <a:rPr lang="ru-RU" sz="2400" dirty="0" err="1" smtClean="0">
                <a:cs typeface="Times New Roman" pitchFamily="18" charset="0"/>
              </a:rPr>
              <a:t>облиц_ванный</a:t>
            </a:r>
            <a:r>
              <a:rPr lang="ru-RU" sz="2400" dirty="0" smtClean="0">
                <a:cs typeface="Times New Roman" pitchFamily="18" charset="0"/>
              </a:rPr>
              <a:t>, </a:t>
            </a:r>
            <a:r>
              <a:rPr lang="ru-RU" sz="2400" dirty="0" err="1" smtClean="0">
                <a:cs typeface="Times New Roman" pitchFamily="18" charset="0"/>
              </a:rPr>
              <a:t>обожж_нный</a:t>
            </a:r>
            <a:r>
              <a:rPr lang="ru-RU" sz="2400" dirty="0" smtClean="0">
                <a:cs typeface="Times New Roman" pitchFamily="18" charset="0"/>
              </a:rPr>
              <a:t>, </a:t>
            </a:r>
            <a:r>
              <a:rPr lang="ru-RU" sz="2400" dirty="0" err="1" smtClean="0">
                <a:cs typeface="Times New Roman" pitchFamily="18" charset="0"/>
              </a:rPr>
              <a:t>окольц_ванный</a:t>
            </a:r>
            <a:r>
              <a:rPr lang="ru-RU" sz="2400" dirty="0" smtClean="0">
                <a:cs typeface="Times New Roman" pitchFamily="18" charset="0"/>
              </a:rPr>
              <a:t>, </a:t>
            </a:r>
            <a:r>
              <a:rPr lang="ru-RU" sz="2400" dirty="0" err="1" smtClean="0">
                <a:cs typeface="Times New Roman" pitchFamily="18" charset="0"/>
              </a:rPr>
              <a:t>опустош_н</a:t>
            </a:r>
            <a:r>
              <a:rPr lang="ru-RU" sz="2400" dirty="0" smtClean="0">
                <a:cs typeface="Times New Roman" pitchFamily="18" charset="0"/>
              </a:rPr>
              <a:t>, </a:t>
            </a:r>
            <a:r>
              <a:rPr lang="ru-RU" sz="2400" dirty="0" err="1" smtClean="0">
                <a:cs typeface="Times New Roman" pitchFamily="18" charset="0"/>
              </a:rPr>
              <a:t>отраж_нный</a:t>
            </a:r>
            <a:r>
              <a:rPr lang="ru-RU" sz="2400" dirty="0" smtClean="0">
                <a:cs typeface="Times New Roman" pitchFamily="18" charset="0"/>
              </a:rPr>
              <a:t>, </a:t>
            </a:r>
            <a:r>
              <a:rPr lang="ru-RU" sz="2400" dirty="0" err="1" smtClean="0">
                <a:cs typeface="Times New Roman" pitchFamily="18" charset="0"/>
              </a:rPr>
              <a:t>пританц_вывать</a:t>
            </a:r>
            <a:r>
              <a:rPr lang="ru-RU" sz="2400" dirty="0" smtClean="0">
                <a:cs typeface="Times New Roman" pitchFamily="18" charset="0"/>
              </a:rPr>
              <a:t>, </a:t>
            </a:r>
            <a:r>
              <a:rPr lang="ru-RU" sz="2400" dirty="0" err="1" smtClean="0">
                <a:cs typeface="Times New Roman" pitchFamily="18" charset="0"/>
              </a:rPr>
              <a:t>просвещ_нный</a:t>
            </a:r>
            <a:r>
              <a:rPr lang="ru-RU" sz="2400" dirty="0" smtClean="0">
                <a:cs typeface="Times New Roman" pitchFamily="18" charset="0"/>
              </a:rPr>
              <a:t>, </a:t>
            </a:r>
            <a:r>
              <a:rPr lang="ru-RU" sz="2400" dirty="0" err="1" smtClean="0">
                <a:cs typeface="Times New Roman" pitchFamily="18" charset="0"/>
              </a:rPr>
              <a:t>ретуш_р</a:t>
            </a:r>
            <a:r>
              <a:rPr lang="ru-RU" sz="2400" dirty="0" smtClean="0">
                <a:cs typeface="Times New Roman" pitchFamily="18" charset="0"/>
              </a:rPr>
              <a:t>, </a:t>
            </a:r>
            <a:r>
              <a:rPr lang="ru-RU" sz="2400" dirty="0" err="1" smtClean="0">
                <a:cs typeface="Times New Roman" pitchFamily="18" charset="0"/>
              </a:rPr>
              <a:t>сгущ_нка</a:t>
            </a:r>
            <a:r>
              <a:rPr lang="ru-RU" sz="2400" dirty="0" smtClean="0">
                <a:cs typeface="Times New Roman" pitchFamily="18" charset="0"/>
              </a:rPr>
              <a:t>, </a:t>
            </a:r>
            <a:r>
              <a:rPr lang="ru-RU" sz="2400" dirty="0" err="1" smtClean="0">
                <a:cs typeface="Times New Roman" pitchFamily="18" charset="0"/>
              </a:rPr>
              <a:t>стаж_р</a:t>
            </a:r>
            <a:r>
              <a:rPr lang="ru-RU" sz="2400" dirty="0" smtClean="0">
                <a:cs typeface="Times New Roman" pitchFamily="18" charset="0"/>
              </a:rPr>
              <a:t>, </a:t>
            </a:r>
            <a:r>
              <a:rPr lang="ru-RU" sz="2400" dirty="0" err="1" smtClean="0">
                <a:cs typeface="Times New Roman" pitchFamily="18" charset="0"/>
              </a:rPr>
              <a:t>танц_вать</a:t>
            </a:r>
            <a:r>
              <a:rPr lang="ru-RU" sz="2400" dirty="0" smtClean="0">
                <a:cs typeface="Times New Roman" pitchFamily="18" charset="0"/>
              </a:rPr>
              <a:t>, </a:t>
            </a:r>
            <a:r>
              <a:rPr lang="ru-RU" sz="2400" dirty="0" err="1" smtClean="0">
                <a:cs typeface="Times New Roman" pitchFamily="18" charset="0"/>
              </a:rPr>
              <a:t>увлеч_нный</a:t>
            </a:r>
            <a:r>
              <a:rPr lang="ru-RU" sz="2400" dirty="0" smtClean="0">
                <a:cs typeface="Times New Roman" pitchFamily="18" charset="0"/>
              </a:rPr>
              <a:t>, </a:t>
            </a:r>
            <a:r>
              <a:rPr lang="ru-RU" sz="2400" dirty="0" err="1" smtClean="0">
                <a:cs typeface="Times New Roman" pitchFamily="18" charset="0"/>
              </a:rPr>
              <a:t>уч_ный</a:t>
            </a:r>
            <a:r>
              <a:rPr lang="ru-RU" sz="2400" dirty="0" smtClean="0">
                <a:cs typeface="Times New Roman" pitchFamily="18" charset="0"/>
              </a:rPr>
              <a:t>.</a:t>
            </a:r>
          </a:p>
          <a:p>
            <a:pPr marL="457200" indent="-457200">
              <a:buFont typeface="Arial" pitchFamily="34" charset="0"/>
              <a:buChar char="•"/>
            </a:pPr>
            <a:r>
              <a:rPr lang="ru-RU" sz="2400" dirty="0" smtClean="0">
                <a:cs typeface="Times New Roman" pitchFamily="18" charset="0"/>
              </a:rPr>
              <a:t/>
            </a:r>
            <a:br>
              <a:rPr lang="ru-RU" sz="2400" dirty="0" smtClean="0">
                <a:cs typeface="Times New Roman" pitchFamily="18" charset="0"/>
              </a:rPr>
            </a:br>
            <a:r>
              <a:rPr lang="ru-RU" sz="2400" dirty="0" err="1" smtClean="0">
                <a:cs typeface="Times New Roman" pitchFamily="18" charset="0"/>
              </a:rPr>
              <a:t>Волч_нок</a:t>
            </a:r>
            <a:r>
              <a:rPr lang="ru-RU" sz="2400" dirty="0" smtClean="0">
                <a:cs typeface="Times New Roman" pitchFamily="18" charset="0"/>
              </a:rPr>
              <a:t>, </a:t>
            </a:r>
            <a:r>
              <a:rPr lang="ru-RU" sz="2400" dirty="0" err="1" smtClean="0">
                <a:cs typeface="Times New Roman" pitchFamily="18" charset="0"/>
              </a:rPr>
              <a:t>вооруж_нный</a:t>
            </a:r>
            <a:r>
              <a:rPr lang="ru-RU" sz="2400" dirty="0" smtClean="0">
                <a:cs typeface="Times New Roman" pitchFamily="18" charset="0"/>
              </a:rPr>
              <a:t>, с </a:t>
            </a:r>
            <a:r>
              <a:rPr lang="ru-RU" sz="2400" dirty="0" err="1" smtClean="0">
                <a:cs typeface="Times New Roman" pitchFamily="18" charset="0"/>
              </a:rPr>
              <a:t>врач_м</a:t>
            </a:r>
            <a:r>
              <a:rPr lang="ru-RU" sz="2400" dirty="0" smtClean="0">
                <a:cs typeface="Times New Roman" pitchFamily="18" charset="0"/>
              </a:rPr>
              <a:t>, </a:t>
            </a:r>
            <a:r>
              <a:rPr lang="ru-RU" sz="2400" dirty="0" err="1" smtClean="0">
                <a:cs typeface="Times New Roman" pitchFamily="18" charset="0"/>
              </a:rPr>
              <a:t>горош_к</a:t>
            </a:r>
            <a:r>
              <a:rPr lang="ru-RU" sz="2400" dirty="0" smtClean="0">
                <a:cs typeface="Times New Roman" pitchFamily="18" charset="0"/>
              </a:rPr>
              <a:t>, </a:t>
            </a:r>
            <a:r>
              <a:rPr lang="ru-RU" sz="2400" dirty="0" err="1" smtClean="0">
                <a:cs typeface="Times New Roman" pitchFamily="18" charset="0"/>
              </a:rPr>
              <a:t>деш_вый</a:t>
            </a:r>
            <a:r>
              <a:rPr lang="ru-RU" sz="2400" dirty="0" smtClean="0">
                <a:cs typeface="Times New Roman" pitchFamily="18" charset="0"/>
              </a:rPr>
              <a:t>, </a:t>
            </a:r>
            <a:r>
              <a:rPr lang="ru-RU" sz="2400" dirty="0" err="1" smtClean="0">
                <a:cs typeface="Times New Roman" pitchFamily="18" charset="0"/>
              </a:rPr>
              <a:t>дириж_р</a:t>
            </a:r>
            <a:r>
              <a:rPr lang="ru-RU" sz="2400" dirty="0" smtClean="0">
                <a:cs typeface="Times New Roman" pitchFamily="18" charset="0"/>
              </a:rPr>
              <a:t>, </a:t>
            </a:r>
            <a:br>
              <a:rPr lang="ru-RU" sz="2400" dirty="0" smtClean="0">
                <a:cs typeface="Times New Roman" pitchFamily="18" charset="0"/>
              </a:rPr>
            </a:br>
            <a:r>
              <a:rPr lang="ru-RU" sz="2400" dirty="0" err="1" smtClean="0">
                <a:cs typeface="Times New Roman" pitchFamily="18" charset="0"/>
              </a:rPr>
              <a:t>душ_нка</a:t>
            </a:r>
            <a:r>
              <a:rPr lang="ru-RU" sz="2400" dirty="0" smtClean="0">
                <a:cs typeface="Times New Roman" pitchFamily="18" charset="0"/>
              </a:rPr>
              <a:t>, </a:t>
            </a:r>
            <a:r>
              <a:rPr lang="ru-RU" sz="2400" dirty="0" err="1" smtClean="0">
                <a:cs typeface="Times New Roman" pitchFamily="18" charset="0"/>
              </a:rPr>
              <a:t>ж_ваный</a:t>
            </a:r>
            <a:r>
              <a:rPr lang="ru-RU" sz="2400" dirty="0" smtClean="0">
                <a:cs typeface="Times New Roman" pitchFamily="18" charset="0"/>
              </a:rPr>
              <a:t>, </a:t>
            </a:r>
            <a:r>
              <a:rPr lang="ru-RU" sz="2400" dirty="0" err="1" smtClean="0">
                <a:cs typeface="Times New Roman" pitchFamily="18" charset="0"/>
              </a:rPr>
              <a:t>ж_рдочка</a:t>
            </a:r>
            <a:r>
              <a:rPr lang="ru-RU" sz="2400" dirty="0" smtClean="0">
                <a:cs typeface="Times New Roman" pitchFamily="18" charset="0"/>
              </a:rPr>
              <a:t>, </a:t>
            </a:r>
            <a:r>
              <a:rPr lang="ru-RU" sz="2400" dirty="0" err="1" smtClean="0">
                <a:cs typeface="Times New Roman" pitchFamily="18" charset="0"/>
              </a:rPr>
              <a:t>ж_сткий</a:t>
            </a:r>
            <a:r>
              <a:rPr lang="ru-RU" sz="2400" dirty="0" smtClean="0">
                <a:cs typeface="Times New Roman" pitchFamily="18" charset="0"/>
              </a:rPr>
              <a:t>, </a:t>
            </a:r>
            <a:r>
              <a:rPr lang="ru-RU" sz="2400" dirty="0" err="1" smtClean="0">
                <a:cs typeface="Times New Roman" pitchFamily="18" charset="0"/>
              </a:rPr>
              <a:t>зажж_нный</a:t>
            </a:r>
            <a:r>
              <a:rPr lang="ru-RU" sz="2400" dirty="0" smtClean="0">
                <a:cs typeface="Times New Roman" pitchFamily="18" charset="0"/>
              </a:rPr>
              <a:t>, </a:t>
            </a:r>
            <a:r>
              <a:rPr lang="ru-RU" sz="2400" dirty="0" err="1" smtClean="0">
                <a:cs typeface="Times New Roman" pitchFamily="18" charset="0"/>
              </a:rPr>
              <a:t>замш_вый</a:t>
            </a:r>
            <a:r>
              <a:rPr lang="ru-RU" sz="2400" dirty="0" smtClean="0">
                <a:cs typeface="Times New Roman" pitchFamily="18" charset="0"/>
              </a:rPr>
              <a:t>, </a:t>
            </a:r>
            <a:r>
              <a:rPr lang="ru-RU" sz="2400" dirty="0" err="1" smtClean="0">
                <a:cs typeface="Times New Roman" pitchFamily="18" charset="0"/>
              </a:rPr>
              <a:t>зач_т</a:t>
            </a:r>
            <a:r>
              <a:rPr lang="ru-RU" sz="2400" dirty="0" smtClean="0">
                <a:cs typeface="Times New Roman" pitchFamily="18" charset="0"/>
              </a:rPr>
              <a:t>, </a:t>
            </a:r>
            <a:r>
              <a:rPr lang="ru-RU" sz="2400" dirty="0" err="1" smtClean="0">
                <a:cs typeface="Times New Roman" pitchFamily="18" charset="0"/>
              </a:rPr>
              <a:t>истощ_нная</a:t>
            </a:r>
            <a:r>
              <a:rPr lang="ru-RU" sz="2400" dirty="0" smtClean="0">
                <a:cs typeface="Times New Roman" pitchFamily="18" charset="0"/>
              </a:rPr>
              <a:t> земля, </a:t>
            </a:r>
            <a:r>
              <a:rPr lang="ru-RU" sz="2400" dirty="0" err="1" smtClean="0">
                <a:cs typeface="Times New Roman" pitchFamily="18" charset="0"/>
              </a:rPr>
              <a:t>кумач_вые</a:t>
            </a:r>
            <a:r>
              <a:rPr lang="ru-RU" sz="2400" dirty="0" smtClean="0">
                <a:cs typeface="Times New Roman" pitchFamily="18" charset="0"/>
              </a:rPr>
              <a:t> флаги, </a:t>
            </a:r>
            <a:r>
              <a:rPr lang="ru-RU" sz="2400" dirty="0" err="1" smtClean="0">
                <a:cs typeface="Times New Roman" pitchFamily="18" charset="0"/>
              </a:rPr>
              <a:t>ландыш_вый</a:t>
            </a:r>
            <a:r>
              <a:rPr lang="ru-RU" sz="2400" dirty="0" smtClean="0">
                <a:cs typeface="Times New Roman" pitchFamily="18" charset="0"/>
              </a:rPr>
              <a:t>, </a:t>
            </a:r>
            <a:r>
              <a:rPr lang="ru-RU" sz="2400" dirty="0" err="1" smtClean="0">
                <a:cs typeface="Times New Roman" pitchFamily="18" charset="0"/>
              </a:rPr>
              <a:t>лучш_го</a:t>
            </a:r>
            <a:r>
              <a:rPr lang="ru-RU" sz="2400" dirty="0" smtClean="0">
                <a:cs typeface="Times New Roman" pitchFamily="18" charset="0"/>
              </a:rPr>
              <a:t> ученика, </a:t>
            </a:r>
            <a:r>
              <a:rPr lang="ru-RU" sz="2400" dirty="0" err="1" smtClean="0">
                <a:cs typeface="Times New Roman" pitchFamily="18" charset="0"/>
              </a:rPr>
              <a:t>маж_рный</a:t>
            </a:r>
            <a:r>
              <a:rPr lang="ru-RU" sz="2400" dirty="0" smtClean="0">
                <a:cs typeface="Times New Roman" pitchFamily="18" charset="0"/>
              </a:rPr>
              <a:t>, </a:t>
            </a:r>
            <a:r>
              <a:rPr lang="ru-RU" sz="2400" dirty="0" err="1" smtClean="0">
                <a:cs typeface="Times New Roman" pitchFamily="18" charset="0"/>
              </a:rPr>
              <a:t>моч_ный</a:t>
            </a:r>
            <a:r>
              <a:rPr lang="ru-RU" sz="2400" dirty="0" smtClean="0">
                <a:cs typeface="Times New Roman" pitchFamily="18" charset="0"/>
              </a:rPr>
              <a:t>, солнечным </a:t>
            </a:r>
            <a:r>
              <a:rPr lang="ru-RU" sz="2400" dirty="0" err="1" smtClean="0">
                <a:cs typeface="Times New Roman" pitchFamily="18" charset="0"/>
              </a:rPr>
              <a:t>луч_м</a:t>
            </a:r>
            <a:r>
              <a:rPr lang="ru-RU" sz="2400" dirty="0" smtClean="0">
                <a:cs typeface="Times New Roman" pitchFamily="18" charset="0"/>
              </a:rPr>
              <a:t>, </a:t>
            </a:r>
            <a:r>
              <a:rPr lang="ru-RU" sz="2400" dirty="0" err="1" smtClean="0">
                <a:cs typeface="Times New Roman" pitchFamily="18" charset="0"/>
              </a:rPr>
              <a:t>обж_ра</a:t>
            </a:r>
            <a:r>
              <a:rPr lang="ru-RU" sz="2400" dirty="0" smtClean="0">
                <a:cs typeface="Times New Roman" pitchFamily="18" charset="0"/>
              </a:rPr>
              <a:t>, </a:t>
            </a:r>
            <a:r>
              <a:rPr lang="ru-RU" sz="2400" dirty="0" err="1" smtClean="0">
                <a:cs typeface="Times New Roman" pitchFamily="18" charset="0"/>
              </a:rPr>
              <a:t>облиц_вать</a:t>
            </a:r>
            <a:r>
              <a:rPr lang="ru-RU" sz="2400" dirty="0" smtClean="0">
                <a:cs typeface="Times New Roman" pitchFamily="18" charset="0"/>
              </a:rPr>
              <a:t> фасад, </a:t>
            </a:r>
            <a:r>
              <a:rPr lang="ru-RU" sz="2400" dirty="0" err="1" smtClean="0">
                <a:cs typeface="Times New Roman" pitchFamily="18" charset="0"/>
              </a:rPr>
              <a:t>ож_г</a:t>
            </a:r>
            <a:r>
              <a:rPr lang="ru-RU" sz="2400" dirty="0" smtClean="0">
                <a:cs typeface="Times New Roman" pitchFamily="18" charset="0"/>
              </a:rPr>
              <a:t> руку, </a:t>
            </a:r>
            <a:r>
              <a:rPr lang="ru-RU" sz="2400" dirty="0" err="1" smtClean="0">
                <a:cs typeface="Times New Roman" pitchFamily="18" charset="0"/>
              </a:rPr>
              <a:t>опустош_нный</a:t>
            </a:r>
            <a:r>
              <a:rPr lang="ru-RU" sz="2400" dirty="0" smtClean="0">
                <a:cs typeface="Times New Roman" pitchFamily="18" charset="0"/>
              </a:rPr>
              <a:t> человек, </a:t>
            </a:r>
            <a:r>
              <a:rPr lang="ru-RU" sz="2400" dirty="0" err="1" smtClean="0">
                <a:cs typeface="Times New Roman" pitchFamily="18" charset="0"/>
              </a:rPr>
              <a:t>освещ_н</a:t>
            </a:r>
            <a:r>
              <a:rPr lang="ru-RU" sz="2400" dirty="0" smtClean="0">
                <a:cs typeface="Times New Roman" pitchFamily="18" charset="0"/>
              </a:rPr>
              <a:t>, </a:t>
            </a:r>
            <a:r>
              <a:rPr lang="ru-RU" sz="2400" dirty="0" err="1" smtClean="0">
                <a:cs typeface="Times New Roman" pitchFamily="18" charset="0"/>
              </a:rPr>
              <a:t>печ_нка</a:t>
            </a:r>
            <a:r>
              <a:rPr lang="ru-RU" sz="2400" dirty="0" smtClean="0">
                <a:cs typeface="Times New Roman" pitchFamily="18" charset="0"/>
              </a:rPr>
              <a:t>, </a:t>
            </a:r>
            <a:r>
              <a:rPr lang="ru-RU" sz="2400" dirty="0" err="1" smtClean="0">
                <a:cs typeface="Times New Roman" pitchFamily="18" charset="0"/>
              </a:rPr>
              <a:t>письмец_</a:t>
            </a:r>
            <a:r>
              <a:rPr lang="ru-RU" sz="2400" dirty="0" smtClean="0">
                <a:cs typeface="Times New Roman" pitchFamily="18" charset="0"/>
              </a:rPr>
              <a:t>, </a:t>
            </a:r>
            <a:r>
              <a:rPr lang="ru-RU" sz="2400" dirty="0" err="1" smtClean="0">
                <a:cs typeface="Times New Roman" pitchFamily="18" charset="0"/>
              </a:rPr>
              <a:t>полотенц_</a:t>
            </a:r>
            <a:r>
              <a:rPr lang="ru-RU" sz="2400" dirty="0" smtClean="0">
                <a:cs typeface="Times New Roman" pitchFamily="18" charset="0"/>
              </a:rPr>
              <a:t>,</a:t>
            </a:r>
          </a:p>
          <a:p>
            <a:pPr marL="457200" indent="-457200">
              <a:buFont typeface="Arial" pitchFamily="34" charset="0"/>
              <a:buChar char="•"/>
            </a:pPr>
            <a:r>
              <a:rPr lang="ru-RU" sz="2400" dirty="0" smtClean="0">
                <a:cs typeface="Times New Roman" pitchFamily="18" charset="0"/>
              </a:rPr>
              <a:t/>
            </a:r>
            <a:br>
              <a:rPr lang="ru-RU" sz="2400" dirty="0" smtClean="0">
                <a:cs typeface="Times New Roman" pitchFamily="18" charset="0"/>
              </a:rPr>
            </a:br>
            <a:r>
              <a:rPr lang="ru-RU" sz="2400" dirty="0" err="1" smtClean="0">
                <a:cs typeface="Times New Roman" pitchFamily="18" charset="0"/>
              </a:rPr>
              <a:t>Пунц_вый</a:t>
            </a:r>
            <a:r>
              <a:rPr lang="ru-RU" sz="2400" dirty="0" smtClean="0">
                <a:cs typeface="Times New Roman" pitchFamily="18" charset="0"/>
              </a:rPr>
              <a:t>, </a:t>
            </a:r>
            <a:r>
              <a:rPr lang="ru-RU" sz="2400" dirty="0" err="1" smtClean="0">
                <a:cs typeface="Times New Roman" pitchFamily="18" charset="0"/>
              </a:rPr>
              <a:t>прыж_к</a:t>
            </a:r>
            <a:r>
              <a:rPr lang="ru-RU" sz="2400" dirty="0" smtClean="0">
                <a:cs typeface="Times New Roman" pitchFamily="18" charset="0"/>
              </a:rPr>
              <a:t>, </a:t>
            </a:r>
            <a:r>
              <a:rPr lang="ru-RU" sz="2400" dirty="0" err="1" smtClean="0">
                <a:cs typeface="Times New Roman" pitchFamily="18" charset="0"/>
              </a:rPr>
              <a:t>распаш_нка</a:t>
            </a:r>
            <a:r>
              <a:rPr lang="ru-RU" sz="2400" dirty="0" smtClean="0">
                <a:cs typeface="Times New Roman" pitchFamily="18" charset="0"/>
              </a:rPr>
              <a:t>, </a:t>
            </a:r>
            <a:r>
              <a:rPr lang="ru-RU" sz="2400" dirty="0" err="1" smtClean="0">
                <a:cs typeface="Times New Roman" pitchFamily="18" charset="0"/>
              </a:rPr>
              <a:t>расч_ска</a:t>
            </a:r>
            <a:r>
              <a:rPr lang="ru-RU" sz="2400" dirty="0" smtClean="0">
                <a:cs typeface="Times New Roman" pitchFamily="18" charset="0"/>
              </a:rPr>
              <a:t>, </a:t>
            </a:r>
            <a:r>
              <a:rPr lang="ru-RU" sz="2400" dirty="0" err="1" smtClean="0">
                <a:cs typeface="Times New Roman" pitchFamily="18" charset="0"/>
              </a:rPr>
              <a:t>ситц_вый</a:t>
            </a:r>
            <a:r>
              <a:rPr lang="ru-RU" sz="2400" dirty="0" smtClean="0">
                <a:cs typeface="Times New Roman" pitchFamily="18" charset="0"/>
              </a:rPr>
              <a:t>, с большим </a:t>
            </a:r>
            <a:r>
              <a:rPr lang="ru-RU" sz="2400" dirty="0" err="1" smtClean="0">
                <a:cs typeface="Times New Roman" pitchFamily="18" charset="0"/>
              </a:rPr>
              <a:t>стаж_м</a:t>
            </a:r>
            <a:r>
              <a:rPr lang="ru-RU" sz="2400" dirty="0" smtClean="0">
                <a:cs typeface="Times New Roman" pitchFamily="18" charset="0"/>
              </a:rPr>
              <a:t>, </a:t>
            </a:r>
            <a:r>
              <a:rPr lang="ru-RU" sz="2400" dirty="0" err="1" smtClean="0">
                <a:cs typeface="Times New Roman" pitchFamily="18" charset="0"/>
              </a:rPr>
              <a:t>трущ_ба</a:t>
            </a:r>
            <a:r>
              <a:rPr lang="ru-RU" sz="2400" dirty="0" smtClean="0">
                <a:cs typeface="Times New Roman" pitchFamily="18" charset="0"/>
              </a:rPr>
              <a:t>, </a:t>
            </a:r>
            <a:r>
              <a:rPr lang="ru-RU" sz="2400" dirty="0" err="1" smtClean="0">
                <a:cs typeface="Times New Roman" pitchFamily="18" charset="0"/>
              </a:rPr>
              <a:t>туш_нка</a:t>
            </a:r>
            <a:r>
              <a:rPr lang="ru-RU" sz="2400" dirty="0" smtClean="0">
                <a:cs typeface="Times New Roman" pitchFamily="18" charset="0"/>
              </a:rPr>
              <a:t>, </a:t>
            </a:r>
            <a:r>
              <a:rPr lang="ru-RU" sz="2400" dirty="0" err="1" smtClean="0">
                <a:cs typeface="Times New Roman" pitchFamily="18" charset="0"/>
              </a:rPr>
              <a:t>тяж_лый</a:t>
            </a:r>
            <a:r>
              <a:rPr lang="ru-RU" sz="2400" dirty="0" smtClean="0">
                <a:cs typeface="Times New Roman" pitchFamily="18" charset="0"/>
              </a:rPr>
              <a:t> </a:t>
            </a:r>
            <a:r>
              <a:rPr lang="ru-RU" sz="2400" dirty="0" err="1" smtClean="0">
                <a:cs typeface="Times New Roman" pitchFamily="18" charset="0"/>
              </a:rPr>
              <a:t>ож_г</a:t>
            </a:r>
            <a:r>
              <a:rPr lang="ru-RU" sz="2400" dirty="0" smtClean="0">
                <a:cs typeface="Times New Roman" pitchFamily="18" charset="0"/>
              </a:rPr>
              <a:t>, </a:t>
            </a:r>
            <a:r>
              <a:rPr lang="ru-RU" sz="2400" dirty="0" err="1" smtClean="0">
                <a:cs typeface="Times New Roman" pitchFamily="18" charset="0"/>
              </a:rPr>
              <a:t>хорош_</a:t>
            </a:r>
            <a:r>
              <a:rPr lang="ru-RU" sz="2400" dirty="0" smtClean="0">
                <a:cs typeface="Times New Roman" pitchFamily="18" charset="0"/>
              </a:rPr>
              <a:t>, </a:t>
            </a:r>
            <a:r>
              <a:rPr lang="ru-RU" sz="2400" dirty="0" err="1" smtClean="0">
                <a:cs typeface="Times New Roman" pitchFamily="18" charset="0"/>
              </a:rPr>
              <a:t>ч_лн</a:t>
            </a:r>
            <a:r>
              <a:rPr lang="ru-RU" sz="2400" dirty="0" smtClean="0">
                <a:cs typeface="Times New Roman" pitchFamily="18" charset="0"/>
              </a:rPr>
              <a:t>, </a:t>
            </a:r>
            <a:r>
              <a:rPr lang="ru-RU" sz="2400" dirty="0" err="1" smtClean="0">
                <a:cs typeface="Times New Roman" pitchFamily="18" charset="0"/>
              </a:rPr>
              <a:t>ч_рточка</a:t>
            </a:r>
            <a:r>
              <a:rPr lang="ru-RU" sz="2400" dirty="0" smtClean="0">
                <a:cs typeface="Times New Roman" pitchFamily="18" charset="0"/>
              </a:rPr>
              <a:t>, </a:t>
            </a:r>
            <a:r>
              <a:rPr lang="ru-RU" sz="2400" dirty="0" err="1" smtClean="0">
                <a:cs typeface="Times New Roman" pitchFamily="18" charset="0"/>
              </a:rPr>
              <a:t>чуж_й</a:t>
            </a:r>
            <a:r>
              <a:rPr lang="ru-RU" sz="2400" dirty="0" smtClean="0">
                <a:cs typeface="Times New Roman" pitchFamily="18" charset="0"/>
              </a:rPr>
              <a:t> вещи, </a:t>
            </a:r>
            <a:r>
              <a:rPr lang="ru-RU" sz="2400" dirty="0" err="1" smtClean="0">
                <a:cs typeface="Times New Roman" pitchFamily="18" charset="0"/>
              </a:rPr>
              <a:t>ш_пот</a:t>
            </a:r>
            <a:r>
              <a:rPr lang="ru-RU" sz="2400" dirty="0" smtClean="0">
                <a:cs typeface="Times New Roman" pitchFamily="18" charset="0"/>
              </a:rPr>
              <a:t>, </a:t>
            </a:r>
            <a:r>
              <a:rPr lang="ru-RU" sz="2400" dirty="0" err="1" smtClean="0">
                <a:cs typeface="Times New Roman" pitchFamily="18" charset="0"/>
              </a:rPr>
              <a:t>ш_винизм</a:t>
            </a:r>
            <a:r>
              <a:rPr lang="ru-RU" sz="2400" dirty="0" smtClean="0">
                <a:cs typeface="Times New Roman" pitchFamily="18" charset="0"/>
              </a:rPr>
              <a:t>, </a:t>
            </a:r>
            <a:r>
              <a:rPr lang="ru-RU" sz="2400" dirty="0" err="1" smtClean="0">
                <a:cs typeface="Times New Roman" pitchFamily="18" charset="0"/>
              </a:rPr>
              <a:t>ш_рох</a:t>
            </a:r>
            <a:r>
              <a:rPr lang="ru-RU" sz="2400" dirty="0" smtClean="0">
                <a:cs typeface="Times New Roman" pitchFamily="18" charset="0"/>
              </a:rPr>
              <a:t>, </a:t>
            </a:r>
            <a:r>
              <a:rPr lang="ru-RU" sz="2400" dirty="0" err="1" smtClean="0">
                <a:cs typeface="Times New Roman" pitchFamily="18" charset="0"/>
              </a:rPr>
              <a:t>ш_рты</a:t>
            </a:r>
            <a:r>
              <a:rPr lang="ru-RU" sz="2400" dirty="0" smtClean="0">
                <a:cs typeface="Times New Roman" pitchFamily="18" charset="0"/>
              </a:rPr>
              <a:t>.</a:t>
            </a:r>
          </a:p>
          <a:p>
            <a:pPr marL="0" indent="0">
              <a:buNone/>
            </a:pPr>
            <a:endParaRPr lang="ru-RU" dirty="0" smtClean="0">
              <a:cs typeface="Times New Roman" pitchFamily="18" charset="0"/>
            </a:endParaRPr>
          </a:p>
        </p:txBody>
      </p:sp>
    </p:spTree>
    <p:extLst>
      <p:ext uri="{BB962C8B-B14F-4D97-AF65-F5344CB8AC3E}">
        <p14:creationId xmlns="" xmlns:p14="http://schemas.microsoft.com/office/powerpoint/2010/main" val="422618095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a:p>
        </p:txBody>
      </p:sp>
      <p:sp>
        <p:nvSpPr>
          <p:cNvPr id="5" name="Объект 4"/>
          <p:cNvSpPr>
            <a:spLocks noGrp="1"/>
          </p:cNvSpPr>
          <p:nvPr>
            <p:ph idx="1"/>
          </p:nvPr>
        </p:nvSpPr>
        <p:spPr>
          <a:xfrm>
            <a:off x="323528" y="188640"/>
            <a:ext cx="8363272" cy="5937523"/>
          </a:xfrm>
        </p:spPr>
        <p:txBody>
          <a:bodyPr/>
          <a:lstStyle/>
          <a:p>
            <a:pPr marL="0" indent="0">
              <a:buNone/>
            </a:pPr>
            <a:endParaRPr lang="ru-RU" sz="2400" dirty="0" smtClean="0">
              <a:latin typeface="Arial Unicode MS" pitchFamily="34" charset="-128"/>
              <a:ea typeface="Arial Unicode MS" pitchFamily="34" charset="-128"/>
              <a:cs typeface="Arial Unicode MS" pitchFamily="34" charset="-128"/>
            </a:endParaRPr>
          </a:p>
          <a:p>
            <a:pPr marL="0" indent="0" algn="ctr">
              <a:buNone/>
            </a:pPr>
            <a:r>
              <a:rPr lang="ru-RU" sz="2400" dirty="0" smtClean="0">
                <a:latin typeface="Arial Unicode MS" pitchFamily="34" charset="-128"/>
                <a:ea typeface="Arial Unicode MS" pitchFamily="34" charset="-128"/>
                <a:cs typeface="Arial Unicode MS" pitchFamily="34" charset="-128"/>
              </a:rPr>
              <a:t>Н, </a:t>
            </a:r>
            <a:r>
              <a:rPr lang="ru-RU" sz="2400" dirty="0" err="1" smtClean="0">
                <a:latin typeface="Arial Unicode MS" pitchFamily="34" charset="-128"/>
                <a:ea typeface="Arial Unicode MS" pitchFamily="34" charset="-128"/>
                <a:cs typeface="Arial Unicode MS" pitchFamily="34" charset="-128"/>
              </a:rPr>
              <a:t>нн</a:t>
            </a:r>
            <a:r>
              <a:rPr lang="ru-RU" sz="2400" dirty="0" smtClean="0">
                <a:latin typeface="Arial Unicode MS" pitchFamily="34" charset="-128"/>
                <a:ea typeface="Arial Unicode MS" pitchFamily="34" charset="-128"/>
                <a:cs typeface="Arial Unicode MS" pitchFamily="34" charset="-128"/>
              </a:rPr>
              <a:t> в именах прилагательных.</a:t>
            </a:r>
          </a:p>
          <a:p>
            <a:pPr marL="0" indent="0">
              <a:buNone/>
            </a:pPr>
            <a:endParaRPr lang="ru-RU" sz="2400" dirty="0" smtClean="0">
              <a:latin typeface="Arial Unicode MS" pitchFamily="34" charset="-128"/>
              <a:ea typeface="Arial Unicode MS" pitchFamily="34" charset="-128"/>
              <a:cs typeface="Arial Unicode MS" pitchFamily="34" charset="-128"/>
            </a:endParaRPr>
          </a:p>
          <a:p>
            <a:pPr marL="0" indent="0">
              <a:buNone/>
            </a:pPr>
            <a:r>
              <a:rPr lang="ru-RU" sz="2400" dirty="0" smtClean="0">
                <a:latin typeface="Arial Unicode MS" pitchFamily="34" charset="-128"/>
                <a:ea typeface="Arial Unicode MS" pitchFamily="34" charset="-128"/>
                <a:cs typeface="Arial Unicode MS" pitchFamily="34" charset="-128"/>
              </a:rPr>
              <a:t>Листве…</a:t>
            </a:r>
            <a:r>
              <a:rPr lang="ru-RU" sz="2400" dirty="0" err="1" smtClean="0">
                <a:latin typeface="Arial Unicode MS" pitchFamily="34" charset="-128"/>
                <a:ea typeface="Arial Unicode MS" pitchFamily="34" charset="-128"/>
                <a:cs typeface="Arial Unicode MS" pitchFamily="34" charset="-128"/>
              </a:rPr>
              <a:t>ая</a:t>
            </a:r>
            <a:r>
              <a:rPr lang="ru-RU" sz="2400" dirty="0" smtClean="0">
                <a:latin typeface="Arial Unicode MS" pitchFamily="34" charset="-128"/>
                <a:ea typeface="Arial Unicode MS" pitchFamily="34" charset="-128"/>
                <a:cs typeface="Arial Unicode MS" pitchFamily="34" charset="-128"/>
              </a:rPr>
              <a:t> аллея, костя…</a:t>
            </a:r>
            <a:r>
              <a:rPr lang="ru-RU" sz="2400" dirty="0" err="1" smtClean="0">
                <a:latin typeface="Arial Unicode MS" pitchFamily="34" charset="-128"/>
                <a:ea typeface="Arial Unicode MS" pitchFamily="34" charset="-128"/>
                <a:cs typeface="Arial Unicode MS" pitchFamily="34" charset="-128"/>
              </a:rPr>
              <a:t>ая</a:t>
            </a:r>
            <a:r>
              <a:rPr lang="ru-RU" sz="2400" dirty="0" smtClean="0">
                <a:latin typeface="Arial Unicode MS" pitchFamily="34" charset="-128"/>
                <a:ea typeface="Arial Unicode MS" pitchFamily="34" charset="-128"/>
                <a:cs typeface="Arial Unicode MS" pitchFamily="34" charset="-128"/>
              </a:rPr>
              <a:t> </a:t>
            </a:r>
            <a:r>
              <a:rPr lang="ru-RU" sz="2400" dirty="0" err="1" smtClean="0">
                <a:latin typeface="Arial Unicode MS" pitchFamily="34" charset="-128"/>
                <a:ea typeface="Arial Unicode MS" pitchFamily="34" charset="-128"/>
                <a:cs typeface="Arial Unicode MS" pitchFamily="34" charset="-128"/>
              </a:rPr>
              <a:t>ручка,экскурсио</a:t>
            </a:r>
            <a:r>
              <a:rPr lang="ru-RU" sz="2400" dirty="0" smtClean="0">
                <a:latin typeface="Arial Unicode MS" pitchFamily="34" charset="-128"/>
                <a:ea typeface="Arial Unicode MS" pitchFamily="34" charset="-128"/>
                <a:cs typeface="Arial Unicode MS" pitchFamily="34" charset="-128"/>
              </a:rPr>
              <a:t>…</a:t>
            </a:r>
            <a:r>
              <a:rPr lang="ru-RU" sz="2400" dirty="0" err="1" smtClean="0">
                <a:latin typeface="Arial Unicode MS" pitchFamily="34" charset="-128"/>
                <a:ea typeface="Arial Unicode MS" pitchFamily="34" charset="-128"/>
                <a:cs typeface="Arial Unicode MS" pitchFamily="34" charset="-128"/>
              </a:rPr>
              <a:t>ое</a:t>
            </a:r>
            <a:r>
              <a:rPr lang="ru-RU" sz="2400" dirty="0" smtClean="0">
                <a:latin typeface="Arial Unicode MS" pitchFamily="34" charset="-128"/>
                <a:ea typeface="Arial Unicode MS" pitchFamily="34" charset="-128"/>
                <a:cs typeface="Arial Unicode MS" pitchFamily="34" charset="-128"/>
              </a:rPr>
              <a:t> бюро; гуси…</a:t>
            </a:r>
            <a:r>
              <a:rPr lang="ru-RU" sz="2400" dirty="0" err="1" smtClean="0">
                <a:latin typeface="Arial Unicode MS" pitchFamily="34" charset="-128"/>
                <a:ea typeface="Arial Unicode MS" pitchFamily="34" charset="-128"/>
                <a:cs typeface="Arial Unicode MS" pitchFamily="34" charset="-128"/>
              </a:rPr>
              <a:t>ый</a:t>
            </a:r>
            <a:r>
              <a:rPr lang="ru-RU" sz="2400" dirty="0" smtClean="0">
                <a:latin typeface="Arial Unicode MS" pitchFamily="34" charset="-128"/>
                <a:ea typeface="Arial Unicode MS" pitchFamily="34" charset="-128"/>
                <a:cs typeface="Arial Unicode MS" pitchFamily="34" charset="-128"/>
              </a:rPr>
              <a:t> клюв; серебря…</a:t>
            </a:r>
            <a:r>
              <a:rPr lang="ru-RU" sz="2400" dirty="0" err="1" smtClean="0">
                <a:latin typeface="Arial Unicode MS" pitchFamily="34" charset="-128"/>
                <a:ea typeface="Arial Unicode MS" pitchFamily="34" charset="-128"/>
                <a:cs typeface="Arial Unicode MS" pitchFamily="34" charset="-128"/>
              </a:rPr>
              <a:t>ый</a:t>
            </a:r>
            <a:r>
              <a:rPr lang="ru-RU" sz="2400" dirty="0" smtClean="0">
                <a:latin typeface="Arial Unicode MS" pitchFamily="34" charset="-128"/>
                <a:ea typeface="Arial Unicode MS" pitchFamily="34" charset="-128"/>
                <a:cs typeface="Arial Unicode MS" pitchFamily="34" charset="-128"/>
              </a:rPr>
              <a:t> портсигар; журавли…</a:t>
            </a:r>
            <a:r>
              <a:rPr lang="ru-RU" sz="2400" dirty="0" err="1" smtClean="0">
                <a:latin typeface="Arial Unicode MS" pitchFamily="34" charset="-128"/>
                <a:ea typeface="Arial Unicode MS" pitchFamily="34" charset="-128"/>
                <a:cs typeface="Arial Unicode MS" pitchFamily="34" charset="-128"/>
              </a:rPr>
              <a:t>ый</a:t>
            </a:r>
            <a:r>
              <a:rPr lang="ru-RU" sz="2400" dirty="0" smtClean="0">
                <a:latin typeface="Arial Unicode MS" pitchFamily="34" charset="-128"/>
                <a:ea typeface="Arial Unicode MS" pitchFamily="34" charset="-128"/>
                <a:cs typeface="Arial Unicode MS" pitchFamily="34" charset="-128"/>
              </a:rPr>
              <a:t> клин; </a:t>
            </a:r>
            <a:r>
              <a:rPr lang="ru-RU" sz="2400" dirty="0" err="1" smtClean="0">
                <a:latin typeface="Arial Unicode MS" pitchFamily="34" charset="-128"/>
                <a:ea typeface="Arial Unicode MS" pitchFamily="34" charset="-128"/>
                <a:cs typeface="Arial Unicode MS" pitchFamily="34" charset="-128"/>
              </a:rPr>
              <a:t>оловя</a:t>
            </a:r>
            <a:r>
              <a:rPr lang="ru-RU" sz="2400" dirty="0" smtClean="0">
                <a:latin typeface="Arial Unicode MS" pitchFamily="34" charset="-128"/>
                <a:ea typeface="Arial Unicode MS" pitchFamily="34" charset="-128"/>
                <a:cs typeface="Arial Unicode MS" pitchFamily="34" charset="-128"/>
              </a:rPr>
              <a:t>…</a:t>
            </a:r>
            <a:r>
              <a:rPr lang="ru-RU" sz="2400" dirty="0" err="1" smtClean="0">
                <a:latin typeface="Arial Unicode MS" pitchFamily="34" charset="-128"/>
                <a:ea typeface="Arial Unicode MS" pitchFamily="34" charset="-128"/>
                <a:cs typeface="Arial Unicode MS" pitchFamily="34" charset="-128"/>
              </a:rPr>
              <a:t>ый</a:t>
            </a:r>
            <a:r>
              <a:rPr lang="ru-RU" sz="2400" dirty="0" smtClean="0">
                <a:latin typeface="Arial Unicode MS" pitchFamily="34" charset="-128"/>
                <a:ea typeface="Arial Unicode MS" pitchFamily="34" charset="-128"/>
                <a:cs typeface="Arial Unicode MS" pitchFamily="34" charset="-128"/>
              </a:rPr>
              <a:t> солдатик; стекля…</a:t>
            </a:r>
            <a:r>
              <a:rPr lang="ru-RU" sz="2400" dirty="0" err="1" smtClean="0">
                <a:latin typeface="Arial Unicode MS" pitchFamily="34" charset="-128"/>
                <a:ea typeface="Arial Unicode MS" pitchFamily="34" charset="-128"/>
                <a:cs typeface="Arial Unicode MS" pitchFamily="34" charset="-128"/>
              </a:rPr>
              <a:t>ая</a:t>
            </a:r>
            <a:r>
              <a:rPr lang="ru-RU" sz="2400" dirty="0" smtClean="0">
                <a:latin typeface="Arial Unicode MS" pitchFamily="34" charset="-128"/>
                <a:ea typeface="Arial Unicode MS" pitchFamily="34" charset="-128"/>
                <a:cs typeface="Arial Unicode MS" pitchFamily="34" charset="-128"/>
              </a:rPr>
              <a:t> бутылка; ветре…</a:t>
            </a:r>
            <a:r>
              <a:rPr lang="ru-RU" sz="2400" dirty="0" err="1" smtClean="0">
                <a:latin typeface="Arial Unicode MS" pitchFamily="34" charset="-128"/>
                <a:ea typeface="Arial Unicode MS" pitchFamily="34" charset="-128"/>
                <a:cs typeface="Arial Unicode MS" pitchFamily="34" charset="-128"/>
              </a:rPr>
              <a:t>ый</a:t>
            </a:r>
            <a:r>
              <a:rPr lang="ru-RU" sz="2400" dirty="0" smtClean="0">
                <a:latin typeface="Arial Unicode MS" pitchFamily="34" charset="-128"/>
                <a:ea typeface="Arial Unicode MS" pitchFamily="34" charset="-128"/>
                <a:cs typeface="Arial Unicode MS" pitchFamily="34" charset="-128"/>
              </a:rPr>
              <a:t> день; масля…</a:t>
            </a:r>
            <a:r>
              <a:rPr lang="ru-RU" sz="2400" dirty="0" err="1" smtClean="0">
                <a:latin typeface="Arial Unicode MS" pitchFamily="34" charset="-128"/>
                <a:ea typeface="Arial Unicode MS" pitchFamily="34" charset="-128"/>
                <a:cs typeface="Arial Unicode MS" pitchFamily="34" charset="-128"/>
              </a:rPr>
              <a:t>ая</a:t>
            </a:r>
            <a:r>
              <a:rPr lang="ru-RU" sz="2400" dirty="0" smtClean="0">
                <a:latin typeface="Arial Unicode MS" pitchFamily="34" charset="-128"/>
                <a:ea typeface="Arial Unicode MS" pitchFamily="34" charset="-128"/>
                <a:cs typeface="Arial Unicode MS" pitchFamily="34" charset="-128"/>
              </a:rPr>
              <a:t> краска; </a:t>
            </a:r>
            <a:r>
              <a:rPr lang="ru-RU" sz="2400" dirty="0" err="1" smtClean="0">
                <a:latin typeface="Arial Unicode MS" pitchFamily="34" charset="-128"/>
                <a:ea typeface="Arial Unicode MS" pitchFamily="34" charset="-128"/>
                <a:cs typeface="Arial Unicode MS" pitchFamily="34" charset="-128"/>
              </a:rPr>
              <a:t>румя</a:t>
            </a:r>
            <a:r>
              <a:rPr lang="ru-RU" sz="2400" dirty="0" smtClean="0">
                <a:latin typeface="Arial Unicode MS" pitchFamily="34" charset="-128"/>
                <a:ea typeface="Arial Unicode MS" pitchFamily="34" charset="-128"/>
                <a:cs typeface="Arial Unicode MS" pitchFamily="34" charset="-128"/>
              </a:rPr>
              <a:t>…</a:t>
            </a:r>
            <a:r>
              <a:rPr lang="ru-RU" sz="2400" dirty="0" err="1" smtClean="0">
                <a:latin typeface="Arial Unicode MS" pitchFamily="34" charset="-128"/>
                <a:ea typeface="Arial Unicode MS" pitchFamily="34" charset="-128"/>
                <a:cs typeface="Arial Unicode MS" pitchFamily="34" charset="-128"/>
              </a:rPr>
              <a:t>ое</a:t>
            </a:r>
            <a:r>
              <a:rPr lang="ru-RU" sz="2400" dirty="0" smtClean="0">
                <a:latin typeface="Arial Unicode MS" pitchFamily="34" charset="-128"/>
                <a:ea typeface="Arial Unicode MS" pitchFamily="34" charset="-128"/>
                <a:cs typeface="Arial Unicode MS" pitchFamily="34" charset="-128"/>
              </a:rPr>
              <a:t> лицо; искре…</a:t>
            </a:r>
            <a:r>
              <a:rPr lang="ru-RU" sz="2400" dirty="0" err="1" smtClean="0">
                <a:latin typeface="Arial Unicode MS" pitchFamily="34" charset="-128"/>
                <a:ea typeface="Arial Unicode MS" pitchFamily="34" charset="-128"/>
                <a:cs typeface="Arial Unicode MS" pitchFamily="34" charset="-128"/>
              </a:rPr>
              <a:t>яя</a:t>
            </a:r>
            <a:r>
              <a:rPr lang="ru-RU" sz="2400" dirty="0" smtClean="0">
                <a:latin typeface="Arial Unicode MS" pitchFamily="34" charset="-128"/>
                <a:ea typeface="Arial Unicode MS" pitchFamily="34" charset="-128"/>
                <a:cs typeface="Arial Unicode MS" pitchFamily="34" charset="-128"/>
              </a:rPr>
              <a:t> радость; </a:t>
            </a:r>
            <a:r>
              <a:rPr lang="ru-RU" sz="2400" dirty="0" err="1" smtClean="0">
                <a:latin typeface="Arial Unicode MS" pitchFamily="34" charset="-128"/>
                <a:ea typeface="Arial Unicode MS" pitchFamily="34" charset="-128"/>
                <a:cs typeface="Arial Unicode MS" pitchFamily="34" charset="-128"/>
              </a:rPr>
              <a:t>пенсио</a:t>
            </a:r>
            <a:r>
              <a:rPr lang="ru-RU" sz="2400" dirty="0" smtClean="0">
                <a:latin typeface="Arial Unicode MS" pitchFamily="34" charset="-128"/>
                <a:ea typeface="Arial Unicode MS" pitchFamily="34" charset="-128"/>
                <a:cs typeface="Arial Unicode MS" pitchFamily="34" charset="-128"/>
              </a:rPr>
              <a:t>…</a:t>
            </a:r>
            <a:r>
              <a:rPr lang="ru-RU" sz="2400" dirty="0" err="1" smtClean="0">
                <a:latin typeface="Arial Unicode MS" pitchFamily="34" charset="-128"/>
                <a:ea typeface="Arial Unicode MS" pitchFamily="34" charset="-128"/>
                <a:cs typeface="Arial Unicode MS" pitchFamily="34" charset="-128"/>
              </a:rPr>
              <a:t>ый</a:t>
            </a:r>
            <a:r>
              <a:rPr lang="ru-RU" sz="2400" dirty="0" smtClean="0">
                <a:latin typeface="Arial Unicode MS" pitchFamily="34" charset="-128"/>
                <a:ea typeface="Arial Unicode MS" pitchFamily="34" charset="-128"/>
                <a:cs typeface="Arial Unicode MS" pitchFamily="34" charset="-128"/>
              </a:rPr>
              <a:t> возраст; таинстве…</a:t>
            </a:r>
            <a:r>
              <a:rPr lang="ru-RU" sz="2400" dirty="0" err="1" smtClean="0">
                <a:latin typeface="Arial Unicode MS" pitchFamily="34" charset="-128"/>
                <a:ea typeface="Arial Unicode MS" pitchFamily="34" charset="-128"/>
                <a:cs typeface="Arial Unicode MS" pitchFamily="34" charset="-128"/>
              </a:rPr>
              <a:t>ая</a:t>
            </a:r>
            <a:r>
              <a:rPr lang="ru-RU" sz="2400" dirty="0" smtClean="0">
                <a:latin typeface="Arial Unicode MS" pitchFamily="34" charset="-128"/>
                <a:ea typeface="Arial Unicode MS" pitchFamily="34" charset="-128"/>
                <a:cs typeface="Arial Unicode MS" pitchFamily="34" charset="-128"/>
              </a:rPr>
              <a:t> улыбка; </a:t>
            </a:r>
            <a:r>
              <a:rPr lang="ru-RU" sz="2400" dirty="0" err="1" smtClean="0">
                <a:latin typeface="Arial Unicode MS" pitchFamily="34" charset="-128"/>
                <a:ea typeface="Arial Unicode MS" pitchFamily="34" charset="-128"/>
                <a:cs typeface="Arial Unicode MS" pitchFamily="34" charset="-128"/>
              </a:rPr>
              <a:t>обветре</a:t>
            </a:r>
            <a:r>
              <a:rPr lang="ru-RU" sz="2400" dirty="0" smtClean="0">
                <a:latin typeface="Arial Unicode MS" pitchFamily="34" charset="-128"/>
                <a:ea typeface="Arial Unicode MS" pitchFamily="34" charset="-128"/>
                <a:cs typeface="Arial Unicode MS" pitchFamily="34" charset="-128"/>
              </a:rPr>
              <a:t>…</a:t>
            </a:r>
            <a:r>
              <a:rPr lang="ru-RU" sz="2400" dirty="0" err="1" smtClean="0">
                <a:latin typeface="Arial Unicode MS" pitchFamily="34" charset="-128"/>
                <a:ea typeface="Arial Unicode MS" pitchFamily="34" charset="-128"/>
                <a:cs typeface="Arial Unicode MS" pitchFamily="34" charset="-128"/>
              </a:rPr>
              <a:t>ые</a:t>
            </a:r>
            <a:r>
              <a:rPr lang="ru-RU" sz="2400" dirty="0" smtClean="0">
                <a:latin typeface="Arial Unicode MS" pitchFamily="34" charset="-128"/>
                <a:ea typeface="Arial Unicode MS" pitchFamily="34" charset="-128"/>
                <a:cs typeface="Arial Unicode MS" pitchFamily="34" charset="-128"/>
              </a:rPr>
              <a:t> руки; </a:t>
            </a:r>
            <a:r>
              <a:rPr lang="ru-RU" sz="2400" dirty="0" err="1" smtClean="0">
                <a:latin typeface="Arial Unicode MS" pitchFamily="34" charset="-128"/>
                <a:ea typeface="Arial Unicode MS" pitchFamily="34" charset="-128"/>
                <a:cs typeface="Arial Unicode MS" pitchFamily="34" charset="-128"/>
              </a:rPr>
              <a:t>бездо</a:t>
            </a:r>
            <a:r>
              <a:rPr lang="ru-RU" sz="2400" dirty="0" smtClean="0">
                <a:latin typeface="Arial Unicode MS" pitchFamily="34" charset="-128"/>
                <a:ea typeface="Arial Unicode MS" pitchFamily="34" charset="-128"/>
                <a:cs typeface="Arial Unicode MS" pitchFamily="34" charset="-128"/>
              </a:rPr>
              <a:t>…</a:t>
            </a:r>
            <a:r>
              <a:rPr lang="ru-RU" sz="2400" dirty="0" err="1" smtClean="0">
                <a:latin typeface="Arial Unicode MS" pitchFamily="34" charset="-128"/>
                <a:ea typeface="Arial Unicode MS" pitchFamily="34" charset="-128"/>
                <a:cs typeface="Arial Unicode MS" pitchFamily="34" charset="-128"/>
              </a:rPr>
              <a:t>ая</a:t>
            </a:r>
            <a:r>
              <a:rPr lang="ru-RU" sz="2400" dirty="0" smtClean="0">
                <a:latin typeface="Arial Unicode MS" pitchFamily="34" charset="-128"/>
                <a:ea typeface="Arial Unicode MS" pitchFamily="34" charset="-128"/>
                <a:cs typeface="Arial Unicode MS" pitchFamily="34" charset="-128"/>
              </a:rPr>
              <a:t> пропасть; </a:t>
            </a:r>
            <a:r>
              <a:rPr lang="ru-RU" sz="2400" dirty="0" err="1" smtClean="0">
                <a:latin typeface="Arial Unicode MS" pitchFamily="34" charset="-128"/>
                <a:ea typeface="Arial Unicode MS" pitchFamily="34" charset="-128"/>
                <a:cs typeface="Arial Unicode MS" pitchFamily="34" charset="-128"/>
              </a:rPr>
              <a:t>лимо</a:t>
            </a:r>
            <a:r>
              <a:rPr lang="ru-RU" sz="2400" dirty="0" smtClean="0">
                <a:latin typeface="Arial Unicode MS" pitchFamily="34" charset="-128"/>
                <a:ea typeface="Arial Unicode MS" pitchFamily="34" charset="-128"/>
                <a:cs typeface="Arial Unicode MS" pitchFamily="34" charset="-128"/>
              </a:rPr>
              <a:t>…</a:t>
            </a:r>
            <a:r>
              <a:rPr lang="ru-RU" sz="2400" dirty="0" err="1" smtClean="0">
                <a:latin typeface="Arial Unicode MS" pitchFamily="34" charset="-128"/>
                <a:ea typeface="Arial Unicode MS" pitchFamily="34" charset="-128"/>
                <a:cs typeface="Arial Unicode MS" pitchFamily="34" charset="-128"/>
              </a:rPr>
              <a:t>ый</a:t>
            </a:r>
            <a:r>
              <a:rPr lang="ru-RU" sz="2400" dirty="0" smtClean="0">
                <a:latin typeface="Arial Unicode MS" pitchFamily="34" charset="-128"/>
                <a:ea typeface="Arial Unicode MS" pitchFamily="34" charset="-128"/>
                <a:cs typeface="Arial Unicode MS" pitchFamily="34" charset="-128"/>
              </a:rPr>
              <a:t> сок; </a:t>
            </a:r>
            <a:r>
              <a:rPr lang="ru-RU" sz="2400" dirty="0" err="1" smtClean="0">
                <a:latin typeface="Arial Unicode MS" pitchFamily="34" charset="-128"/>
                <a:ea typeface="Arial Unicode MS" pitchFamily="34" charset="-128"/>
                <a:cs typeface="Arial Unicode MS" pitchFamily="34" charset="-128"/>
              </a:rPr>
              <a:t>ра</a:t>
            </a:r>
            <a:r>
              <a:rPr lang="ru-RU" sz="2400" dirty="0" smtClean="0">
                <a:latin typeface="Arial Unicode MS" pitchFamily="34" charset="-128"/>
                <a:ea typeface="Arial Unicode MS" pitchFamily="34" charset="-128"/>
                <a:cs typeface="Arial Unicode MS" pitchFamily="34" charset="-128"/>
              </a:rPr>
              <a:t>…</a:t>
            </a:r>
            <a:r>
              <a:rPr lang="ru-RU" sz="2400" dirty="0" err="1" smtClean="0">
                <a:latin typeface="Arial Unicode MS" pitchFamily="34" charset="-128"/>
                <a:ea typeface="Arial Unicode MS" pitchFamily="34" charset="-128"/>
                <a:cs typeface="Arial Unicode MS" pitchFamily="34" charset="-128"/>
              </a:rPr>
              <a:t>ий</a:t>
            </a:r>
            <a:r>
              <a:rPr lang="ru-RU" sz="2400" dirty="0" smtClean="0">
                <a:latin typeface="Arial Unicode MS" pitchFamily="34" charset="-128"/>
                <a:ea typeface="Arial Unicode MS" pitchFamily="34" charset="-128"/>
                <a:cs typeface="Arial Unicode MS" pitchFamily="34" charset="-128"/>
              </a:rPr>
              <a:t> рассвет; </a:t>
            </a:r>
            <a:r>
              <a:rPr lang="ru-RU" sz="2400" dirty="0" err="1" smtClean="0">
                <a:latin typeface="Arial Unicode MS" pitchFamily="34" charset="-128"/>
                <a:ea typeface="Arial Unicode MS" pitchFamily="34" charset="-128"/>
                <a:cs typeface="Arial Unicode MS" pitchFamily="34" charset="-128"/>
              </a:rPr>
              <a:t>каме</a:t>
            </a:r>
            <a:r>
              <a:rPr lang="ru-RU" sz="2400" dirty="0" smtClean="0">
                <a:latin typeface="Arial Unicode MS" pitchFamily="34" charset="-128"/>
                <a:ea typeface="Arial Unicode MS" pitchFamily="34" charset="-128"/>
                <a:cs typeface="Arial Unicode MS" pitchFamily="34" charset="-128"/>
              </a:rPr>
              <a:t>…</a:t>
            </a:r>
            <a:r>
              <a:rPr lang="ru-RU" sz="2400" dirty="0" err="1" smtClean="0">
                <a:latin typeface="Arial Unicode MS" pitchFamily="34" charset="-128"/>
                <a:ea typeface="Arial Unicode MS" pitchFamily="34" charset="-128"/>
                <a:cs typeface="Arial Unicode MS" pitchFamily="34" charset="-128"/>
              </a:rPr>
              <a:t>ая</a:t>
            </a:r>
            <a:r>
              <a:rPr lang="ru-RU" sz="2400" dirty="0" smtClean="0">
                <a:latin typeface="Arial Unicode MS" pitchFamily="34" charset="-128"/>
                <a:ea typeface="Arial Unicode MS" pitchFamily="34" charset="-128"/>
                <a:cs typeface="Arial Unicode MS" pitchFamily="34" charset="-128"/>
              </a:rPr>
              <a:t> ограда; </a:t>
            </a:r>
            <a:r>
              <a:rPr lang="ru-RU" sz="2400" dirty="0" err="1" smtClean="0">
                <a:latin typeface="Arial Unicode MS" pitchFamily="34" charset="-128"/>
                <a:ea typeface="Arial Unicode MS" pitchFamily="34" charset="-128"/>
                <a:cs typeface="Arial Unicode MS" pitchFamily="34" charset="-128"/>
              </a:rPr>
              <a:t>песча</a:t>
            </a:r>
            <a:r>
              <a:rPr lang="ru-RU" sz="2400" dirty="0" smtClean="0">
                <a:latin typeface="Arial Unicode MS" pitchFamily="34" charset="-128"/>
                <a:ea typeface="Arial Unicode MS" pitchFamily="34" charset="-128"/>
                <a:cs typeface="Arial Unicode MS" pitchFamily="34" charset="-128"/>
              </a:rPr>
              <a:t>…</a:t>
            </a:r>
            <a:r>
              <a:rPr lang="ru-RU" sz="2400" dirty="0" err="1" smtClean="0">
                <a:latin typeface="Arial Unicode MS" pitchFamily="34" charset="-128"/>
                <a:ea typeface="Arial Unicode MS" pitchFamily="34" charset="-128"/>
                <a:cs typeface="Arial Unicode MS" pitchFamily="34" charset="-128"/>
              </a:rPr>
              <a:t>ая</a:t>
            </a:r>
            <a:r>
              <a:rPr lang="ru-RU" sz="2400" dirty="0" smtClean="0">
                <a:latin typeface="Arial Unicode MS" pitchFamily="34" charset="-128"/>
                <a:ea typeface="Arial Unicode MS" pitchFamily="34" charset="-128"/>
                <a:cs typeface="Arial Unicode MS" pitchFamily="34" charset="-128"/>
              </a:rPr>
              <a:t> почва.</a:t>
            </a:r>
          </a:p>
          <a:p>
            <a:pPr marL="0" indent="0">
              <a:buNone/>
            </a:pPr>
            <a:r>
              <a:rPr lang="ru-RU" sz="2400" dirty="0" smtClean="0"/>
              <a:t/>
            </a:r>
            <a:br>
              <a:rPr lang="ru-RU" sz="2400" dirty="0" smtClean="0"/>
            </a:br>
            <a:endParaRPr lang="ru-RU" sz="2400" dirty="0" smtClean="0">
              <a:latin typeface="Arial Unicode MS" pitchFamily="34" charset="-128"/>
              <a:ea typeface="Arial Unicode MS" pitchFamily="34" charset="-128"/>
              <a:cs typeface="Arial Unicode MS" pitchFamily="34" charset="-128"/>
            </a:endParaRPr>
          </a:p>
          <a:p>
            <a:pPr marL="0" indent="0">
              <a:buNone/>
            </a:pPr>
            <a:endParaRPr lang="ru-RU" sz="2400" b="1" dirty="0">
              <a:solidFill>
                <a:srgbClr val="FF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7363032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circle(in)">
                                      <p:cBhvr>
                                        <p:cTn id="12" dur="20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circle(in)">
                                      <p:cBhvr>
                                        <p:cTn id="1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0"/>
            <a:ext cx="8964488" cy="6858000"/>
          </a:xfrm>
        </p:spPr>
        <p:txBody>
          <a:bodyPr/>
          <a:lstStyle/>
          <a:p>
            <a:pPr>
              <a:buNone/>
            </a:pPr>
            <a:r>
              <a:rPr lang="ru-RU" dirty="0" smtClean="0"/>
              <a:t>    Правописание сложных имен прилагательных.</a:t>
            </a:r>
          </a:p>
          <a:p>
            <a:pPr>
              <a:buNone/>
            </a:pPr>
            <a:r>
              <a:rPr lang="ru-RU" dirty="0" smtClean="0"/>
              <a:t>   </a:t>
            </a:r>
          </a:p>
          <a:p>
            <a:pPr>
              <a:buNone/>
            </a:pPr>
            <a:r>
              <a:rPr lang="ru-RU" sz="2800" dirty="0" smtClean="0"/>
              <a:t>         (</a:t>
            </a:r>
            <a:r>
              <a:rPr lang="ru-RU" sz="2800" dirty="0" smtClean="0"/>
              <a:t>Девяносто) летний юбилей; (светло) зеленая ткань; (ярко) красный ситец; (бледно) </a:t>
            </a:r>
            <a:r>
              <a:rPr lang="ru-RU" sz="2800" dirty="0" err="1" smtClean="0"/>
              <a:t>голубой</a:t>
            </a:r>
            <a:r>
              <a:rPr lang="ru-RU" sz="2800" dirty="0" smtClean="0"/>
              <a:t> небосклон; (</a:t>
            </a:r>
            <a:r>
              <a:rPr lang="ru-RU" sz="2800" dirty="0" err="1" smtClean="0"/>
              <a:t>хлопко</a:t>
            </a:r>
            <a:r>
              <a:rPr lang="ru-RU" sz="2800" dirty="0" smtClean="0"/>
              <a:t>) уборочный комбайн; (древне) русский памятник; (сизовато) </a:t>
            </a:r>
            <a:r>
              <a:rPr lang="ru-RU" sz="2800" dirty="0" err="1" smtClean="0"/>
              <a:t>голубой</a:t>
            </a:r>
            <a:r>
              <a:rPr lang="ru-RU" sz="2800" dirty="0" smtClean="0"/>
              <a:t> дым; (четырех) комнатная квартира; (глубоко) водная рыба; (англо) русский словарь; (мало) известный зверек; (</a:t>
            </a:r>
            <a:r>
              <a:rPr lang="ru-RU" sz="2800" dirty="0" err="1" smtClean="0"/>
              <a:t>учебно</a:t>
            </a:r>
            <a:r>
              <a:rPr lang="ru-RU" sz="2800" dirty="0" smtClean="0"/>
              <a:t>) воспитательная работа; (полу) метровая глубина; (черно) </a:t>
            </a:r>
            <a:r>
              <a:rPr lang="ru-RU" sz="2800" dirty="0" err="1" smtClean="0"/>
              <a:t>глазая</a:t>
            </a:r>
            <a:r>
              <a:rPr lang="ru-RU" sz="2800" dirty="0" smtClean="0"/>
              <a:t> девушка; (красно) синий карандаш; (тускло) серые глаза; (иззелена) синяя крапива; (темно) синий шарф; (</a:t>
            </a:r>
            <a:r>
              <a:rPr lang="ru-RU" sz="2800" dirty="0" err="1" smtClean="0"/>
              <a:t>вагонно</a:t>
            </a:r>
            <a:r>
              <a:rPr lang="ru-RU" sz="2800" dirty="0" smtClean="0"/>
              <a:t>) паровозное депо.</a:t>
            </a:r>
            <a:endParaRPr lang="ru-RU" sz="2800"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1671638" y="4025900"/>
            <a:ext cx="184150" cy="366713"/>
          </a:xfrm>
          <a:prstGeom prst="rect">
            <a:avLst/>
          </a:prstGeom>
          <a:noFill/>
          <a:ln w="9525">
            <a:noFill/>
            <a:miter lim="800000"/>
            <a:headEnd/>
            <a:tailEnd/>
          </a:ln>
          <a:effectLst/>
        </p:spPr>
        <p:txBody>
          <a:bodyPr wrap="none">
            <a:spAutoFit/>
          </a:bodyPr>
          <a:lstStyle/>
          <a:p>
            <a:endParaRPr lang="ru-RU"/>
          </a:p>
        </p:txBody>
      </p:sp>
      <p:sp>
        <p:nvSpPr>
          <p:cNvPr id="39943" name="Text Box 7"/>
          <p:cNvSpPr txBox="1">
            <a:spLocks noChangeArrowheads="1"/>
          </p:cNvSpPr>
          <p:nvPr/>
        </p:nvSpPr>
        <p:spPr bwMode="auto">
          <a:xfrm>
            <a:off x="2176463" y="4241800"/>
            <a:ext cx="184150" cy="366713"/>
          </a:xfrm>
          <a:prstGeom prst="rect">
            <a:avLst/>
          </a:prstGeom>
          <a:noFill/>
          <a:ln w="9525">
            <a:noFill/>
            <a:miter lim="800000"/>
            <a:headEnd/>
            <a:tailEnd/>
          </a:ln>
          <a:effectLst/>
        </p:spPr>
        <p:txBody>
          <a:bodyPr wrap="none">
            <a:spAutoFit/>
          </a:bodyPr>
          <a:lstStyle/>
          <a:p>
            <a:endParaRPr lang="ru-RU"/>
          </a:p>
        </p:txBody>
      </p:sp>
      <p:sp>
        <p:nvSpPr>
          <p:cNvPr id="39944" name="Text Box 8"/>
          <p:cNvSpPr txBox="1">
            <a:spLocks noChangeArrowheads="1"/>
          </p:cNvSpPr>
          <p:nvPr/>
        </p:nvSpPr>
        <p:spPr bwMode="auto">
          <a:xfrm>
            <a:off x="2103438" y="5899150"/>
            <a:ext cx="184150" cy="366713"/>
          </a:xfrm>
          <a:prstGeom prst="rect">
            <a:avLst/>
          </a:prstGeom>
          <a:noFill/>
          <a:ln w="9525">
            <a:noFill/>
            <a:miter lim="800000"/>
            <a:headEnd/>
            <a:tailEnd/>
          </a:ln>
          <a:effectLst/>
        </p:spPr>
        <p:txBody>
          <a:bodyPr wrap="none">
            <a:spAutoFit/>
          </a:bodyPr>
          <a:lstStyle/>
          <a:p>
            <a:endParaRPr lang="ru-RU"/>
          </a:p>
        </p:txBody>
      </p:sp>
      <p:sp>
        <p:nvSpPr>
          <p:cNvPr id="5" name="Объект 4"/>
          <p:cNvSpPr>
            <a:spLocks noGrp="1"/>
          </p:cNvSpPr>
          <p:nvPr>
            <p:ph idx="1"/>
          </p:nvPr>
        </p:nvSpPr>
        <p:spPr>
          <a:xfrm>
            <a:off x="179512" y="0"/>
            <a:ext cx="8712968" cy="6669360"/>
          </a:xfrm>
        </p:spPr>
        <p:txBody>
          <a:bodyPr/>
          <a:lstStyle/>
          <a:p>
            <a:pPr marL="0" indent="0" algn="ctr">
              <a:buNone/>
            </a:pPr>
            <a:r>
              <a:rPr lang="ru-RU" sz="2800" dirty="0" smtClean="0"/>
              <a:t>Не с именами прилагательными.</a:t>
            </a:r>
          </a:p>
          <a:p>
            <a:pPr marL="0" indent="0" algn="ctr">
              <a:buNone/>
            </a:pPr>
            <a:endParaRPr lang="ru-RU" sz="2800" dirty="0" smtClean="0"/>
          </a:p>
          <a:p>
            <a:pPr marL="0" indent="0">
              <a:buNone/>
            </a:pPr>
            <a:r>
              <a:rPr lang="ru-RU" sz="2400" dirty="0" smtClean="0"/>
              <a:t>    (</a:t>
            </a:r>
            <a:r>
              <a:rPr lang="ru-RU" sz="2400" dirty="0" smtClean="0"/>
              <a:t>Не) обыкновенный талант; (не) </a:t>
            </a:r>
            <a:r>
              <a:rPr lang="ru-RU" sz="2400" dirty="0" err="1" smtClean="0"/>
              <a:t>стерпимая</a:t>
            </a:r>
            <a:r>
              <a:rPr lang="ru-RU" sz="2400" dirty="0" smtClean="0"/>
              <a:t> боль; (не) значительная сумма денег; (не) разлучные друзья; почуять (не) доброе; (не) уклюжие выражения; (не) </a:t>
            </a:r>
            <a:r>
              <a:rPr lang="ru-RU" sz="2400" dirty="0" err="1" smtClean="0"/>
              <a:t>навистный</a:t>
            </a:r>
            <a:r>
              <a:rPr lang="ru-RU" sz="2400" dirty="0" smtClean="0"/>
              <a:t> человек; (не) </a:t>
            </a:r>
            <a:r>
              <a:rPr lang="ru-RU" sz="2400" dirty="0" err="1" smtClean="0"/>
              <a:t>сокрушимая</a:t>
            </a:r>
            <a:r>
              <a:rPr lang="ru-RU" sz="2400" dirty="0" smtClean="0"/>
              <a:t> сила; (не) доступные вершины; отнюдь (не) прочный материал; подарку (не) рад; (не) веселый, а грустный взгляд; (не) подкупная честность; (не) уклюжий щенок; (не) </a:t>
            </a:r>
            <a:r>
              <a:rPr lang="ru-RU" sz="2400" dirty="0" err="1" smtClean="0"/>
              <a:t>ряшливая</a:t>
            </a:r>
            <a:r>
              <a:rPr lang="ru-RU" sz="2400" dirty="0" smtClean="0"/>
              <a:t> каморка.</a:t>
            </a:r>
          </a:p>
          <a:p>
            <a:pPr marL="0" indent="0">
              <a:buNone/>
            </a:pPr>
            <a:endParaRPr lang="ru-RU" sz="2400" dirty="0" smtClean="0"/>
          </a:p>
          <a:p>
            <a:pPr marL="0" indent="0">
              <a:buNone/>
            </a:pPr>
            <a:r>
              <a:rPr lang="ru-RU" sz="2400" dirty="0" smtClean="0"/>
              <a:t>   (</a:t>
            </a:r>
            <a:r>
              <a:rPr lang="ru-RU" sz="2400" dirty="0" smtClean="0"/>
              <a:t>Не) рушимая клятва; бормотал что-то (не) внятное; (не) длинный рассказ; (не) правильный вывод; (не) должен унывать; путь (не) близок, а далек; далеко (не) легкая задача; (не) доступная территория; (не) </a:t>
            </a:r>
            <a:r>
              <a:rPr lang="ru-RU" sz="2400" dirty="0" err="1" smtClean="0"/>
              <a:t>преложное</a:t>
            </a:r>
            <a:r>
              <a:rPr lang="ru-RU" sz="2400" dirty="0" smtClean="0"/>
              <a:t> правило; (не) вежливое обращение; (не) подкупная совесть; (не) </a:t>
            </a:r>
            <a:r>
              <a:rPr lang="ru-RU" sz="2400" dirty="0" err="1" smtClean="0"/>
              <a:t>объятные</a:t>
            </a:r>
            <a:r>
              <a:rPr lang="ru-RU" sz="2400" dirty="0" smtClean="0"/>
              <a:t> просторы; (не) </a:t>
            </a:r>
            <a:r>
              <a:rPr lang="ru-RU" sz="2400" dirty="0" err="1" smtClean="0"/>
              <a:t>угомонный</a:t>
            </a:r>
            <a:r>
              <a:rPr lang="ru-RU" sz="2400" dirty="0" smtClean="0"/>
              <a:t> характер; ветер (не) восточный; (не) знакомый человек.</a:t>
            </a:r>
            <a:br>
              <a:rPr lang="ru-RU" sz="2400" dirty="0" smtClean="0"/>
            </a:br>
            <a:endParaRPr lang="ru-RU" sz="2400" b="1" dirty="0">
              <a:solidFill>
                <a:srgbClr val="FF0000"/>
              </a:solidFill>
            </a:endParaRPr>
          </a:p>
        </p:txBody>
      </p:sp>
    </p:spTree>
    <p:extLst>
      <p:ext uri="{BB962C8B-B14F-4D97-AF65-F5344CB8AC3E}">
        <p14:creationId xmlns="" xmlns:p14="http://schemas.microsoft.com/office/powerpoint/2010/main" val="34474744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circle(in)">
                                      <p:cBhvr>
                                        <p:cTn id="1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Шаблон оформления «Чернильница»">
  <a:themeElements>
    <a:clrScheme name="Шаблон оформления «Чернильница»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Шаблон оформления «Чернильница»">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Шаблон оформления «Чернильница»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Шаблон оформления «Чернильница»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Шаблон оформления «Чернильница»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Шаблон оформления «Чернильница»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Шаблон оформления «Чернильница»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Шаблон оформления «Чернильница»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Шаблон оформления «Чернильница»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клетк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оформления «Чернильница»</Template>
  <TotalTime>900</TotalTime>
  <Words>2514</Words>
  <Application>Microsoft Office PowerPoint</Application>
  <PresentationFormat>Экран (4:3)</PresentationFormat>
  <Paragraphs>179</Paragraphs>
  <Slides>48</Slides>
  <Notes>8</Notes>
  <HiddenSlides>0</HiddenSlides>
  <MMClips>0</MMClips>
  <ScaleCrop>false</ScaleCrop>
  <HeadingPairs>
    <vt:vector size="4" baseType="variant">
      <vt:variant>
        <vt:lpstr>Тема</vt:lpstr>
      </vt:variant>
      <vt:variant>
        <vt:i4>2</vt:i4>
      </vt:variant>
      <vt:variant>
        <vt:lpstr>Заголовки слайдов</vt:lpstr>
      </vt:variant>
      <vt:variant>
        <vt:i4>48</vt:i4>
      </vt:variant>
    </vt:vector>
  </HeadingPairs>
  <TitlesOfParts>
    <vt:vector size="50" baseType="lpstr">
      <vt:lpstr>Шаблон оформления «Чернильница»</vt:lpstr>
      <vt:lpstr>клетка</vt:lpstr>
      <vt:lpstr>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shahtarina</dc:creator>
  <cp:lastModifiedBy>марина</cp:lastModifiedBy>
  <cp:revision>67</cp:revision>
  <dcterms:created xsi:type="dcterms:W3CDTF">2006-11-19T17:10:51Z</dcterms:created>
  <dcterms:modified xsi:type="dcterms:W3CDTF">2001-12-31T18:49:51Z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TC010690591049</vt:lpwstr>
  </property>
</Properties>
</file>