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0066FF"/>
    <a:srgbClr val="0000FF"/>
    <a:srgbClr val="7B036D"/>
    <a:srgbClr val="00CC00"/>
    <a:srgbClr val="047A12"/>
    <a:srgbClr val="FF33CC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9E12-617E-499B-88F0-2284BFD6EDA6}" type="datetimeFigureOut">
              <a:rPr lang="ru-RU" smtClean="0"/>
              <a:pPr/>
              <a:t>03.12.2008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72F96FC-ECCE-44BC-9296-3B0659F17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9E12-617E-499B-88F0-2284BFD6EDA6}" type="datetimeFigureOut">
              <a:rPr lang="ru-RU" smtClean="0"/>
              <a:pPr/>
              <a:t>03.12.2008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96FC-ECCE-44BC-9296-3B0659F17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9E12-617E-499B-88F0-2284BFD6EDA6}" type="datetimeFigureOut">
              <a:rPr lang="ru-RU" smtClean="0"/>
              <a:pPr/>
              <a:t>03.12.2008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96FC-ECCE-44BC-9296-3B0659F17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9E12-617E-499B-88F0-2284BFD6EDA6}" type="datetimeFigureOut">
              <a:rPr lang="ru-RU" smtClean="0"/>
              <a:pPr/>
              <a:t>03.12.2008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72F96FC-ECCE-44BC-9296-3B0659F17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9E12-617E-499B-88F0-2284BFD6EDA6}" type="datetimeFigureOut">
              <a:rPr lang="ru-RU" smtClean="0"/>
              <a:pPr/>
              <a:t>03.12.2008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96FC-ECCE-44BC-9296-3B0659F173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9E12-617E-499B-88F0-2284BFD6EDA6}" type="datetimeFigureOut">
              <a:rPr lang="ru-RU" smtClean="0"/>
              <a:pPr/>
              <a:t>03.12.2008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96FC-ECCE-44BC-9296-3B0659F17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9E12-617E-499B-88F0-2284BFD6EDA6}" type="datetimeFigureOut">
              <a:rPr lang="ru-RU" smtClean="0"/>
              <a:pPr/>
              <a:t>03.12.2008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72F96FC-ECCE-44BC-9296-3B0659F173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9E12-617E-499B-88F0-2284BFD6EDA6}" type="datetimeFigureOut">
              <a:rPr lang="ru-RU" smtClean="0"/>
              <a:pPr/>
              <a:t>03.12.2008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96FC-ECCE-44BC-9296-3B0659F17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9E12-617E-499B-88F0-2284BFD6EDA6}" type="datetimeFigureOut">
              <a:rPr lang="ru-RU" smtClean="0"/>
              <a:pPr/>
              <a:t>03.12.2008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96FC-ECCE-44BC-9296-3B0659F17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9E12-617E-499B-88F0-2284BFD6EDA6}" type="datetimeFigureOut">
              <a:rPr lang="ru-RU" smtClean="0"/>
              <a:pPr/>
              <a:t>03.12.2008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96FC-ECCE-44BC-9296-3B0659F173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19E12-617E-499B-88F0-2284BFD6EDA6}" type="datetimeFigureOut">
              <a:rPr lang="ru-RU" smtClean="0"/>
              <a:pPr/>
              <a:t>03.12.2008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F96FC-ECCE-44BC-9296-3B0659F173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5A19E12-617E-499B-88F0-2284BFD6EDA6}" type="datetimeFigureOut">
              <a:rPr lang="ru-RU" smtClean="0"/>
              <a:pPr/>
              <a:t>03.12.2008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72F96FC-ECCE-44BC-9296-3B0659F173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414340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latin typeface="Arial Black" pitchFamily="34" charset="0"/>
              </a:rPr>
              <a:t>Совершенствование работы с родителями в условиях модернизации образовательного процесса</a:t>
            </a:r>
            <a:endParaRPr lang="ru-RU" b="1" dirty="0">
              <a:solidFill>
                <a:schemeClr val="accent2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714379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Результаты анкетирования</a:t>
            </a:r>
            <a:endParaRPr lang="ru-RU" sz="3200" b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928670"/>
            <a:ext cx="821537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latin typeface="Arial Black" pitchFamily="34" charset="0"/>
              </a:rPr>
              <a:t>Анкета  для родителей.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Да;  часто;  нет;  если есть о чём поговорить, почему бы не собраться;  один раз в четверть.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Не все; да.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Да; не для всех.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Да, если есть фантазия, то дерзайте мы не против.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rgbClr val="00B050"/>
                </a:solidFill>
                <a:latin typeface="Arial Black" pitchFamily="34" charset="0"/>
              </a:rPr>
              <a:t>Смешной вопрос, о чём можно говорить в школе, как не о школе; о  взаимоотношениях между учителями и преподавателями; нравственное воспитание; вопросы психологии.</a:t>
            </a:r>
          </a:p>
          <a:p>
            <a:pPr marL="342900" indent="-342900"/>
            <a:endParaRPr lang="ru-RU" dirty="0" smtClean="0"/>
          </a:p>
          <a:p>
            <a:pPr marL="342900" indent="-342900" algn="ctr"/>
            <a:r>
              <a:rPr lang="ru-RU" b="1" dirty="0" smtClean="0">
                <a:solidFill>
                  <a:srgbClr val="0066FF"/>
                </a:solidFill>
                <a:latin typeface="Arial Black" pitchFamily="34" charset="0"/>
              </a:rPr>
              <a:t>Анкета для учащегося.</a:t>
            </a:r>
          </a:p>
          <a:p>
            <a:pPr indent="-342900"/>
            <a:r>
              <a:rPr lang="ru-RU" dirty="0" smtClean="0">
                <a:solidFill>
                  <a:srgbClr val="CC00CC"/>
                </a:solidFill>
                <a:latin typeface="Arial Black" pitchFamily="34" charset="0"/>
              </a:rPr>
              <a:t>В вопросах 1-2 -  дети отвечали  да.</a:t>
            </a:r>
          </a:p>
          <a:p>
            <a:pPr indent="-342900"/>
            <a:r>
              <a:rPr lang="ru-RU" dirty="0" smtClean="0">
                <a:solidFill>
                  <a:srgbClr val="CC00CC"/>
                </a:solidFill>
                <a:latin typeface="Arial Black" pitchFamily="34" charset="0"/>
              </a:rPr>
              <a:t>В вопросах , касающихся их будущих детей и семьи  - ребята затруднялись ответить.</a:t>
            </a:r>
          </a:p>
          <a:p>
            <a:pPr indent="-342900"/>
            <a:r>
              <a:rPr lang="ru-RU" dirty="0" smtClean="0">
                <a:solidFill>
                  <a:srgbClr val="CC00CC"/>
                </a:solidFill>
                <a:latin typeface="Arial Black" pitchFamily="34" charset="0"/>
              </a:rPr>
              <a:t>На  вопрос  №8 – ребята отвечали так: справедливость, доброту, честность, любовь.</a:t>
            </a:r>
          </a:p>
          <a:p>
            <a:pPr indent="-342900"/>
            <a:r>
              <a:rPr lang="ru-RU" dirty="0" smtClean="0">
                <a:solidFill>
                  <a:srgbClr val="CC00CC"/>
                </a:solidFill>
                <a:latin typeface="Arial Black" pitchFamily="34" charset="0"/>
              </a:rPr>
              <a:t>Отношения с родителями у всех опрошенных ребят хорошие.</a:t>
            </a:r>
          </a:p>
          <a:p>
            <a:pPr indent="-342900"/>
            <a:r>
              <a:rPr lang="ru-RU" dirty="0" smtClean="0">
                <a:solidFill>
                  <a:srgbClr val="CC00CC"/>
                </a:solidFill>
                <a:latin typeface="Arial Black" pitchFamily="34" charset="0"/>
              </a:rPr>
              <a:t>Свое положение в семье  определяют, как человека которого понимают и уважают.</a:t>
            </a:r>
          </a:p>
          <a:p>
            <a:pPr marL="342900" indent="-34290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857255"/>
          </a:xfrm>
        </p:spPr>
        <p:txBody>
          <a:bodyPr/>
          <a:lstStyle/>
          <a:p>
            <a:pPr algn="ctr"/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rgbClr val="7B036D"/>
                </a:solidFill>
              </a:rPr>
              <a:t>Деловая игра</a:t>
            </a:r>
            <a:endParaRPr lang="ru-RU" b="1" dirty="0">
              <a:ln>
                <a:solidFill>
                  <a:sysClr val="windowText" lastClr="000000"/>
                </a:solidFill>
              </a:ln>
              <a:solidFill>
                <a:srgbClr val="7B036D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357298"/>
            <a:ext cx="8286808" cy="3714776"/>
          </a:xfrm>
        </p:spPr>
        <p:txBody>
          <a:bodyPr>
            <a:normAutofit fontScale="85000" lnSpcReduction="20000"/>
          </a:bodyPr>
          <a:lstStyle/>
          <a:p>
            <a:pPr marL="514350" indent="-514350"/>
            <a:r>
              <a:rPr lang="ru-RU" b="1" dirty="0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     Обсуждение и поиск выхода из кризисной ситуации во взаимоотношениях учителя и родителя.</a:t>
            </a:r>
          </a:p>
          <a:p>
            <a:pPr marL="514350" indent="-514350">
              <a:buAutoNum type="arabicPeriod"/>
            </a:pPr>
            <a:endParaRPr lang="ru-RU" dirty="0" smtClean="0">
              <a:solidFill>
                <a:srgbClr val="0000FF"/>
              </a:solidFill>
            </a:endParaRPr>
          </a:p>
          <a:p>
            <a:pPr marL="514350" indent="-514350"/>
            <a:r>
              <a:rPr lang="ru-RU" b="1" dirty="0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      Схема анализа ситуаций</a:t>
            </a:r>
          </a:p>
          <a:p>
            <a:pPr marL="514350" indent="-514350">
              <a:buClrTx/>
              <a:buSzPct val="100000"/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Дайте качественную оценку поведения учителя и родителя  в данной ситуации. Проанализируйте ошибки, допущенные  ими.</a:t>
            </a:r>
          </a:p>
          <a:p>
            <a:pPr marL="514350" indent="-514350">
              <a:buClrTx/>
              <a:buSzPct val="100000"/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Предложите правильное решение данной ситуации с вашей точки зрения.</a:t>
            </a:r>
          </a:p>
          <a:p>
            <a:pPr marL="514350" indent="-514350">
              <a:buClrTx/>
              <a:buSzPct val="100000"/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В какой степени учитываются интересы личности ребёнка в данной ситуации и в вашем варианте её решения.</a:t>
            </a:r>
          </a:p>
          <a:p>
            <a:pPr marL="514350" indent="-514350">
              <a:buFont typeface="Arial" pitchFamily="34" charset="0"/>
              <a:buChar char="•"/>
            </a:pPr>
            <a:endParaRPr lang="ru-RU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ru-RU" b="1" dirty="0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 </a:t>
            </a:r>
            <a:r>
              <a:rPr lang="ru-RU" dirty="0" smtClean="0">
                <a:solidFill>
                  <a:srgbClr val="0000FF"/>
                </a:solidFill>
              </a:rPr>
              <a:t>      </a:t>
            </a:r>
            <a:r>
              <a:rPr lang="ru-RU" b="1" dirty="0" smtClean="0">
                <a:solidFill>
                  <a:srgbClr val="0000FF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Выработка правил педагогической этики во взаимодействии с родителями учащихся.</a:t>
            </a:r>
            <a:endParaRPr lang="ru-RU" b="1" dirty="0">
              <a:solidFill>
                <a:srgbClr val="0000FF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385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385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385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385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6" dur="385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385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385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385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385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385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85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385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385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385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85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385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4" dur="385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385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7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385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385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385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385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2000263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n>
                  <a:solidFill>
                    <a:sysClr val="windowText" lastClr="000000"/>
                  </a:solidFill>
                </a:ln>
                <a:solidFill>
                  <a:srgbClr val="FF33CC"/>
                </a:solidFill>
                <a:latin typeface="Arial Black" pitchFamily="34" charset="0"/>
              </a:rPr>
              <a:t>Правила педагогической этики во взаимодействии с родителями.</a:t>
            </a:r>
            <a:endParaRPr lang="ru-RU" sz="3200" dirty="0">
              <a:ln>
                <a:solidFill>
                  <a:sysClr val="windowText" lastClr="000000"/>
                </a:solidFill>
              </a:ln>
              <a:solidFill>
                <a:srgbClr val="FF33CC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428868"/>
            <a:ext cx="8501122" cy="4214842"/>
          </a:xfrm>
        </p:spPr>
        <p:txBody>
          <a:bodyPr>
            <a:normAutofit fontScale="85000" lnSpcReduction="20000"/>
          </a:bodyPr>
          <a:lstStyle/>
          <a:p>
            <a:pPr marL="514350" indent="-514350" algn="l">
              <a:buClrTx/>
              <a:buSzPct val="100000"/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Учитывайте личные интересы родителей, их возможность посещения школы и родительских собраний.</a:t>
            </a:r>
          </a:p>
          <a:p>
            <a:pPr marL="514350" indent="-514350" algn="l">
              <a:buClrTx/>
              <a:buSzPct val="100000"/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Ведите беседу с родителями в подходящей обстановке, не на ходу.</a:t>
            </a:r>
          </a:p>
          <a:p>
            <a:pPr marL="514350" indent="-514350" algn="l">
              <a:buClrTx/>
              <a:buSzPct val="100000"/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Обращайтесь к родителям по имени и отчеству. Умейте расположить  родителей к себе.</a:t>
            </a:r>
          </a:p>
          <a:p>
            <a:pPr marL="514350" indent="-514350" algn="l">
              <a:buClrTx/>
              <a:buSzPct val="100000"/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Не вызывайте огонь на себя, станьте собеседником, умейте слышать и слушать.</a:t>
            </a:r>
          </a:p>
          <a:p>
            <a:pPr marL="514350" indent="-514350" algn="l">
              <a:buClrTx/>
              <a:buSzPct val="100000"/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Не оскорбляйте родительские чувства и помыслы; в каждом ребёнке найдите положительные черты и качества.</a:t>
            </a:r>
          </a:p>
          <a:p>
            <a:pPr marL="514350" indent="-514350" algn="l">
              <a:buClrTx/>
              <a:buSzPct val="100000"/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Хвалите ребёнка и родителей при всех, о проблемах говорите индивидуально.</a:t>
            </a:r>
          </a:p>
          <a:p>
            <a:pPr marL="514350" indent="-514350" algn="l">
              <a:buClrTx/>
              <a:buSzPct val="100000"/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Обращение к родителям посредством дневника или письменного сообщения должно быть уважительным, лаконичным и конкретным.</a:t>
            </a:r>
          </a:p>
          <a:p>
            <a:pPr marL="514350" indent="-514350" algn="l">
              <a:buFont typeface="+mj-lt"/>
              <a:buAutoNum type="arabicPeriod"/>
            </a:pP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12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animClr clrSpc="rgb">
                                      <p:cBhvr>
                                        <p:cTn id="13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14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9"/>
            <a:ext cx="8643998" cy="92869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CC00"/>
                </a:solidFill>
              </a:rPr>
              <a:t>3. </a:t>
            </a:r>
            <a:r>
              <a:rPr lang="ru-RU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CC00"/>
                </a:solidFill>
              </a:rPr>
              <a:t>Составление краткого </a:t>
            </a:r>
            <a:r>
              <a:rPr lang="ru-RU" sz="28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00CC00"/>
                </a:solidFill>
              </a:rPr>
              <a:t>планА</a:t>
            </a:r>
            <a:r>
              <a:rPr lang="ru-RU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CC00"/>
                </a:solidFill>
              </a:rPr>
              <a:t>  подготовки к родительскому  Собранию.</a:t>
            </a:r>
            <a:endParaRPr lang="ru-RU" sz="2800" b="1" dirty="0">
              <a:ln>
                <a:solidFill>
                  <a:sysClr val="windowText" lastClr="000000"/>
                </a:solidFill>
              </a:ln>
              <a:solidFill>
                <a:srgbClr val="00CC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357298"/>
            <a:ext cx="8072494" cy="4857784"/>
          </a:xfrm>
        </p:spPr>
        <p:txBody>
          <a:bodyPr>
            <a:normAutofit fontScale="92500" lnSpcReduction="20000"/>
          </a:bodyPr>
          <a:lstStyle/>
          <a:p>
            <a:r>
              <a:rPr lang="ru-RU" sz="2400" b="1" dirty="0" smtClean="0">
                <a:solidFill>
                  <a:srgbClr val="0000FF"/>
                </a:solidFill>
              </a:rPr>
              <a:t>Задание группам.</a:t>
            </a:r>
          </a:p>
          <a:p>
            <a:pPr algn="l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	Выберите одну из предложенных тем и составьте план проведения родительского собрания </a:t>
            </a:r>
            <a:r>
              <a:rPr lang="ru-RU" sz="2400" b="1" dirty="0" smtClean="0">
                <a:solidFill>
                  <a:srgbClr val="0000FF"/>
                </a:solidFill>
              </a:rPr>
              <a:t>по схеме</a:t>
            </a:r>
            <a:r>
              <a:rPr lang="ru-RU" sz="2400" dirty="0" smtClean="0">
                <a:solidFill>
                  <a:srgbClr val="0000FF"/>
                </a:solidFill>
              </a:rPr>
              <a:t>:</a:t>
            </a:r>
          </a:p>
          <a:p>
            <a:pPr marL="457200" indent="-457200" algn="l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Мотивы и воспитательные задачи.</a:t>
            </a:r>
          </a:p>
          <a:p>
            <a:pPr marL="457200" indent="-457200" algn="l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Краткое содержание собрания (план).</a:t>
            </a:r>
          </a:p>
          <a:p>
            <a:pPr marL="457200" indent="-457200" algn="l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ru-RU" sz="2400" dirty="0" smtClean="0">
                <a:solidFill>
                  <a:schemeClr val="tx1"/>
                </a:solidFill>
              </a:rPr>
              <a:t>Важные моменты, обуславливающие результативность собрания.</a:t>
            </a:r>
          </a:p>
          <a:p>
            <a:pPr marL="457200" indent="-457200" algn="l"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	</a:t>
            </a:r>
            <a:r>
              <a:rPr lang="ru-RU" sz="2400" b="1" dirty="0" smtClean="0">
                <a:solidFill>
                  <a:srgbClr val="0000FF"/>
                </a:solidFill>
              </a:rPr>
              <a:t>Темы:</a:t>
            </a:r>
          </a:p>
          <a:p>
            <a:pPr marL="457200" indent="-457200" algn="l">
              <a:spcBef>
                <a:spcPts val="0"/>
              </a:spcBef>
              <a:buClrTx/>
              <a:buSzPct val="100000"/>
              <a:buFont typeface="Constantia" pitchFamily="18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Как помочь ребёнку в приготовлении домашнего задания.</a:t>
            </a:r>
          </a:p>
          <a:p>
            <a:pPr marL="457200" indent="-457200" algn="l">
              <a:spcBef>
                <a:spcPts val="0"/>
              </a:spcBef>
              <a:buClrTx/>
              <a:buSzPct val="100000"/>
              <a:buFont typeface="Constantia" pitchFamily="18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Что такое интимное воспитание и как его осуществлять родителям.</a:t>
            </a:r>
          </a:p>
          <a:p>
            <a:pPr marL="457200" indent="-457200" algn="l">
              <a:spcBef>
                <a:spcPts val="0"/>
              </a:spcBef>
              <a:buClrTx/>
              <a:buSzPct val="100000"/>
              <a:buFont typeface="Constantia" pitchFamily="18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О типичных конфликтных ситуациях  в семье и путях их преодоления.</a:t>
            </a:r>
          </a:p>
          <a:p>
            <a:pPr marL="457200" indent="-457200" algn="l">
              <a:spcBef>
                <a:spcPts val="0"/>
              </a:spcBef>
              <a:buClrTx/>
              <a:buSzPct val="100000"/>
              <a:buFont typeface="Constantia" pitchFamily="18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Откуда берутся добро и зло в душе ребёнка?</a:t>
            </a:r>
          </a:p>
          <a:p>
            <a:pPr marL="457200" indent="-457200" algn="l">
              <a:spcBef>
                <a:spcPts val="0"/>
              </a:spcBef>
              <a:buClrTx/>
              <a:buSzPct val="100000"/>
              <a:buFont typeface="Constantia" pitchFamily="18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Что такое любовь?</a:t>
            </a:r>
          </a:p>
          <a:p>
            <a:pPr marL="457200" indent="-457200" algn="l">
              <a:spcBef>
                <a:spcPts val="0"/>
              </a:spcBef>
              <a:buClrTx/>
              <a:buSzPct val="100000"/>
              <a:buFont typeface="Constantia" pitchFamily="18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Формирование у детей здорового образа жизни.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857255"/>
          </a:xfrm>
        </p:spPr>
        <p:txBody>
          <a:bodyPr>
            <a:normAutofit fontScale="90000"/>
          </a:bodyPr>
          <a:lstStyle/>
          <a:p>
            <a:pPr marL="514350" indent="-514350" algn="ctr"/>
            <a:r>
              <a:rPr lang="ru-RU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47A12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ru-RU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47A12"/>
                </a:solidFill>
              </a:rPr>
              <a:t>Составление плана коллективных творческих дел с родителями.</a:t>
            </a:r>
            <a:endParaRPr lang="ru-RU" sz="2800" b="1" dirty="0">
              <a:ln>
                <a:solidFill>
                  <a:sysClr val="windowText" lastClr="000000"/>
                </a:solidFill>
              </a:ln>
              <a:solidFill>
                <a:srgbClr val="047A1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643050"/>
            <a:ext cx="8215370" cy="5000660"/>
          </a:xfrm>
        </p:spPr>
        <p:txBody>
          <a:bodyPr>
            <a:normAutofit lnSpcReduction="10000"/>
          </a:bodyPr>
          <a:lstStyle/>
          <a:p>
            <a:r>
              <a:rPr lang="ru-RU" sz="2200" b="1" dirty="0" smtClean="0">
                <a:solidFill>
                  <a:srgbClr val="0066FF"/>
                </a:solidFill>
              </a:rPr>
              <a:t>Задание группам.</a:t>
            </a:r>
          </a:p>
          <a:p>
            <a:pPr algn="l"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	Выберите одно из предложенных коллективных творческих дел и составьте его план </a:t>
            </a:r>
            <a:r>
              <a:rPr lang="ru-RU" sz="2200" b="1" dirty="0" smtClean="0">
                <a:solidFill>
                  <a:srgbClr val="0066FF"/>
                </a:solidFill>
              </a:rPr>
              <a:t>по схеме:</a:t>
            </a:r>
          </a:p>
          <a:p>
            <a:pPr marL="514350" indent="-514350" algn="l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ru-RU" sz="2200" dirty="0" smtClean="0">
                <a:solidFill>
                  <a:schemeClr val="tx1"/>
                </a:solidFill>
              </a:rPr>
              <a:t>Мотивы и воспитательные задачи.</a:t>
            </a:r>
          </a:p>
          <a:p>
            <a:pPr marL="514350" indent="-514350" algn="l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ru-RU" sz="2200" dirty="0" smtClean="0">
                <a:solidFill>
                  <a:schemeClr val="tx1"/>
                </a:solidFill>
              </a:rPr>
              <a:t>Краткое содержание собрания (план).</a:t>
            </a:r>
          </a:p>
          <a:p>
            <a:pPr marL="514350" indent="-514350" algn="l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ru-RU" sz="2200" dirty="0" smtClean="0">
                <a:solidFill>
                  <a:schemeClr val="tx1"/>
                </a:solidFill>
              </a:rPr>
              <a:t>Важные моменты, обуславливающие положительный результат дела.</a:t>
            </a:r>
          </a:p>
          <a:p>
            <a:pPr marL="514350" indent="-514350">
              <a:spcBef>
                <a:spcPts val="0"/>
              </a:spcBef>
            </a:pPr>
            <a:r>
              <a:rPr lang="ru-RU" sz="2200" dirty="0" smtClean="0">
                <a:solidFill>
                  <a:schemeClr val="tx1"/>
                </a:solidFill>
              </a:rPr>
              <a:t> </a:t>
            </a:r>
            <a:r>
              <a:rPr lang="ru-RU" sz="2200" b="1" dirty="0" smtClean="0">
                <a:solidFill>
                  <a:srgbClr val="0066FF"/>
                </a:solidFill>
              </a:rPr>
              <a:t>Коллективные творческие дела.</a:t>
            </a:r>
          </a:p>
          <a:p>
            <a:pPr marL="514350" indent="-514350" algn="l">
              <a:spcBef>
                <a:spcPts val="0"/>
              </a:spcBef>
              <a:buClrTx/>
              <a:buSzPct val="100000"/>
              <a:buFont typeface="Wingdings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</a:rPr>
              <a:t>Конкурс «Папа, мама, я – читающая семья».</a:t>
            </a:r>
          </a:p>
          <a:p>
            <a:pPr marL="514350" indent="-514350" algn="l">
              <a:spcBef>
                <a:spcPts val="0"/>
              </a:spcBef>
              <a:buClrTx/>
              <a:buSzPct val="100000"/>
              <a:buFont typeface="Wingdings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</a:rPr>
              <a:t>Вечер «От всей души», вечер большой семьи.</a:t>
            </a:r>
          </a:p>
          <a:p>
            <a:pPr marL="514350" indent="-514350" algn="l">
              <a:spcBef>
                <a:spcPts val="0"/>
              </a:spcBef>
              <a:buClrTx/>
              <a:buSzPct val="100000"/>
              <a:buFont typeface="Wingdings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</a:rPr>
              <a:t>Урок  воспитания, урок улыбки и доброты.</a:t>
            </a:r>
          </a:p>
          <a:p>
            <a:pPr marL="514350" indent="-514350" algn="l">
              <a:spcBef>
                <a:spcPts val="0"/>
              </a:spcBef>
              <a:buClrTx/>
              <a:buSzPct val="100000"/>
              <a:buFont typeface="Wingdings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</a:rPr>
              <a:t>День семейного отдыха «Дом, который построишь  ты».</a:t>
            </a:r>
          </a:p>
          <a:p>
            <a:pPr marL="514350" indent="-514350" algn="l">
              <a:spcBef>
                <a:spcPts val="0"/>
              </a:spcBef>
              <a:buClrTx/>
              <a:buSzPct val="100000"/>
              <a:buFont typeface="Wingdings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</a:rPr>
              <a:t>Праздник тезок или фестиваль однофамильцев.</a:t>
            </a:r>
          </a:p>
          <a:p>
            <a:pPr marL="514350" indent="-514350" algn="l">
              <a:spcBef>
                <a:spcPts val="0"/>
              </a:spcBef>
              <a:buClrTx/>
              <a:buSzPct val="100000"/>
              <a:buFont typeface="Wingdings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</a:rPr>
              <a:t>Праздник добрых соседей.</a:t>
            </a:r>
          </a:p>
          <a:p>
            <a:pPr marL="514350" indent="-514350" algn="l">
              <a:spcBef>
                <a:spcPts val="0"/>
              </a:spcBef>
              <a:buClrTx/>
              <a:buSzPct val="100000"/>
              <a:buFont typeface="Wingdings" pitchFamily="2" charset="2"/>
              <a:buChar char="Ø"/>
            </a:pPr>
            <a:r>
              <a:rPr lang="ru-RU" sz="2200" dirty="0" smtClean="0">
                <a:solidFill>
                  <a:schemeClr val="tx1"/>
                </a:solidFill>
              </a:rPr>
              <a:t>Бенефис «Бабушкин сундук».</a:t>
            </a:r>
          </a:p>
          <a:p>
            <a:pPr marL="514350" indent="-514350" algn="l">
              <a:spcBef>
                <a:spcPts val="0"/>
              </a:spcBef>
            </a:pPr>
            <a:endParaRPr lang="ru-RU" sz="2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6000"/>
                            </p:stCondLst>
                            <p:childTnLst>
                              <p:par>
                                <p:cTn id="7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000"/>
                            </p:stCondLst>
                            <p:childTnLst>
                              <p:par>
                                <p:cTn id="8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000131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Решение   заседания педагогического   совета</a:t>
            </a:r>
            <a:r>
              <a:rPr lang="ru-RU" sz="2800" b="1" dirty="0" smtClean="0">
                <a:ln>
                  <a:solidFill>
                    <a:sysClr val="windowText" lastClr="000000"/>
                  </a:solidFill>
                </a:ln>
              </a:rPr>
              <a:t/>
            </a:r>
            <a:br>
              <a:rPr lang="ru-RU" sz="2800" b="1" dirty="0" smtClean="0">
                <a:ln>
                  <a:solidFill>
                    <a:sysClr val="windowText" lastClr="000000"/>
                  </a:solidFill>
                </a:ln>
              </a:rPr>
            </a:br>
            <a:endParaRPr lang="ru-RU" sz="2800" b="1" dirty="0">
              <a:ln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500174"/>
            <a:ext cx="8001056" cy="4071966"/>
          </a:xfrm>
        </p:spPr>
        <p:txBody>
          <a:bodyPr>
            <a:normAutofit/>
          </a:bodyPr>
          <a:lstStyle/>
          <a:p>
            <a:pPr marL="514350" indent="-514350" algn="just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ru-RU" b="1" dirty="0" smtClean="0"/>
              <a:t>Педагогическому коллективу школы в своей работе ориентироваться на «Правила педагогической этики работы с родителями»</a:t>
            </a:r>
          </a:p>
          <a:p>
            <a:pPr marL="514350" indent="-514350" algn="just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ru-RU" b="1" dirty="0" smtClean="0"/>
              <a:t>Возобновить работу родительского всеобуча.</a:t>
            </a:r>
          </a:p>
          <a:p>
            <a:pPr marL="514350" indent="-514350" algn="just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ru-RU" b="1" dirty="0" smtClean="0"/>
              <a:t>Активизировать деятельность родительских комитетов по решению вопросов, связанных с жизнью классных коллективов.</a:t>
            </a:r>
          </a:p>
          <a:p>
            <a:pPr marL="514350" indent="-514350" algn="just">
              <a:spcBef>
                <a:spcPts val="0"/>
              </a:spcBef>
              <a:buClrTx/>
              <a:buSzPct val="100000"/>
              <a:buFont typeface="+mj-lt"/>
              <a:buAutoNum type="arabicPeriod"/>
            </a:pPr>
            <a:r>
              <a:rPr lang="ru-RU" b="1" dirty="0" smtClean="0"/>
              <a:t>Классным руководителям обратить внимание на необходимость разнообразия форм проведения родительских собраний.</a:t>
            </a:r>
          </a:p>
          <a:p>
            <a:pPr marL="514350" indent="-514350" algn="l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857232"/>
            <a:ext cx="8458200" cy="5572164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	</a:t>
            </a:r>
            <a:r>
              <a:rPr lang="ru-RU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CC00CC"/>
                </a:solidFill>
              </a:rPr>
              <a:t>Воспитанный в добре выбирает зло не от хорошей жизни. Но воспитанный в зле выбирает зло при любой жизни. Если дети, развиваясь, имеют перЕД  СОБОЙ ОБРАЗЕЦ УВАЖИТЕЛЬНОГО  ОТНОШЕНИЯ К МИРУ, ОБРАЗЕЦ ПОМОЩИ И ПОДДЕРЖКИ, ОНИ САМИ БУДУТ ГОТОВЫ НЕСТИ ДОБРО НЕ АБСТРАКТНЫМ ЛЮДЯМ, А ЧЕЛОВЕКУ, КОТОРЫЙ РЯДОМ  С НИМИ.</a:t>
            </a:r>
            <a:endParaRPr lang="ru-RU" sz="2800" b="1" dirty="0">
              <a:ln>
                <a:solidFill>
                  <a:sysClr val="windowText" lastClr="000000"/>
                </a:solidFill>
              </a:ln>
              <a:solidFill>
                <a:srgbClr val="CC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229600" cy="484030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rgbClr val="0066FF"/>
                </a:solidFill>
              </a:rPr>
              <a:t>    </a:t>
            </a:r>
            <a:r>
              <a:rPr lang="ru-RU" sz="4400" dirty="0" smtClean="0">
                <a:ln>
                  <a:solidFill>
                    <a:sysClr val="windowText" lastClr="000000"/>
                  </a:solidFill>
                </a:ln>
                <a:solidFill>
                  <a:srgbClr val="0066FF"/>
                </a:solidFill>
                <a:latin typeface="Cambria" pitchFamily="18" charset="0"/>
              </a:rPr>
              <a:t>Осуществление на деле, а не на словах индивидуального и дифференцированного подхода к родителям по существу и есть основной принцип работы школы с семьёй. </a:t>
            </a:r>
            <a:endParaRPr lang="ru-RU" sz="4400" dirty="0">
              <a:ln>
                <a:solidFill>
                  <a:sysClr val="windowText" lastClr="000000"/>
                </a:solidFill>
              </a:ln>
              <a:solidFill>
                <a:srgbClr val="0066FF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14290"/>
            <a:ext cx="7772400" cy="20717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rPr>
              <a:t>Одной  из  важных форм установления  контактов педагога  с  семьями  учащихся является  родительское  собрание</a:t>
            </a: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rPr>
              <a:t>. </a:t>
            </a:r>
            <a:endParaRPr lang="ru-RU" sz="2000" b="1" dirty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571744"/>
            <a:ext cx="8072494" cy="242889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Главное его предназначение – согласование, координация и интеграция усилий школы и семьи в создании условий для развития духовно богатой, нравственно чистой и физически здоровой личности ребёнка.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78581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00FF"/>
                </a:solidFill>
              </a:rPr>
              <a:t>Основные элементы</a:t>
            </a:r>
            <a:br>
              <a:rPr lang="ru-RU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00FF"/>
                </a:solidFill>
              </a:rPr>
            </a:br>
            <a:r>
              <a:rPr lang="ru-RU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0000FF"/>
                </a:solidFill>
              </a:rPr>
              <a:t> подготовки родительского собрания </a:t>
            </a:r>
            <a:endParaRPr lang="ru-RU" sz="2800" b="1" dirty="0">
              <a:ln>
                <a:solidFill>
                  <a:sysClr val="windowText" lastClr="000000"/>
                </a:solidFill>
              </a:ln>
              <a:solidFill>
                <a:srgbClr val="0000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643050"/>
            <a:ext cx="8143932" cy="4500594"/>
          </a:xfrm>
        </p:spPr>
        <p:txBody>
          <a:bodyPr>
            <a:normAutofit fontScale="92500" lnSpcReduction="10000"/>
          </a:bodyPr>
          <a:lstStyle/>
          <a:p>
            <a:pPr algn="l">
              <a:spcBef>
                <a:spcPts val="0"/>
              </a:spcBef>
              <a:buClrTx/>
              <a:buSzPct val="100000"/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Выбор темы собрания.</a:t>
            </a:r>
          </a:p>
          <a:p>
            <a:pPr algn="l">
              <a:spcBef>
                <a:spcPts val="0"/>
              </a:spcBef>
              <a:buClrTx/>
              <a:buSzPct val="100000"/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Определение целей родительского собрания.</a:t>
            </a:r>
          </a:p>
          <a:p>
            <a:pPr algn="l">
              <a:spcBef>
                <a:spcPts val="0"/>
              </a:spcBef>
              <a:buClrTx/>
              <a:buSzPct val="100000"/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Изучение классным руководителем и другими </a:t>
            </a:r>
          </a:p>
          <a:p>
            <a:pPr algn="l">
              <a:spcBef>
                <a:spcPts val="0"/>
              </a:spcBef>
              <a:buClrTx/>
              <a:buSzPct val="100000"/>
            </a:pPr>
            <a:r>
              <a:rPr lang="ru-RU" sz="2400" dirty="0" smtClean="0">
                <a:solidFill>
                  <a:schemeClr val="tx1"/>
                </a:solidFill>
              </a:rPr>
              <a:t>организаторами собрания научно-методической литературы по рассматриваемой проблеме.</a:t>
            </a:r>
          </a:p>
          <a:p>
            <a:pPr algn="l">
              <a:spcBef>
                <a:spcPts val="0"/>
              </a:spcBef>
              <a:buClrTx/>
              <a:buSzPct val="100000"/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Проведение микроисследования в сообществе детей и родителей.</a:t>
            </a:r>
          </a:p>
          <a:p>
            <a:pPr algn="l">
              <a:spcBef>
                <a:spcPts val="0"/>
              </a:spcBef>
              <a:buClrTx/>
              <a:buSzPct val="100000"/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Определение вида, формы и этапов родительского собрания способов и приёмов совместной работы его участников.</a:t>
            </a:r>
          </a:p>
          <a:p>
            <a:pPr algn="l">
              <a:spcBef>
                <a:spcPts val="0"/>
              </a:spcBef>
              <a:buClrTx/>
              <a:buSzPct val="100000"/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Приглашение родителей и других участников собрания.</a:t>
            </a:r>
          </a:p>
          <a:p>
            <a:pPr algn="l">
              <a:spcBef>
                <a:spcPts val="0"/>
              </a:spcBef>
              <a:buClrTx/>
              <a:buSzPct val="100000"/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Разработка решения собрания, его рекомендаций, памяток родителям.</a:t>
            </a:r>
          </a:p>
          <a:p>
            <a:pPr algn="l">
              <a:spcBef>
                <a:spcPts val="0"/>
              </a:spcBef>
              <a:buClrTx/>
              <a:buSzPct val="100000"/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Оборудование  и оформление места проведения родительского собрания.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785817"/>
          </a:xfrm>
        </p:spPr>
        <p:txBody>
          <a:bodyPr>
            <a:normAutofit/>
          </a:bodyPr>
          <a:lstStyle/>
          <a:p>
            <a:r>
              <a:rPr lang="ru-RU" sz="320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Виды родительских собраний:</a:t>
            </a:r>
            <a:endParaRPr lang="ru-RU" sz="3200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000108"/>
            <a:ext cx="8286808" cy="4638692"/>
          </a:xfrm>
          <a:noFill/>
          <a:ln>
            <a:noFill/>
          </a:ln>
        </p:spPr>
        <p:txBody>
          <a:bodyPr>
            <a:normAutofit/>
          </a:bodyPr>
          <a:lstStyle/>
          <a:p>
            <a:pPr marL="514350" indent="-514350" algn="l">
              <a:buFont typeface="Wingdings" pitchFamily="2" charset="2"/>
              <a:buChar char="v"/>
            </a:pPr>
            <a:r>
              <a:rPr lang="ru-RU" sz="2800" dirty="0" smtClean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</a:rPr>
              <a:t>организационные</a:t>
            </a:r>
          </a:p>
          <a:p>
            <a:pPr marL="514350" indent="-514350" algn="l">
              <a:buFont typeface="Wingdings" pitchFamily="2" charset="2"/>
              <a:buChar char="v"/>
            </a:pP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собрания по плану классного всеобуча родителей</a:t>
            </a:r>
          </a:p>
          <a:p>
            <a:pPr marL="514350" indent="-514350" algn="l">
              <a:buFont typeface="Wingdings" pitchFamily="2" charset="2"/>
              <a:buChar char="v"/>
            </a:pP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тематические</a:t>
            </a:r>
          </a:p>
          <a:p>
            <a:pPr marL="514350" indent="-514350" algn="l">
              <a:buFont typeface="Wingdings" pitchFamily="2" charset="2"/>
              <a:buChar char="v"/>
            </a:pP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собрания-диспуты</a:t>
            </a:r>
          </a:p>
          <a:p>
            <a:pPr marL="514350" indent="-514350" algn="l">
              <a:buFont typeface="Wingdings" pitchFamily="2" charset="2"/>
              <a:buChar char="v"/>
            </a:pP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собрания-практикумы</a:t>
            </a:r>
          </a:p>
          <a:p>
            <a:pPr marL="514350" indent="-514350" algn="l">
              <a:buFont typeface="Wingdings" pitchFamily="2" charset="2"/>
              <a:buChar char="v"/>
            </a:pP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итоговые</a:t>
            </a:r>
            <a:endParaRPr lang="ru-RU" sz="2800" dirty="0">
              <a:ln>
                <a:solidFill>
                  <a:schemeClr val="tx1"/>
                </a:solidFill>
              </a:ln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214290"/>
            <a:ext cx="7643866" cy="85725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Формы родительского собрания: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142984"/>
            <a:ext cx="7786742" cy="4143404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</a:rPr>
              <a:t> </a:t>
            </a: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Педагогическая  мастерская</a:t>
            </a:r>
          </a:p>
          <a:p>
            <a:pPr algn="l">
              <a:buFont typeface="Wingdings" pitchFamily="2" charset="2"/>
              <a:buChar char="v"/>
            </a:pP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 </a:t>
            </a:r>
            <a:r>
              <a:rPr lang="ru-RU" sz="2800" dirty="0" err="1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Организационно-деятельностная</a:t>
            </a: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 игра</a:t>
            </a:r>
          </a:p>
          <a:p>
            <a:pPr algn="l">
              <a:buFont typeface="Wingdings" pitchFamily="2" charset="2"/>
              <a:buChar char="v"/>
            </a:pP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 Конференция (</a:t>
            </a:r>
            <a:r>
              <a:rPr lang="ru-RU" sz="2800" dirty="0" err="1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конференция</a:t>
            </a: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 отцов)</a:t>
            </a:r>
          </a:p>
          <a:p>
            <a:pPr algn="l">
              <a:buFont typeface="Wingdings" pitchFamily="2" charset="2"/>
              <a:buChar char="v"/>
            </a:pP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 Диспут</a:t>
            </a:r>
          </a:p>
          <a:p>
            <a:pPr algn="l">
              <a:buFont typeface="Wingdings" pitchFamily="2" charset="2"/>
              <a:buChar char="v"/>
            </a:pP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 Практикум</a:t>
            </a:r>
          </a:p>
          <a:p>
            <a:pPr algn="l">
              <a:buFont typeface="Wingdings" pitchFamily="2" charset="2"/>
              <a:buChar char="v"/>
            </a:pP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 Дискуссия</a:t>
            </a:r>
          </a:p>
          <a:p>
            <a:pPr algn="l">
              <a:buFont typeface="Wingdings" pitchFamily="2" charset="2"/>
              <a:buChar char="v"/>
            </a:pP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 Консилиум</a:t>
            </a:r>
          </a:p>
          <a:p>
            <a:pPr algn="l">
              <a:buFont typeface="Wingdings" pitchFamily="2" charset="2"/>
              <a:buChar char="v"/>
            </a:pPr>
            <a:r>
              <a:rPr lang="ru-RU" sz="2800" dirty="0" smtClean="0">
                <a:ln>
                  <a:solidFill>
                    <a:schemeClr val="tx1"/>
                  </a:solidFill>
                </a:ln>
                <a:solidFill>
                  <a:srgbClr val="FFC000"/>
                </a:solidFill>
              </a:rPr>
              <a:t> Творческий отчёт (совместно с учащимися)</a:t>
            </a:r>
            <a:endParaRPr lang="ru-RU" sz="2800" dirty="0">
              <a:ln>
                <a:solidFill>
                  <a:schemeClr val="tx1"/>
                </a:solidFill>
              </a:ln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600"/>
                            </p:stCondLst>
                            <p:childTnLst>
                              <p:par>
                                <p:cTn id="12" presetID="34" presetClass="emph" presetSubtype="0" repeatCount="indefinite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85728"/>
            <a:ext cx="8458200" cy="1143007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</a:rPr>
              <a:t>Родительское   собрание   можно разделить   на   три   части:</a:t>
            </a:r>
            <a:endParaRPr lang="ru-RU" sz="3200" b="1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643050"/>
            <a:ext cx="8958351" cy="4247317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marL="514350" indent="-514350" algn="ctr">
              <a:buFont typeface="+mj-lt"/>
              <a:buAutoNum type="arabicPeriod"/>
            </a:pPr>
            <a:r>
              <a:rPr lang="ru-RU" sz="5400" b="1" cap="none" spc="0" dirty="0" smtClean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rgbClr val="0066FF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Вступительная часть.</a:t>
            </a:r>
          </a:p>
          <a:p>
            <a:pPr marL="514350" indent="-514350" algn="ctr">
              <a:buFont typeface="+mj-lt"/>
              <a:buAutoNum type="arabicPeriod"/>
            </a:pPr>
            <a:endParaRPr lang="ru-RU" sz="5400" b="1" cap="none" spc="0" dirty="0" smtClean="0">
              <a:ln w="31550" cmpd="sng">
                <a:solidFill>
                  <a:sysClr val="windowText" lastClr="000000"/>
                </a:solidFill>
                <a:prstDash val="solid"/>
              </a:ln>
              <a:solidFill>
                <a:srgbClr val="0066FF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ru-RU" sz="5400" b="1" cap="none" spc="0" dirty="0" smtClean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rgbClr val="00CC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Основная часть.</a:t>
            </a:r>
          </a:p>
          <a:p>
            <a:pPr marL="514350" indent="-514350" algn="ctr">
              <a:buFont typeface="+mj-lt"/>
              <a:buAutoNum type="arabicPeriod"/>
            </a:pPr>
            <a:endParaRPr lang="ru-RU" sz="5400" b="1" cap="none" spc="0" dirty="0" smtClean="0">
              <a:ln w="31550" cmpd="sng">
                <a:solidFill>
                  <a:sysClr val="windowText" lastClr="000000"/>
                </a:solidFill>
                <a:prstDash val="solid"/>
              </a:ln>
              <a:solidFill>
                <a:srgbClr val="00CC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marL="514350" indent="-514350" algn="ctr">
              <a:buFont typeface="+mj-lt"/>
              <a:buAutoNum type="arabicPeriod"/>
            </a:pPr>
            <a:r>
              <a:rPr lang="ru-RU" sz="5400" b="1" cap="none" spc="0" dirty="0" smtClean="0">
                <a:ln w="31550" cmpd="sng">
                  <a:solidFill>
                    <a:sysClr val="windowText" lastClr="000000"/>
                  </a:solidFill>
                  <a:prstDash val="solid"/>
                </a:ln>
                <a:solidFill>
                  <a:srgbClr val="7B036D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Заключительная часть.</a:t>
            </a:r>
            <a:endParaRPr lang="ru-RU" sz="5400" b="1" cap="none" spc="0" dirty="0">
              <a:ln w="31550" cmpd="sng">
                <a:solidFill>
                  <a:sysClr val="windowText" lastClr="000000"/>
                </a:solidFill>
                <a:prstDash val="solid"/>
              </a:ln>
              <a:solidFill>
                <a:srgbClr val="7B036D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85728"/>
            <a:ext cx="9144000" cy="2000263"/>
          </a:xfrm>
        </p:spPr>
        <p:txBody>
          <a:bodyPr>
            <a:noAutofit/>
          </a:bodyPr>
          <a:lstStyle/>
          <a:p>
            <a:pPr algn="just"/>
            <a:r>
              <a:rPr lang="ru-RU" sz="4400" b="1" dirty="0" smtClean="0">
                <a:ln>
                  <a:solidFill>
                    <a:sysClr val="windowText" lastClr="000000"/>
                  </a:solidFill>
                </a:ln>
                <a:solidFill>
                  <a:srgbClr val="047A12"/>
                </a:solidFill>
              </a:rPr>
              <a:t>Самое сложное в работе с детьми – это работа с их родителями.</a:t>
            </a:r>
            <a:endParaRPr lang="ru-RU" sz="4400" b="1" dirty="0">
              <a:ln>
                <a:solidFill>
                  <a:sysClr val="windowText" lastClr="000000"/>
                </a:solidFill>
              </a:ln>
              <a:solidFill>
                <a:srgbClr val="047A1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214686"/>
            <a:ext cx="8215370" cy="1857388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rPr>
              <a:t>Самое сложное в этой работе –</a:t>
            </a:r>
          </a:p>
          <a:p>
            <a:r>
              <a:rPr lang="ru-RU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</a:rPr>
              <a:t>посещение семей школьников.</a:t>
            </a:r>
            <a:endParaRPr lang="ru-RU" sz="4000" b="1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785817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7B036D"/>
                </a:solidFill>
                <a:effectLst>
                  <a:reflection blurRad="12700" stA="48000" endA="300" endPos="55000" dir="5400000" sy="-90000" algn="bl" rotWithShape="0"/>
                </a:effectLst>
              </a:rPr>
              <a:t>Правила, которые следует помнить во время посещений:</a:t>
            </a:r>
            <a:endParaRPr lang="ru-RU" sz="2800" b="1" dirty="0">
              <a:ln>
                <a:solidFill>
                  <a:sysClr val="windowText" lastClr="000000"/>
                </a:solidFill>
              </a:ln>
              <a:solidFill>
                <a:srgbClr val="7B036D"/>
              </a:solidFill>
              <a:effectLst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643050"/>
            <a:ext cx="8072494" cy="4857784"/>
          </a:xfrm>
        </p:spPr>
        <p:txBody>
          <a:bodyPr>
            <a:normAutofit fontScale="85000" lnSpcReduction="10000"/>
          </a:bodyPr>
          <a:lstStyle/>
          <a:p>
            <a:pPr marL="514350" indent="-514350" algn="just">
              <a:lnSpc>
                <a:spcPct val="110000"/>
              </a:lnSpc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Надо заранее договориться о посещении и не назначать на этот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день больше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ничего, чтобы не сидеть как на иголках.</a:t>
            </a:r>
          </a:p>
          <a:p>
            <a:pPr marL="514350" indent="-514350" algn="just">
              <a:lnSpc>
                <a:spcPct val="110000"/>
              </a:lnSpc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Не планировать свой визит больше чем на один час.</a:t>
            </a:r>
          </a:p>
          <a:p>
            <a:pPr marL="514350" indent="-514350" algn="just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 беседовать у двери, на ходу. Сначала некоторые родители чувствуют себя неловко, забывают пригласить, здесь можно прийти им на помощь.</a:t>
            </a:r>
          </a:p>
          <a:p>
            <a:pPr marL="514350" indent="-514350" algn="just">
              <a:lnSpc>
                <a:spcPct val="110000"/>
              </a:lnSpc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Тон в беседе должен задавать классный руководитель. Тон </a:t>
            </a:r>
          </a:p>
          <a:p>
            <a:pPr marL="514350" indent="-514350" algn="just">
              <a:lnSpc>
                <a:spcPct val="110000"/>
              </a:lnSpc>
              <a:spcBef>
                <a:spcPts val="0"/>
              </a:spcBef>
            </a:pP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должен быть  дружелюбным и спокойным. </a:t>
            </a:r>
          </a:p>
          <a:p>
            <a:pPr marL="514350" indent="-514350" algn="just">
              <a:lnSpc>
                <a:spcPct val="110000"/>
              </a:lnSpc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5. Желательно продумать предварительные вопросы или основные пункты разговора. Лучше всего пользоваться специальной картой-схемой.</a:t>
            </a:r>
          </a:p>
          <a:p>
            <a:pPr marL="514350" indent="-514350" algn="just">
              <a:lnSpc>
                <a:spcPct val="110000"/>
              </a:lnSpc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6. Вести беседу желательно со всей семьёй. Во-первых, вы сразу знакомитесь  со всеми членами семьи. Во-вторых, сам ребёнок должен участвовать в беседе, так как говорят всё-таки о нём и, в конце концов, вы - его гость.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4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4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630</TotalTime>
  <Words>801</Words>
  <Application>Microsoft Office PowerPoint</Application>
  <PresentationFormat>Экран (4:3)</PresentationFormat>
  <Paragraphs>111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Трек</vt:lpstr>
      <vt:lpstr>Совершенствование работы с родителями в условиях модернизации образовательного процесса</vt:lpstr>
      <vt:lpstr>Слайд 2</vt:lpstr>
      <vt:lpstr>Одной  из  важных форм установления  контактов педагога  с  семьями  учащихся является  родительское  собрание. </vt:lpstr>
      <vt:lpstr>Основные элементы  подготовки родительского собрания </vt:lpstr>
      <vt:lpstr>Виды родительских собраний:</vt:lpstr>
      <vt:lpstr>Формы родительского собрания:</vt:lpstr>
      <vt:lpstr>Родительское   собрание   можно разделить   на   три   части:</vt:lpstr>
      <vt:lpstr>Самое сложное в работе с детьми – это работа с их родителями.</vt:lpstr>
      <vt:lpstr>Правила, которые следует помнить во время посещений:</vt:lpstr>
      <vt:lpstr>Результаты анкетирования</vt:lpstr>
      <vt:lpstr>Деловая игра</vt:lpstr>
      <vt:lpstr>Правила педагогической этики во взаимодействии с родителями.</vt:lpstr>
      <vt:lpstr>3. Составление краткого планА  подготовки к родительскому  Собранию.</vt:lpstr>
      <vt:lpstr>4. Составление плана коллективных творческих дел с родителями.</vt:lpstr>
      <vt:lpstr>Решение   заседания педагогического   совета </vt:lpstr>
      <vt:lpstr> Воспитанный в добре выбирает зло не от хорошей жизни. Но воспитанный в зле выбирает зло при любой жизни. Если дети, развиваясь, имеют перЕД  СОБОЙ ОБРАЗЕЦ УВАЖИТЕЛЬНОГО  ОТНОШЕНИЯ К МИРУ, ОБРАЗЕЦ ПОМОЩИ И ПОДДЕРЖКИ, ОНИ САМИ БУДУТ ГОТОВЫ НЕСТИ ДОБРО НЕ АБСТРАКТНЫМ ЛЮДЯМ, А ЧЕЛОВЕКУ, КОТОРЫЙ РЯДОМ  С НИМИ.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Совершенствование работы с родителями в условиях модернизации образовательного процесса</dc:title>
  <dc:creator>Иванова Н В</dc:creator>
  <cp:lastModifiedBy>Владелец</cp:lastModifiedBy>
  <cp:revision>55</cp:revision>
  <dcterms:created xsi:type="dcterms:W3CDTF">2008-12-01T11:11:07Z</dcterms:created>
  <dcterms:modified xsi:type="dcterms:W3CDTF">2008-12-03T19:40:23Z</dcterms:modified>
</cp:coreProperties>
</file>