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67F-5E60-42B6-B010-5527CA494B6E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CA915-89FA-4E48-85E4-49B28002E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67F-5E60-42B6-B010-5527CA494B6E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CA915-89FA-4E48-85E4-49B28002E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67F-5E60-42B6-B010-5527CA494B6E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CA915-89FA-4E48-85E4-49B28002E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67F-5E60-42B6-B010-5527CA494B6E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CA915-89FA-4E48-85E4-49B28002E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67F-5E60-42B6-B010-5527CA494B6E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CA915-89FA-4E48-85E4-49B28002E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67F-5E60-42B6-B010-5527CA494B6E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CA915-89FA-4E48-85E4-49B28002E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67F-5E60-42B6-B010-5527CA494B6E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CA915-89FA-4E48-85E4-49B28002E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67F-5E60-42B6-B010-5527CA494B6E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CA915-89FA-4E48-85E4-49B28002E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67F-5E60-42B6-B010-5527CA494B6E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CA915-89FA-4E48-85E4-49B28002E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67F-5E60-42B6-B010-5527CA494B6E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CA915-89FA-4E48-85E4-49B28002E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D167F-5E60-42B6-B010-5527CA494B6E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CA915-89FA-4E48-85E4-49B28002EA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1D167F-5E60-42B6-B010-5527CA494B6E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ACA915-89FA-4E48-85E4-49B28002E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r>
              <a:rPr lang="tt-RU" dirty="0" smtClean="0"/>
              <a:t>әйлек</a:t>
            </a:r>
            <a:br>
              <a:rPr lang="tt-RU" dirty="0" smtClean="0"/>
            </a:br>
            <a:r>
              <a:rPr lang="tt-RU" dirty="0" smtClean="0"/>
              <a:t>һәм бәйлек сүзләр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t-RU" sz="3600" dirty="0" smtClean="0"/>
              <a:t>Бәйләгеч сүз төркемнәре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058176" cy="5256102"/>
          </a:xfrm>
        </p:spPr>
        <p:txBody>
          <a:bodyPr/>
          <a:lstStyle/>
          <a:p>
            <a:r>
              <a:rPr lang="tt-RU" b="1" dirty="0" smtClean="0"/>
              <a:t>Переведите послови</a:t>
            </a:r>
            <a:r>
              <a:rPr lang="ru-RU" b="1" dirty="0" err="1" smtClean="0"/>
              <a:t>цы</a:t>
            </a:r>
            <a:r>
              <a:rPr lang="ru-RU" b="1" dirty="0" smtClean="0"/>
              <a:t> и поговорки</a:t>
            </a:r>
          </a:p>
          <a:p>
            <a:r>
              <a:rPr lang="ru-RU" dirty="0" err="1" smtClean="0"/>
              <a:t>Акыл</a:t>
            </a:r>
            <a:r>
              <a:rPr lang="ru-RU" dirty="0" smtClean="0"/>
              <a:t> </a:t>
            </a:r>
            <a:r>
              <a:rPr lang="tt-RU" dirty="0" smtClean="0"/>
              <a:t>... алтын табыла, алтын ... акыл табылмый.</a:t>
            </a:r>
          </a:p>
          <a:p>
            <a:r>
              <a:rPr lang="tt-RU" dirty="0" smtClean="0"/>
              <a:t>Акыллы алга барыр, ... карар.</a:t>
            </a:r>
          </a:p>
          <a:p>
            <a:r>
              <a:rPr lang="tt-RU" dirty="0" smtClean="0"/>
              <a:t>Галим үләр- сүзе калыр, йөргән ... эзе калыр.</a:t>
            </a:r>
          </a:p>
          <a:p>
            <a:r>
              <a:rPr lang="tt-RU" dirty="0" smtClean="0"/>
              <a:t>Байлык ... торылмый, холык өчен торыла.</a:t>
            </a:r>
          </a:p>
          <a:p>
            <a:r>
              <a:rPr lang="tt-RU" dirty="0" smtClean="0"/>
              <a:t>Кеше ... кем дә гөл, кеше ... намус бел.</a:t>
            </a:r>
          </a:p>
          <a:p>
            <a:r>
              <a:rPr lang="tt-RU" dirty="0" smtClean="0"/>
              <a:t>Ир егет үзе ... туа, иле ... үлә.</a:t>
            </a:r>
          </a:p>
          <a:p>
            <a:endParaRPr lang="tt-RU" dirty="0" smtClean="0"/>
          </a:p>
          <a:p>
            <a:r>
              <a:rPr lang="tt-RU" b="1" i="1" dirty="0" smtClean="0"/>
              <a:t>Терәк сүзләр</a:t>
            </a:r>
            <a:r>
              <a:rPr lang="tt-RU" dirty="0" smtClean="0"/>
              <a:t>: өчен, алдында</a:t>
            </a:r>
            <a:r>
              <a:rPr lang="tt-RU" smtClean="0"/>
              <a:t>, белән, </a:t>
            </a:r>
            <a:r>
              <a:rPr lang="tt-RU" dirty="0" smtClean="0"/>
              <a:t>җирендә, артында, артына, белән.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58214" y="500042"/>
            <a:ext cx="357190" cy="43891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Составьте предложения с послелогами по рисунку.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Содержимое 3" descr="0_1c4a6_29279ca9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3135" y="530225"/>
            <a:ext cx="5583767" cy="41878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FAUNA_600027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1894" y="1014412"/>
            <a:ext cx="4286250" cy="32194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AUNA_60000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6694" y="1319212"/>
            <a:ext cx="3676650" cy="26098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Ситуативные упражнения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скажешь о том:</a:t>
            </a:r>
          </a:p>
          <a:p>
            <a:pPr marL="514350" indent="-514350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он не может жить без тебя;</a:t>
            </a:r>
          </a:p>
          <a:p>
            <a:pPr marL="514350" indent="-514350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он с вами доедет до Москвы;</a:t>
            </a:r>
          </a:p>
          <a:p>
            <a:pPr marL="514350" indent="-514350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твой отец не может жить без работы ни дня;</a:t>
            </a:r>
          </a:p>
          <a:p>
            <a:pPr marL="514350" indent="-514350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 понедельника до субботы мы готовим класс к новому учебному году;</a:t>
            </a:r>
          </a:p>
          <a:p>
            <a:pPr marL="514350" indent="-514350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ты каждый день по утрам умываешься холодной водой.</a:t>
            </a:r>
          </a:p>
          <a:p>
            <a:pPr marL="514350" indent="-514350"/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/>
          </a:bodyPr>
          <a:lstStyle/>
          <a:p>
            <a:r>
              <a:rPr lang="tt-RU" i="1" dirty="0" smtClean="0">
                <a:solidFill>
                  <a:srgbClr val="FFFF00"/>
                </a:solidFill>
              </a:rPr>
              <a:t>Бәйлекләр</a:t>
            </a:r>
            <a:r>
              <a:rPr lang="tt-RU" dirty="0" smtClean="0"/>
              <a:t> (</a:t>
            </a:r>
            <a:r>
              <a:rPr lang="tt-RU" i="1" dirty="0" smtClean="0">
                <a:solidFill>
                  <a:srgbClr val="FFFF00"/>
                </a:solidFill>
              </a:rPr>
              <a:t>послелоги</a:t>
            </a:r>
            <a:r>
              <a:rPr lang="tt-RU" dirty="0" smtClean="0"/>
              <a:t>)-</a:t>
            </a:r>
            <a:r>
              <a:rPr lang="ru-RU" dirty="0" smtClean="0"/>
              <a:t> выражают в предложении категорию подчиненности и соответствуют русским предлогам. </a:t>
            </a:r>
          </a:p>
          <a:p>
            <a:r>
              <a:rPr lang="ru-RU" dirty="0" smtClean="0"/>
              <a:t>Послелоги делятся на </a:t>
            </a:r>
            <a:r>
              <a:rPr lang="ru-RU" i="1" dirty="0" smtClean="0"/>
              <a:t>б</a:t>
            </a:r>
            <a:r>
              <a:rPr lang="tt-RU" i="1" dirty="0" smtClean="0"/>
              <a:t>әйлекләр (послелоги) и бәйлек сүзләр(послело</a:t>
            </a:r>
            <a:r>
              <a:rPr lang="ru-RU" i="1" dirty="0" err="1" smtClean="0"/>
              <a:t>жные</a:t>
            </a:r>
            <a:r>
              <a:rPr lang="ru-RU" i="1" dirty="0" smtClean="0"/>
              <a:t> слова</a:t>
            </a:r>
            <a:r>
              <a:rPr lang="tt-RU" i="1" dirty="0" smtClean="0"/>
              <a:t>).</a:t>
            </a:r>
          </a:p>
          <a:p>
            <a:r>
              <a:rPr lang="ru-RU" dirty="0" smtClean="0"/>
              <a:t>Послелоги требуют, чтобы зависимое слово стояло в определенном падеже подразделяются на группы.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Послелоги и послеложные слова, требующие употребления существительных в именительном (Б.к), местоимений- в родительном падеже (исключения- местоимение </a:t>
            </a:r>
            <a:r>
              <a:rPr lang="ru-RU" i="1" dirty="0" err="1" smtClean="0"/>
              <a:t>алар</a:t>
            </a:r>
            <a:r>
              <a:rPr lang="ru-RU" dirty="0" smtClean="0"/>
              <a:t>): </a:t>
            </a:r>
          </a:p>
          <a:p>
            <a:r>
              <a:rPr lang="ru-RU" dirty="0" err="1" smtClean="0"/>
              <a:t>бе</a:t>
            </a:r>
            <a:r>
              <a:rPr lang="tt-RU" dirty="0" smtClean="0"/>
              <a:t>лән(с),өчен(за, ради), кебек, сыман, шикелле, күк, төсле, чаклы,хәтле(как, словно), кадәр (с, как), аркылы, аша(через), буенча(по), буйлап(вдоль), буена,буеннан,буенда(у),эченә(внут</a:t>
            </a:r>
            <a:r>
              <a:rPr lang="ru-RU" dirty="0" err="1" smtClean="0"/>
              <a:t>рь</a:t>
            </a:r>
            <a:r>
              <a:rPr lang="tt-RU" dirty="0" smtClean="0"/>
              <a:t>), саен(каждый), астына (вниз), турында(о,об),алдында(перед), тирәсенә(около,возле,влизи, вокруг)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t-RU" dirty="0" smtClean="0"/>
              <a:t>Послелоги, требующие употребления слов в направительном падеже (Ю.к): </a:t>
            </a:r>
            <a:r>
              <a:rPr lang="tt-RU" b="1" dirty="0" smtClean="0"/>
              <a:t>кадәр, чаклы, хәтле, тикле (до), күрә (</a:t>
            </a:r>
            <a:r>
              <a:rPr lang="tt-RU" b="1" smtClean="0"/>
              <a:t>по </a:t>
            </a:r>
            <a:r>
              <a:rPr lang="tt-RU" b="1" smtClean="0"/>
              <a:t>причине</a:t>
            </a:r>
            <a:r>
              <a:rPr lang="tt-RU" b="1" dirty="0" smtClean="0"/>
              <a:t>), каршы(против), таба, табан(по направлению, к), карамастан(несмотря), караганда(по сравнению, сравненно)</a:t>
            </a:r>
          </a:p>
          <a:p>
            <a:r>
              <a:rPr lang="tt-RU" dirty="0" smtClean="0"/>
              <a:t>Например:</a:t>
            </a:r>
          </a:p>
          <a:p>
            <a:r>
              <a:rPr lang="tt-RU" dirty="0" smtClean="0"/>
              <a:t> авылга </a:t>
            </a:r>
            <a:r>
              <a:rPr lang="tt-RU" b="1" i="1" dirty="0" smtClean="0"/>
              <a:t>кадәр </a:t>
            </a:r>
            <a:r>
              <a:rPr lang="tt-RU" dirty="0" smtClean="0"/>
              <a:t>(до деревни)</a:t>
            </a:r>
          </a:p>
          <a:p>
            <a:r>
              <a:rPr lang="tt-RU" dirty="0" smtClean="0"/>
              <a:t> урманга </a:t>
            </a:r>
            <a:r>
              <a:rPr lang="tt-RU" b="1" i="1" dirty="0" smtClean="0"/>
              <a:t>таба </a:t>
            </a:r>
            <a:r>
              <a:rPr lang="tt-RU" dirty="0" smtClean="0"/>
              <a:t>(к лесу)</a:t>
            </a:r>
          </a:p>
          <a:p>
            <a:r>
              <a:rPr lang="tt-RU" dirty="0" smtClean="0"/>
              <a:t> миңа </a:t>
            </a:r>
            <a:r>
              <a:rPr lang="tt-RU" b="1" i="1" dirty="0" smtClean="0"/>
              <a:t>каршы </a:t>
            </a:r>
            <a:r>
              <a:rPr lang="tt-RU" dirty="0" smtClean="0"/>
              <a:t>(против меня)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/>
          <a:lstStyle/>
          <a:p>
            <a:r>
              <a:rPr lang="tt-RU" dirty="0" smtClean="0"/>
              <a:t>Послелоги, требую</a:t>
            </a:r>
            <a:r>
              <a:rPr lang="ru-RU" dirty="0" err="1" smtClean="0"/>
              <a:t>щие</a:t>
            </a:r>
            <a:r>
              <a:rPr lang="ru-RU" dirty="0" smtClean="0"/>
              <a:t> употребления слов в исходном (Ч.к) падеже:</a:t>
            </a:r>
          </a:p>
          <a:p>
            <a:r>
              <a:rPr lang="ru-RU" dirty="0" smtClean="0"/>
              <a:t>со</a:t>
            </a:r>
            <a:r>
              <a:rPr lang="tt-RU" dirty="0" smtClean="0"/>
              <a:t>ң(после), башка, бүтән, тыш(кроме, без), бирле(с тех пор), элек(до), башлап, алып(с)</a:t>
            </a:r>
          </a:p>
          <a:p>
            <a:r>
              <a:rPr lang="tt-RU" dirty="0" smtClean="0"/>
              <a:t>Например:</a:t>
            </a:r>
          </a:p>
          <a:p>
            <a:r>
              <a:rPr lang="tt-RU" dirty="0" smtClean="0"/>
              <a:t>эш</a:t>
            </a:r>
            <a:r>
              <a:rPr lang="tt-RU" b="1" i="1" dirty="0" smtClean="0">
                <a:solidFill>
                  <a:srgbClr val="FF0000"/>
                </a:solidFill>
              </a:rPr>
              <a:t>тән</a:t>
            </a:r>
            <a:r>
              <a:rPr lang="tt-RU" dirty="0" smtClean="0"/>
              <a:t> </a:t>
            </a:r>
            <a:r>
              <a:rPr lang="tt-RU" b="1" i="1" dirty="0" smtClean="0"/>
              <a:t>соң </a:t>
            </a:r>
            <a:r>
              <a:rPr lang="tt-RU" dirty="0" smtClean="0"/>
              <a:t>(после работы)</a:t>
            </a:r>
          </a:p>
          <a:p>
            <a:r>
              <a:rPr lang="tt-RU" dirty="0" smtClean="0"/>
              <a:t>әни</a:t>
            </a:r>
            <a:r>
              <a:rPr lang="tt-RU" b="1" i="1" dirty="0" smtClean="0">
                <a:solidFill>
                  <a:srgbClr val="FF0000"/>
                </a:solidFill>
              </a:rPr>
              <a:t>дән</a:t>
            </a:r>
            <a:r>
              <a:rPr lang="tt-RU" dirty="0" smtClean="0"/>
              <a:t> </a:t>
            </a:r>
            <a:r>
              <a:rPr lang="tt-RU" b="1" i="1" dirty="0" smtClean="0"/>
              <a:t>башка </a:t>
            </a:r>
            <a:r>
              <a:rPr lang="tt-RU" dirty="0" smtClean="0"/>
              <a:t>(без мамы)</a:t>
            </a:r>
          </a:p>
          <a:p>
            <a:r>
              <a:rPr lang="tt-RU" dirty="0" smtClean="0"/>
              <a:t>иртә</a:t>
            </a:r>
            <a:r>
              <a:rPr lang="tt-RU" b="1" i="1" dirty="0" smtClean="0">
                <a:solidFill>
                  <a:srgbClr val="FF0000"/>
                </a:solidFill>
              </a:rPr>
              <a:t>дән</a:t>
            </a:r>
            <a:r>
              <a:rPr lang="tt-RU" dirty="0" smtClean="0"/>
              <a:t> </a:t>
            </a:r>
            <a:r>
              <a:rPr lang="tt-RU" b="1" i="1" dirty="0" smtClean="0"/>
              <a:t>башлап </a:t>
            </a:r>
            <a:r>
              <a:rPr lang="tt-RU" dirty="0" smtClean="0"/>
              <a:t>(с утра)</a:t>
            </a:r>
          </a:p>
          <a:p>
            <a:r>
              <a:rPr lang="tt-RU" dirty="0" smtClean="0"/>
              <a:t>килгән</a:t>
            </a:r>
            <a:r>
              <a:rPr lang="tt-RU" b="1" i="1" dirty="0" smtClean="0">
                <a:solidFill>
                  <a:srgbClr val="FF0000"/>
                </a:solidFill>
              </a:rPr>
              <a:t>нән </a:t>
            </a:r>
            <a:r>
              <a:rPr lang="tt-RU" b="1" i="1" dirty="0" smtClean="0"/>
              <a:t>бирле </a:t>
            </a:r>
            <a:r>
              <a:rPr lang="tt-RU" dirty="0" smtClean="0"/>
              <a:t>(с тех пор как пришел)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07224" y="642918"/>
            <a:ext cx="7965304" cy="728682"/>
          </a:xfrm>
        </p:spPr>
        <p:txBody>
          <a:bodyPr>
            <a:normAutofit/>
          </a:bodyPr>
          <a:lstStyle/>
          <a:p>
            <a:r>
              <a:rPr lang="tt-RU" dirty="0" smtClean="0"/>
              <a:t>Переведите, определите паде</a:t>
            </a:r>
            <a:r>
              <a:rPr lang="ru-RU" dirty="0" smtClean="0"/>
              <a:t>ж.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928662" y="1500174"/>
            <a:ext cx="7429552" cy="4214842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tt-RU" dirty="0" smtClean="0"/>
              <a:t>Бакча яныннан бер кеше узып китте.</a:t>
            </a:r>
          </a:p>
          <a:p>
            <a:pPr marL="457200" indent="-457200">
              <a:buAutoNum type="arabicParenR"/>
            </a:pPr>
            <a:r>
              <a:rPr lang="tt-RU" dirty="0" smtClean="0"/>
              <a:t>Өй каршында каен үсә.</a:t>
            </a:r>
          </a:p>
          <a:p>
            <a:pPr marL="457200" indent="-457200">
              <a:buAutoNum type="arabicParenR"/>
            </a:pPr>
            <a:r>
              <a:rPr lang="tt-RU" dirty="0" smtClean="0"/>
              <a:t>Дәрес ахырында билге куела.</a:t>
            </a:r>
          </a:p>
          <a:p>
            <a:pPr marL="457200" indent="-457200">
              <a:buAutoNum type="arabicParenR"/>
            </a:pPr>
            <a:r>
              <a:rPr lang="ru-RU" dirty="0" err="1" smtClean="0"/>
              <a:t>Бүген бакча</a:t>
            </a:r>
            <a:r>
              <a:rPr lang="ru-RU" dirty="0" smtClean="0"/>
              <a:t> тир</a:t>
            </a:r>
            <a:r>
              <a:rPr lang="tt-RU" dirty="0" smtClean="0"/>
              <a:t>әсен чистарталар.</a:t>
            </a:r>
          </a:p>
          <a:p>
            <a:pPr marL="457200" indent="-457200">
              <a:buAutoNum type="arabicParenR"/>
            </a:pPr>
            <a:r>
              <a:rPr lang="tt-RU" dirty="0" smtClean="0"/>
              <a:t>Түтәл уртасында алты суган калган.</a:t>
            </a:r>
          </a:p>
          <a:p>
            <a:pPr marL="457200" indent="-457200">
              <a:buAutoNum type="arabicParenR"/>
            </a:pPr>
            <a:r>
              <a:rPr lang="tt-RU" dirty="0" smtClean="0"/>
              <a:t>Мәктәп алдыннан без кибеткә кердек</a:t>
            </a:r>
          </a:p>
          <a:p>
            <a:pPr marL="457200" indent="-457200">
              <a:buAutoNum type="arabicParenR"/>
            </a:pPr>
            <a:r>
              <a:rPr lang="tt-RU" dirty="0" smtClean="0"/>
              <a:t>Урам аркылы чыкканда игътибарлы бул!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t-RU" dirty="0" smtClean="0"/>
              <a:t>                   Тикшер: </a:t>
            </a:r>
          </a:p>
          <a:p>
            <a:endParaRPr lang="tt-RU" dirty="0" smtClean="0"/>
          </a:p>
          <a:p>
            <a:r>
              <a:rPr lang="tt-RU" b="1" dirty="0" smtClean="0"/>
              <a:t>Возле </a:t>
            </a:r>
            <a:r>
              <a:rPr lang="tt-RU" dirty="0" smtClean="0"/>
              <a:t>сада прошел один человек.</a:t>
            </a:r>
          </a:p>
          <a:p>
            <a:r>
              <a:rPr lang="tt-RU" b="1" dirty="0" smtClean="0"/>
              <a:t>Напротив</a:t>
            </a:r>
            <a:r>
              <a:rPr lang="tt-RU" dirty="0" smtClean="0"/>
              <a:t> дома растет</a:t>
            </a:r>
            <a:r>
              <a:rPr lang="ru-RU" dirty="0" smtClean="0"/>
              <a:t> береза.</a:t>
            </a:r>
          </a:p>
          <a:p>
            <a:r>
              <a:rPr lang="ru-RU" b="1" dirty="0" smtClean="0"/>
              <a:t>В конце </a:t>
            </a:r>
            <a:r>
              <a:rPr lang="ru-RU" dirty="0" smtClean="0"/>
              <a:t>урока ставится оценка.</a:t>
            </a:r>
          </a:p>
          <a:p>
            <a:r>
              <a:rPr lang="ru-RU" dirty="0" smtClean="0"/>
              <a:t>Сегодня чистят </a:t>
            </a:r>
            <a:r>
              <a:rPr lang="ru-RU" b="1" dirty="0" smtClean="0"/>
              <a:t>возле</a:t>
            </a:r>
            <a:r>
              <a:rPr lang="ru-RU" dirty="0" smtClean="0"/>
              <a:t> огорода.</a:t>
            </a:r>
          </a:p>
          <a:p>
            <a:r>
              <a:rPr lang="ru-RU" b="1" dirty="0" smtClean="0"/>
              <a:t>По середине </a:t>
            </a:r>
            <a:r>
              <a:rPr lang="ru-RU" dirty="0" smtClean="0"/>
              <a:t>грядки осталось 3 лука.</a:t>
            </a:r>
          </a:p>
          <a:p>
            <a:r>
              <a:rPr lang="ru-RU" b="1" dirty="0" smtClean="0"/>
              <a:t>Перед</a:t>
            </a:r>
            <a:r>
              <a:rPr lang="ru-RU" dirty="0" smtClean="0"/>
              <a:t> школой мы зашли в магазин.</a:t>
            </a:r>
          </a:p>
          <a:p>
            <a:r>
              <a:rPr lang="ru-RU" dirty="0" smtClean="0"/>
              <a:t>Будь внимательным, когда переходишь </a:t>
            </a:r>
            <a:r>
              <a:rPr lang="ru-RU" b="1" dirty="0" smtClean="0"/>
              <a:t>через</a:t>
            </a:r>
            <a:r>
              <a:rPr lang="ru-RU" dirty="0" smtClean="0"/>
              <a:t> улицу.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/>
          <a:lstStyle/>
          <a:p>
            <a:r>
              <a:rPr lang="ru-RU" b="1" i="1" dirty="0" smtClean="0"/>
              <a:t>Поставьте нужные послелоги и послеложные слова.</a:t>
            </a:r>
          </a:p>
          <a:p>
            <a:r>
              <a:rPr lang="ru-RU" dirty="0" smtClean="0"/>
              <a:t> Яр </a:t>
            </a:r>
            <a:r>
              <a:rPr lang="ru-RU" dirty="0" err="1" smtClean="0"/>
              <a:t>Чаллы</a:t>
            </a:r>
            <a:r>
              <a:rPr lang="ru-RU" dirty="0" smtClean="0"/>
              <a:t> </a:t>
            </a:r>
            <a:r>
              <a:rPr lang="tt-RU" dirty="0" smtClean="0"/>
              <a:t>шәһәре Чулман ... урнашкан.</a:t>
            </a:r>
            <a:r>
              <a:rPr lang="ru-RU" dirty="0" smtClean="0"/>
              <a:t> </a:t>
            </a:r>
          </a:p>
          <a:p>
            <a:r>
              <a:rPr lang="tt-RU" dirty="0" smtClean="0"/>
              <a:t>Балалар җәйге ялга әбиләре ... кайта.</a:t>
            </a:r>
          </a:p>
          <a:p>
            <a:r>
              <a:rPr lang="tt-RU" dirty="0" smtClean="0"/>
              <a:t>Өстәл ... укучыларның дәфтәрләре ята.</a:t>
            </a:r>
          </a:p>
          <a:p>
            <a:r>
              <a:rPr lang="tt-RU" dirty="0" smtClean="0"/>
              <a:t>Мәктәп ... яңа мәйданчык төзелә.</a:t>
            </a:r>
          </a:p>
          <a:p>
            <a:r>
              <a:rPr lang="tt-RU" dirty="0" smtClean="0"/>
              <a:t>Каникулдан ... без мәктәпкә җыелдык.</a:t>
            </a:r>
          </a:p>
          <a:p>
            <a:r>
              <a:rPr lang="tt-RU" dirty="0" smtClean="0"/>
              <a:t>Минем ... кемдер килә.</a:t>
            </a:r>
          </a:p>
          <a:p>
            <a:endParaRPr lang="tt-RU" dirty="0" smtClean="0"/>
          </a:p>
          <a:p>
            <a:r>
              <a:rPr lang="tt-RU" b="1" dirty="0" smtClean="0"/>
              <a:t>Слова:</a:t>
            </a:r>
            <a:r>
              <a:rPr lang="tt-RU" dirty="0" smtClean="0"/>
              <a:t> </a:t>
            </a:r>
            <a:r>
              <a:rPr lang="tt-RU" i="1" dirty="0" smtClean="0"/>
              <a:t>арттан,буена, соң, янында, янына, өстендә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272490" cy="55418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b="1" dirty="0" smtClean="0"/>
              <a:t>Склонение по паде</a:t>
            </a:r>
            <a:r>
              <a:rPr lang="ru-RU" b="1" dirty="0" smtClean="0"/>
              <a:t>ж</a:t>
            </a:r>
            <a:r>
              <a:rPr lang="tt-RU" b="1" dirty="0" smtClean="0"/>
              <a:t>ам</a:t>
            </a:r>
          </a:p>
          <a:p>
            <a:pPr>
              <a:buNone/>
            </a:pPr>
            <a:r>
              <a:rPr lang="ru-RU" b="1" dirty="0" smtClean="0"/>
              <a:t>(</a:t>
            </a:r>
            <a:r>
              <a:rPr lang="en-US" b="1" dirty="0" smtClean="0"/>
              <a:t>III </a:t>
            </a:r>
            <a:r>
              <a:rPr lang="tt-RU" b="1" dirty="0" smtClean="0"/>
              <a:t>заттагы бәйлек сүзләр</a:t>
            </a:r>
            <a:r>
              <a:rPr lang="ru-RU" b="1" dirty="0" smtClean="0"/>
              <a:t>)</a:t>
            </a:r>
          </a:p>
          <a:p>
            <a:pPr>
              <a:buNone/>
            </a:pPr>
            <a:endParaRPr lang="tt-RU" dirty="0" smtClean="0"/>
          </a:p>
          <a:p>
            <a:pPr>
              <a:buNone/>
            </a:pPr>
            <a:r>
              <a:rPr lang="tt-RU" b="1" dirty="0" smtClean="0"/>
              <a:t>Б.к.  </a:t>
            </a:r>
            <a:r>
              <a:rPr lang="tt-RU" dirty="0" smtClean="0"/>
              <a:t>өстәл өсте           урман буе</a:t>
            </a:r>
          </a:p>
          <a:p>
            <a:pPr>
              <a:buNone/>
            </a:pPr>
            <a:r>
              <a:rPr lang="tt-RU" b="1" dirty="0" smtClean="0"/>
              <a:t>И.к</a:t>
            </a:r>
            <a:r>
              <a:rPr lang="tt-RU" dirty="0" smtClean="0"/>
              <a:t>. өстәл өсте</a:t>
            </a:r>
            <a:r>
              <a:rPr lang="tt-RU" b="1" dirty="0" smtClean="0">
                <a:solidFill>
                  <a:srgbClr val="FF0000"/>
                </a:solidFill>
              </a:rPr>
              <a:t>нең</a:t>
            </a:r>
            <a:r>
              <a:rPr lang="tt-RU" b="1" dirty="0" smtClean="0"/>
              <a:t>  </a:t>
            </a:r>
            <a:r>
              <a:rPr lang="tt-RU" dirty="0" smtClean="0"/>
              <a:t>     урман буе</a:t>
            </a:r>
            <a:r>
              <a:rPr lang="tt-RU" b="1" dirty="0" smtClean="0">
                <a:solidFill>
                  <a:srgbClr val="FF0000"/>
                </a:solidFill>
              </a:rPr>
              <a:t>ның</a:t>
            </a:r>
          </a:p>
          <a:p>
            <a:pPr>
              <a:buNone/>
            </a:pPr>
            <a:r>
              <a:rPr lang="tt-RU" b="1" dirty="0" smtClean="0"/>
              <a:t>Ю.к</a:t>
            </a:r>
            <a:r>
              <a:rPr lang="tt-RU" dirty="0" smtClean="0"/>
              <a:t>. өстәл өсте</a:t>
            </a:r>
            <a:r>
              <a:rPr lang="tt-RU" b="1" dirty="0" smtClean="0">
                <a:solidFill>
                  <a:srgbClr val="FF0000"/>
                </a:solidFill>
              </a:rPr>
              <a:t>нә</a:t>
            </a:r>
            <a:r>
              <a:rPr lang="tt-RU" b="1" dirty="0" smtClean="0"/>
              <a:t>  </a:t>
            </a:r>
            <a:r>
              <a:rPr lang="tt-RU" dirty="0" smtClean="0"/>
              <a:t>      урман буе</a:t>
            </a:r>
            <a:r>
              <a:rPr lang="tt-RU" b="1" dirty="0" smtClean="0">
                <a:solidFill>
                  <a:srgbClr val="FF0000"/>
                </a:solidFill>
              </a:rPr>
              <a:t>на</a:t>
            </a:r>
          </a:p>
          <a:p>
            <a:pPr>
              <a:buNone/>
            </a:pPr>
            <a:r>
              <a:rPr lang="tt-RU" b="1" dirty="0" smtClean="0"/>
              <a:t>Т.к</a:t>
            </a:r>
            <a:r>
              <a:rPr lang="tt-RU" dirty="0" smtClean="0"/>
              <a:t>. өстәл өсте</a:t>
            </a:r>
            <a:r>
              <a:rPr lang="tt-RU" b="1" dirty="0" smtClean="0">
                <a:solidFill>
                  <a:srgbClr val="FF0000"/>
                </a:solidFill>
              </a:rPr>
              <a:t>н</a:t>
            </a:r>
            <a:r>
              <a:rPr lang="tt-RU" b="1" dirty="0" smtClean="0"/>
              <a:t>  </a:t>
            </a:r>
            <a:r>
              <a:rPr lang="tt-RU" dirty="0" smtClean="0"/>
              <a:t>         урман буе</a:t>
            </a:r>
            <a:r>
              <a:rPr lang="tt-RU" b="1" dirty="0" smtClean="0">
                <a:solidFill>
                  <a:srgbClr val="FF0000"/>
                </a:solidFill>
              </a:rPr>
              <a:t>н</a:t>
            </a:r>
          </a:p>
          <a:p>
            <a:pPr>
              <a:buNone/>
            </a:pPr>
            <a:r>
              <a:rPr lang="tt-RU" b="1" dirty="0" smtClean="0"/>
              <a:t>Ч.к</a:t>
            </a:r>
            <a:r>
              <a:rPr lang="tt-RU" dirty="0" smtClean="0"/>
              <a:t>. өстәл өсте</a:t>
            </a:r>
            <a:r>
              <a:rPr lang="tt-RU" b="1" dirty="0" smtClean="0">
                <a:solidFill>
                  <a:srgbClr val="FF0000"/>
                </a:solidFill>
              </a:rPr>
              <a:t>ннән </a:t>
            </a:r>
            <a:r>
              <a:rPr lang="tt-RU" dirty="0" smtClean="0"/>
              <a:t>    урман буе</a:t>
            </a:r>
            <a:r>
              <a:rPr lang="tt-RU" b="1" dirty="0" smtClean="0">
                <a:solidFill>
                  <a:srgbClr val="FF0000"/>
                </a:solidFill>
              </a:rPr>
              <a:t>ннан</a:t>
            </a:r>
          </a:p>
          <a:p>
            <a:pPr>
              <a:buNone/>
            </a:pPr>
            <a:r>
              <a:rPr lang="tt-RU" b="1" dirty="0" smtClean="0"/>
              <a:t>У-в.к</a:t>
            </a:r>
            <a:r>
              <a:rPr lang="tt-RU" dirty="0" smtClean="0"/>
              <a:t>. өстәл өсте</a:t>
            </a:r>
            <a:r>
              <a:rPr lang="tt-RU" b="1" dirty="0" smtClean="0">
                <a:solidFill>
                  <a:srgbClr val="FF0000"/>
                </a:solidFill>
              </a:rPr>
              <a:t>ндә</a:t>
            </a:r>
            <a:r>
              <a:rPr lang="tt-RU" dirty="0" smtClean="0">
                <a:solidFill>
                  <a:srgbClr val="FF0000"/>
                </a:solidFill>
              </a:rPr>
              <a:t>  </a:t>
            </a:r>
            <a:r>
              <a:rPr lang="tt-RU" dirty="0" smtClean="0"/>
              <a:t>  урман буе</a:t>
            </a:r>
            <a:r>
              <a:rPr lang="tt-RU" b="1" dirty="0" smtClean="0">
                <a:solidFill>
                  <a:srgbClr val="FF0000"/>
                </a:solidFill>
              </a:rPr>
              <a:t>нда</a:t>
            </a:r>
          </a:p>
          <a:p>
            <a:pPr>
              <a:buNone/>
            </a:pPr>
            <a:endParaRPr lang="tt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t-RU" b="1" dirty="0" smtClean="0">
                <a:solidFill>
                  <a:srgbClr val="FF0000"/>
                </a:solidFill>
              </a:rPr>
              <a:t>Урман буеннан </a:t>
            </a:r>
            <a:r>
              <a:rPr lang="tt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бер машина килә.</a:t>
            </a:r>
          </a:p>
          <a:p>
            <a:pPr>
              <a:buNone/>
            </a:pPr>
            <a:r>
              <a:rPr lang="tt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Әни </a:t>
            </a:r>
            <a:r>
              <a:rPr lang="tt-RU" b="1" dirty="0" smtClean="0">
                <a:solidFill>
                  <a:srgbClr val="FF0000"/>
                </a:solidFill>
              </a:rPr>
              <a:t>өстәл өстен </a:t>
            </a:r>
            <a:r>
              <a:rPr lang="tt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сөртте.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572396" y="642918"/>
            <a:ext cx="1217276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530</TotalTime>
  <Words>600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Бәйлек һәм бәйлек сүзләр</vt:lpstr>
      <vt:lpstr>Слайд 2</vt:lpstr>
      <vt:lpstr>Слайд 3</vt:lpstr>
      <vt:lpstr> </vt:lpstr>
      <vt:lpstr>Слайд 5</vt:lpstr>
      <vt:lpstr>Слайд 6</vt:lpstr>
      <vt:lpstr> </vt:lpstr>
      <vt:lpstr>Слайд 8</vt:lpstr>
      <vt:lpstr>Слайд 9</vt:lpstr>
      <vt:lpstr>Слайд 10</vt:lpstr>
      <vt:lpstr>Составьте предложения с послелогами по рисунку.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Бәйлек һәм бәйлек сүзләр</dc:title>
  <dc:creator>1</dc:creator>
  <cp:lastModifiedBy>1</cp:lastModifiedBy>
  <cp:revision>55</cp:revision>
  <dcterms:created xsi:type="dcterms:W3CDTF">2011-11-12T07:57:24Z</dcterms:created>
  <dcterms:modified xsi:type="dcterms:W3CDTF">2012-12-19T09:43:59Z</dcterms:modified>
</cp:coreProperties>
</file>