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80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9144000" cy="6858000" type="screen4x3"/>
  <p:notesSz cx="6858000" cy="97107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D60093"/>
    <a:srgbClr val="008000"/>
    <a:srgbClr val="93219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F34207-7E7C-4F06-8A1B-224BED86E49F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728663"/>
            <a:ext cx="4854575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612601"/>
            <a:ext cx="5486400" cy="43698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73F92-B0F3-4C76-A8FD-11B1F9AB2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001713" y="738188"/>
            <a:ext cx="4854575" cy="364172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612601"/>
            <a:ext cx="5486400" cy="43698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463550"/>
            <a:ext cx="7770813" cy="1433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>
          <a:xfrm>
            <a:off x="6553200" y="6248400"/>
            <a:ext cx="1903413" cy="458788"/>
          </a:xfrm>
        </p:spPr>
        <p:txBody>
          <a:bodyPr/>
          <a:lstStyle>
            <a:lvl1pPr>
              <a:defRPr/>
            </a:lvl1pPr>
          </a:lstStyle>
          <a:p>
            <a:fld id="{8C15DE6E-C0E1-408F-AB0A-91867BA6F00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AEDE910-B39D-4704-956B-844C991C9BC4}" type="datetimeFigureOut">
              <a:rPr lang="ru-RU" smtClean="0"/>
              <a:pPr/>
              <a:t>24.11.2014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5B7918-14BD-4CF0-9949-6F29343D1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14678" y="500042"/>
            <a:ext cx="5243522" cy="4429155"/>
          </a:xfrm>
        </p:spPr>
        <p:txBody>
          <a:bodyPr/>
          <a:lstStyle/>
          <a:p>
            <a:pPr marL="342900" indent="-341313">
              <a:spcBef>
                <a:spcPts val="18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dirty="0" smtClean="0">
                <a:solidFill>
                  <a:srgbClr val="7030A0"/>
                </a:solidFill>
              </a:rPr>
              <a:t>Обобщение и повторение темы 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« Причастие»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3000372"/>
            <a:ext cx="3557590" cy="781040"/>
          </a:xfrm>
        </p:spPr>
        <p:txBody>
          <a:bodyPr/>
          <a:lstStyle/>
          <a:p>
            <a:r>
              <a:rPr lang="ru-RU" i="1" u="sng" dirty="0" smtClean="0">
                <a:solidFill>
                  <a:srgbClr val="FF0000"/>
                </a:solidFill>
                <a:ea typeface="DejaVu Sans" charset="0"/>
                <a:cs typeface="DejaVu Sans" charset="0"/>
              </a:rPr>
              <a:t>Цветущие розы</a:t>
            </a: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3986213" cy="2808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63550"/>
            <a:ext cx="7770813" cy="1433513"/>
          </a:xfrm>
        </p:spPr>
        <p:txBody>
          <a:bodyPr/>
          <a:lstStyle/>
          <a:p>
            <a:r>
              <a:rPr lang="ru-RU" sz="4400" dirty="0" smtClean="0">
                <a:solidFill>
                  <a:srgbClr val="D60093"/>
                </a:solidFill>
              </a:rPr>
              <a:t>    Кодированный диктант</a:t>
            </a:r>
            <a:endParaRPr lang="ru-RU" dirty="0">
              <a:solidFill>
                <a:srgbClr val="D6009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2910" y="1755465"/>
            <a:ext cx="7786742" cy="4599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Кошка, укравшая сосиску;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сосиска, украденная кошкой;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дерево, сломанное грозой;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жар-птица, вылетевшая из клетки;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забитый гвоздь;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оторвавшаяся пуговица;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убаюканный малыш;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уснувший малыш;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сказочник, сочинивший сказку; </a:t>
            </a:r>
          </a:p>
          <a:p>
            <a:pPr marL="341313" indent="-341313">
              <a:lnSpc>
                <a:spcPct val="80000"/>
              </a:lnSpc>
              <a:spcBef>
                <a:spcPts val="900"/>
              </a:spcBef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2800" i="1" dirty="0" smtClean="0"/>
              <a:t>расколовшаяся чашка.</a:t>
            </a:r>
            <a:endParaRPr lang="ru-RU" sz="2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24" y="785794"/>
            <a:ext cx="7529538" cy="962019"/>
          </a:xfrm>
        </p:spPr>
        <p:txBody>
          <a:bodyPr/>
          <a:lstStyle/>
          <a:p>
            <a:pPr algn="ctr"/>
            <a:r>
              <a:rPr lang="ru-RU" dirty="0" smtClean="0"/>
              <a:t>Проверь себя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4800" b="1" dirty="0" err="1" smtClean="0">
                <a:solidFill>
                  <a:srgbClr val="FF0000"/>
                </a:solidFill>
              </a:rPr>
              <a:t>д</a:t>
            </a:r>
            <a:r>
              <a:rPr lang="ru-RU" sz="4800" b="1" dirty="0" smtClean="0">
                <a:solidFill>
                  <a:srgbClr val="FF0000"/>
                </a:solidFill>
              </a:rPr>
              <a:t>, с, с, </a:t>
            </a:r>
            <a:r>
              <a:rPr lang="ru-RU" sz="4800" b="1" dirty="0" err="1" smtClean="0">
                <a:solidFill>
                  <a:srgbClr val="FF0000"/>
                </a:solidFill>
              </a:rPr>
              <a:t>д</a:t>
            </a:r>
            <a:r>
              <a:rPr lang="ru-RU" sz="4800" b="1" dirty="0" smtClean="0">
                <a:solidFill>
                  <a:srgbClr val="FF0000"/>
                </a:solidFill>
              </a:rPr>
              <a:t>, с, с, с, </a:t>
            </a:r>
            <a:r>
              <a:rPr lang="ru-RU" sz="4800" b="1" dirty="0" err="1" smtClean="0">
                <a:solidFill>
                  <a:srgbClr val="FF0000"/>
                </a:solidFill>
              </a:rPr>
              <a:t>д</a:t>
            </a:r>
            <a:r>
              <a:rPr lang="ru-RU" sz="4800" b="1" dirty="0" smtClean="0">
                <a:solidFill>
                  <a:srgbClr val="FF0000"/>
                </a:solidFill>
              </a:rPr>
              <a:t>, </a:t>
            </a:r>
            <a:r>
              <a:rPr lang="ru-RU" sz="4800" b="1" dirty="0" err="1" smtClean="0">
                <a:solidFill>
                  <a:srgbClr val="FF0000"/>
                </a:solidFill>
              </a:rPr>
              <a:t>д</a:t>
            </a:r>
            <a:r>
              <a:rPr lang="ru-RU" sz="4800" b="1" dirty="0" smtClean="0">
                <a:solidFill>
                  <a:srgbClr val="FF0000"/>
                </a:solidFill>
              </a:rPr>
              <a:t>, </a:t>
            </a:r>
            <a:r>
              <a:rPr lang="ru-RU" sz="4800" b="1" dirty="0" err="1" smtClean="0">
                <a:solidFill>
                  <a:srgbClr val="FF0000"/>
                </a:solidFill>
              </a:rPr>
              <a:t>д</a:t>
            </a:r>
            <a:endParaRPr lang="ru-RU" sz="4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Гирлянда </a:t>
            </a:r>
            <a:r>
              <a:rPr lang="ru-RU" dirty="0" smtClean="0"/>
              <a:t>колебл</a:t>
            </a:r>
            <a:r>
              <a:rPr lang="ru-RU" dirty="0" smtClean="0">
                <a:solidFill>
                  <a:srgbClr val="FF0000"/>
                </a:solidFill>
              </a:rPr>
              <a:t>е</a:t>
            </a:r>
            <a:r>
              <a:rPr lang="ru-RU" dirty="0" smtClean="0"/>
              <a:t>мая </a:t>
            </a:r>
            <a:r>
              <a:rPr lang="ru-RU" dirty="0" smtClean="0"/>
              <a:t>ветром</a:t>
            </a:r>
          </a:p>
          <a:p>
            <a:pPr lvl="0"/>
            <a:r>
              <a:rPr lang="ru-RU" dirty="0" smtClean="0"/>
              <a:t>Стро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щая </a:t>
            </a:r>
            <a:r>
              <a:rPr lang="ru-RU" dirty="0" smtClean="0"/>
              <a:t>школу бригада</a:t>
            </a:r>
          </a:p>
          <a:p>
            <a:pPr lvl="0"/>
            <a:r>
              <a:rPr lang="ru-RU" dirty="0" smtClean="0"/>
              <a:t>Успоко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вшееся </a:t>
            </a:r>
            <a:r>
              <a:rPr lang="ru-RU" dirty="0" smtClean="0"/>
              <a:t>после бури море</a:t>
            </a:r>
          </a:p>
          <a:p>
            <a:pPr lvl="0"/>
            <a:r>
              <a:rPr lang="ru-RU" dirty="0" smtClean="0"/>
              <a:t>Едва </a:t>
            </a:r>
            <a:r>
              <a:rPr lang="ru-RU" dirty="0" smtClean="0"/>
              <a:t>слыш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мый </a:t>
            </a:r>
            <a:r>
              <a:rPr lang="ru-RU" dirty="0" smtClean="0"/>
              <a:t>голос</a:t>
            </a:r>
          </a:p>
          <a:p>
            <a:pPr lvl="0"/>
            <a:r>
              <a:rPr lang="ru-RU" dirty="0" smtClean="0"/>
              <a:t>Об </a:t>
            </a:r>
            <a:r>
              <a:rPr lang="ru-RU" dirty="0" smtClean="0"/>
              <a:t>отта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вшей </a:t>
            </a:r>
            <a:r>
              <a:rPr lang="ru-RU" dirty="0" smtClean="0"/>
              <a:t>земле</a:t>
            </a:r>
          </a:p>
          <a:p>
            <a:pPr lvl="0"/>
            <a:r>
              <a:rPr lang="ru-RU" dirty="0" smtClean="0"/>
              <a:t>Маяч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щие </a:t>
            </a:r>
            <a:r>
              <a:rPr lang="ru-RU" dirty="0" smtClean="0"/>
              <a:t>огни</a:t>
            </a:r>
          </a:p>
          <a:p>
            <a:pPr lvl="0"/>
            <a:r>
              <a:rPr lang="ru-RU" dirty="0" smtClean="0"/>
              <a:t>Шепч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r>
              <a:rPr lang="ru-RU" dirty="0" smtClean="0"/>
              <a:t>щийся </a:t>
            </a:r>
            <a:r>
              <a:rPr lang="ru-RU" dirty="0" smtClean="0"/>
              <a:t>камыш</a:t>
            </a:r>
          </a:p>
          <a:p>
            <a:pPr lvl="0"/>
            <a:r>
              <a:rPr lang="ru-RU" dirty="0" smtClean="0"/>
              <a:t>Подслуш</a:t>
            </a:r>
            <a:r>
              <a:rPr lang="ru-RU" dirty="0" smtClean="0">
                <a:solidFill>
                  <a:srgbClr val="FF0000"/>
                </a:solidFill>
              </a:rPr>
              <a:t>а</a:t>
            </a:r>
            <a:r>
              <a:rPr lang="ru-RU" dirty="0" smtClean="0"/>
              <a:t>нный </a:t>
            </a:r>
            <a:r>
              <a:rPr lang="ru-RU" dirty="0" smtClean="0"/>
              <a:t>разговор</a:t>
            </a:r>
          </a:p>
          <a:p>
            <a:pPr lvl="0"/>
            <a:r>
              <a:rPr lang="ru-RU" dirty="0" smtClean="0"/>
              <a:t>Еле </a:t>
            </a:r>
            <a:r>
              <a:rPr lang="ru-RU" dirty="0" smtClean="0"/>
              <a:t>вид</a:t>
            </a:r>
            <a:r>
              <a:rPr lang="ru-RU" dirty="0" smtClean="0">
                <a:solidFill>
                  <a:srgbClr val="FF0000"/>
                </a:solidFill>
              </a:rPr>
              <a:t>и</a:t>
            </a:r>
            <a:r>
              <a:rPr lang="ru-RU" dirty="0" smtClean="0"/>
              <a:t>мый </a:t>
            </a:r>
            <a:r>
              <a:rPr lang="ru-RU" dirty="0" smtClean="0"/>
              <a:t>силуэт</a:t>
            </a:r>
          </a:p>
          <a:p>
            <a:pPr lvl="0"/>
            <a:r>
              <a:rPr lang="ru-RU" dirty="0" smtClean="0"/>
              <a:t>Засе</a:t>
            </a:r>
            <a:r>
              <a:rPr lang="ru-RU" dirty="0" smtClean="0">
                <a:solidFill>
                  <a:srgbClr val="FF0000"/>
                </a:solidFill>
              </a:rPr>
              <a:t>я</a:t>
            </a:r>
            <a:r>
              <a:rPr lang="ru-RU" dirty="0" smtClean="0"/>
              <a:t>нный </a:t>
            </a:r>
            <a:r>
              <a:rPr lang="ru-RU" dirty="0" smtClean="0"/>
              <a:t>пшеницей участок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Проверь себя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7305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93219F"/>
                </a:solidFill>
              </a:rPr>
              <a:t>Причастный оборот - это причастие с зависимыми словами.</a:t>
            </a:r>
            <a:endParaRPr lang="ru-RU" sz="3600" dirty="0">
              <a:solidFill>
                <a:srgbClr val="93219F"/>
              </a:solidFill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4294967295"/>
          </p:nvPr>
        </p:nvSpPr>
        <p:spPr>
          <a:xfrm>
            <a:off x="0" y="1444625"/>
            <a:ext cx="4572000" cy="3941763"/>
          </a:xfrm>
        </p:spPr>
        <p:txBody>
          <a:bodyPr>
            <a:normAutofit/>
          </a:bodyPr>
          <a:lstStyle/>
          <a:p>
            <a:pPr indent="-341313" algn="ctr">
              <a:spcBef>
                <a:spcPts val="20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7200" dirty="0" smtClean="0">
                <a:cs typeface="Times New Roman" pitchFamily="18" charset="0"/>
              </a:rPr>
              <a:t>’</a:t>
            </a:r>
          </a:p>
          <a:p>
            <a:pPr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dirty="0" smtClean="0">
                <a:solidFill>
                  <a:srgbClr val="FF0000"/>
                </a:solidFill>
                <a:cs typeface="Times New Roman" pitchFamily="18" charset="0"/>
              </a:rPr>
              <a:t>    Если причастный оборот стоит после определяемого слова</a:t>
            </a:r>
          </a:p>
          <a:p>
            <a:pPr indent="-341313">
              <a:spcBef>
                <a:spcPts val="7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dirty="0" smtClean="0">
                <a:solidFill>
                  <a:srgbClr val="0000FF"/>
                </a:solidFill>
              </a:rPr>
              <a:t>Горы,/освещенные  солнцем,/виднелись издалека.</a:t>
            </a:r>
          </a:p>
          <a:p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294967295"/>
          </p:nvPr>
        </p:nvSpPr>
        <p:spPr>
          <a:xfrm>
            <a:off x="4643439" y="1444625"/>
            <a:ext cx="4500562" cy="3941763"/>
          </a:xfrm>
        </p:spPr>
        <p:txBody>
          <a:bodyPr>
            <a:normAutofit lnSpcReduction="10000"/>
          </a:bodyPr>
          <a:lstStyle/>
          <a:p>
            <a:pPr indent="-341313" algn="ctr">
              <a:spcBef>
                <a:spcPts val="20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7200" dirty="0" smtClean="0">
                <a:cs typeface="Times New Roman" pitchFamily="18" charset="0"/>
              </a:rPr>
              <a:t>’</a:t>
            </a:r>
          </a:p>
          <a:p>
            <a:pPr indent="-341313">
              <a:spcBef>
                <a:spcPts val="7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dirty="0" smtClean="0">
                <a:solidFill>
                  <a:srgbClr val="FF0000"/>
                </a:solidFill>
              </a:rPr>
              <a:t>    Если причастный оборот стоит перед  определяемым словом.</a:t>
            </a:r>
          </a:p>
          <a:p>
            <a:pPr indent="-341313">
              <a:spcBef>
                <a:spcPts val="7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b="1" dirty="0" smtClean="0">
                <a:solidFill>
                  <a:srgbClr val="0000FF"/>
                </a:solidFill>
              </a:rPr>
              <a:t>/Освещенные солнцем/ горы виднелись издалека.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296873"/>
            <a:ext cx="85725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Старая дорога заросшая кудрявой муравой уходила в бесконечную русскую даль.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Прелестный неуловимо-лиловатый тон был в этих белых с золотом вершинах сквозивших по лазури.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Кипит, играет и спешит, 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Крутясь хрустальными клубами,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под ветвистыми дубами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Стеклом расплавленным бежит.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463550"/>
            <a:ext cx="7770813" cy="7508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8000"/>
                </a:solidFill>
                <a:latin typeface="Arial Black" pitchFamily="34" charset="0"/>
              </a:rPr>
              <a:t>Спишите, вставьте пропущенные запятые</a:t>
            </a:r>
            <a:endParaRPr lang="ru-RU" sz="3200" dirty="0">
              <a:solidFill>
                <a:srgbClr val="008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296873"/>
            <a:ext cx="857252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Старая дорога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заросшая кудрявой муравой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уходила в бесконечную русскую даль.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Прелестный неуловимо-лиловатый тон был в этих белых с золотом вершинах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сквозивших по лазури.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Кипит, играет и спешит, 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Крутясь хрустальными клубами,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под ветвистыми дубами</a:t>
            </a:r>
            <a:b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Стеклом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расплавленным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бежит.</a:t>
            </a:r>
            <a:endParaRPr kumimoji="0" lang="ru-RU" sz="3200" b="1" i="1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Заголовок 7"/>
          <p:cNvSpPr>
            <a:spLocks noGrp="1"/>
          </p:cNvSpPr>
          <p:nvPr>
            <p:ph type="title" idx="4294967295"/>
          </p:nvPr>
        </p:nvSpPr>
        <p:spPr>
          <a:xfrm>
            <a:off x="0" y="463550"/>
            <a:ext cx="7770813" cy="750888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solidFill>
                  <a:srgbClr val="008000"/>
                </a:solidFill>
                <a:latin typeface="Arial Black" pitchFamily="34" charset="0"/>
              </a:rPr>
              <a:t>Проверь себя</a:t>
            </a:r>
            <a:endParaRPr lang="ru-RU" sz="3200" dirty="0">
              <a:solidFill>
                <a:srgbClr val="008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313" name="Group 1"/>
          <p:cNvGraphicFramePr>
            <a:graphicFrameLocks noGrp="1"/>
          </p:cNvGraphicFramePr>
          <p:nvPr/>
        </p:nvGraphicFramePr>
        <p:xfrm>
          <a:off x="684213" y="0"/>
          <a:ext cx="7773987" cy="6858000"/>
        </p:xfrm>
        <a:graphic>
          <a:graphicData uri="http://schemas.openxmlformats.org/drawingml/2006/table">
            <a:tbl>
              <a:tblPr/>
              <a:tblGrid>
                <a:gridCol w="3887787"/>
                <a:gridCol w="3886200"/>
              </a:tblGrid>
              <a:tr h="56078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Н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НН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3789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Отглагольные прилагательные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(вязаная кофта)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Есть приставка кроме не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(связанная кофта)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998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Краткие причастия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(булавка украдена)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Причастие + зависимое слово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(вязанная </a:t>
                      </a: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из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 </a:t>
                      </a:r>
                      <a:r>
                        <a:rPr kumimoji="0" lang="ru-RU" sz="2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шерсти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 кофта)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73430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причастие←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бесприставочный глагол совершенного вида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(купленная кофта - купить)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39998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ова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-, -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ева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-, -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ирова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 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(асфальтированная дорога)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500042"/>
            <a:ext cx="7772400" cy="1829761"/>
          </a:xfrm>
        </p:spPr>
        <p:txBody>
          <a:bodyPr/>
          <a:lstStyle/>
          <a:p>
            <a:pPr algn="ctr"/>
            <a:r>
              <a:rPr lang="ru-RU" dirty="0" smtClean="0"/>
              <a:t>Распределительный диктант</a:t>
            </a:r>
            <a:endParaRPr lang="ru-RU" dirty="0"/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42910" y="2714620"/>
            <a:ext cx="7772400" cy="2000264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sz="5100" b="1" dirty="0" smtClean="0">
                <a:solidFill>
                  <a:srgbClr val="D60093"/>
                </a:solidFill>
              </a:rPr>
              <a:t>Запишите слова в два столбика</a:t>
            </a:r>
          </a:p>
          <a:p>
            <a:pPr algn="ctr"/>
            <a:endParaRPr lang="ru-RU" sz="5100" b="1" dirty="0" smtClean="0">
              <a:solidFill>
                <a:srgbClr val="D60093"/>
              </a:solidFill>
            </a:endParaRPr>
          </a:p>
          <a:p>
            <a:pPr algn="ctr"/>
            <a:r>
              <a:rPr lang="ru-RU" sz="5100" b="1" dirty="0" smtClean="0">
                <a:solidFill>
                  <a:srgbClr val="D60093"/>
                </a:solidFill>
              </a:rPr>
              <a:t>Н                              НН  </a:t>
            </a:r>
            <a:r>
              <a:rPr lang="ru-RU" dirty="0" smtClean="0"/>
              <a:t>     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714348" y="785794"/>
          <a:ext cx="7858179" cy="3901440"/>
        </p:xfrm>
        <a:graphic>
          <a:graphicData uri="http://schemas.openxmlformats.org/drawingml/2006/table">
            <a:tbl>
              <a:tblPr/>
              <a:tblGrid>
                <a:gridCol w="3928679"/>
                <a:gridCol w="3929500"/>
              </a:tblGrid>
              <a:tr h="328328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Жареная рыба 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гости обрадованы 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раненый воин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булавка украдена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крашеные стены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письмо подброшено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пережаренная рыба 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жаренная на сковородке рыба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раненный в ногу воин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израненный воин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купленная кофта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 маринованные</a:t>
                      </a:r>
                      <a:endParaRPr lang="ru-RU" sz="3200" b="1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2551118"/>
          <a:ext cx="8286808" cy="3211303"/>
        </p:xfrm>
        <a:graphic>
          <a:graphicData uri="http://schemas.openxmlformats.org/drawingml/2006/table">
            <a:tbl>
              <a:tblPr/>
              <a:tblGrid>
                <a:gridCol w="4266357"/>
                <a:gridCol w="4020451"/>
              </a:tblGrid>
              <a:tr h="50984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00B050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Раздельно</a:t>
                      </a:r>
                      <a:endParaRPr lang="ru-RU" sz="2800" b="1" kern="50" dirty="0">
                        <a:solidFill>
                          <a:srgbClr val="00B050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3200" b="1" kern="50" dirty="0" smtClean="0">
                          <a:solidFill>
                            <a:srgbClr val="00B050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Слитно</a:t>
                      </a:r>
                      <a:endParaRPr lang="ru-RU" sz="3200" b="1" kern="50" dirty="0">
                        <a:solidFill>
                          <a:srgbClr val="00B050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kern="50" dirty="0"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kern="50" dirty="0"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kern="50"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kern="50" dirty="0"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kern="50"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kern="50" dirty="0"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571473" y="571480"/>
            <a:ext cx="75724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Когда НЕ с причастиями пишется слитно,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когда – раздельно?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Заполните таблицу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642910" y="785794"/>
            <a:ext cx="8143932" cy="5143536"/>
          </a:xfrm>
        </p:spPr>
        <p:txBody>
          <a:bodyPr/>
          <a:lstStyle/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Знаю и объясню другому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Знаю 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Сомневаюсь, что знаю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Не знаю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00034" y="1285860"/>
          <a:ext cx="8286808" cy="4179736"/>
        </p:xfrm>
        <a:graphic>
          <a:graphicData uri="http://schemas.openxmlformats.org/drawingml/2006/table">
            <a:tbl>
              <a:tblPr/>
              <a:tblGrid>
                <a:gridCol w="4266357"/>
                <a:gridCol w="4020451"/>
              </a:tblGrid>
              <a:tr h="5098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b="1" kern="50" dirty="0">
                          <a:solidFill>
                            <a:srgbClr val="00B050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Раздельно</a:t>
                      </a:r>
                      <a:endParaRPr lang="ru-RU" sz="2800" b="1" kern="50" dirty="0">
                        <a:solidFill>
                          <a:srgbClr val="00B050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3200" b="1" kern="50" dirty="0" smtClean="0">
                          <a:solidFill>
                            <a:srgbClr val="00B050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Слитно</a:t>
                      </a:r>
                      <a:endParaRPr lang="ru-RU" sz="3200" b="1" kern="50" dirty="0">
                        <a:solidFill>
                          <a:srgbClr val="00B050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4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1. </a:t>
                      </a:r>
                      <a:r>
                        <a:rPr lang="ru-RU" sz="2800" kern="50" dirty="0" smtClean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Есть </a:t>
                      </a:r>
                      <a:r>
                        <a:rPr lang="ru-RU" sz="2800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зависимое слово (не замеченная учителем ошибка)</a:t>
                      </a:r>
                      <a:endParaRPr lang="ru-RU" sz="2800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5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1. Одиночное причастие (незамеченная ошибка)</a:t>
                      </a:r>
                      <a:endParaRPr lang="ru-RU" sz="2800" kern="5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2. противопоставление (не увядшие, а свежие цветы)</a:t>
                      </a:r>
                      <a:endParaRPr lang="ru-RU" sz="2800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5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2. не употребляется без не (недоумевающий взгляд)</a:t>
                      </a:r>
                      <a:endParaRPr lang="ru-RU" sz="2800" kern="5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98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800" kern="50" dirty="0">
                          <a:solidFill>
                            <a:srgbClr val="0000FF"/>
                          </a:solidFill>
                          <a:latin typeface="Times New Roman"/>
                          <a:ea typeface="DejaVu Sans"/>
                          <a:cs typeface="Times New Roman"/>
                        </a:rPr>
                        <a:t>3. Краткие причастия (решение не придумано)</a:t>
                      </a:r>
                      <a:endParaRPr lang="ru-RU" sz="2800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DejaVu Sans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800" kern="50" dirty="0">
                        <a:solidFill>
                          <a:srgbClr val="0000FF"/>
                        </a:solidFill>
                        <a:latin typeface="Times New Roman"/>
                        <a:ea typeface="DejaVu Sans"/>
                        <a:cs typeface="Times New Roman"/>
                      </a:endParaRPr>
                    </a:p>
                  </a:txBody>
                  <a:tcPr marL="34787" marR="34787" marT="34787" marB="3478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428604"/>
            <a:ext cx="7772400" cy="131920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Спишите словосочетания, раскрывая скобки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1785926"/>
            <a:ext cx="7772400" cy="3429024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(Не)разгаданная тайна, (не)подписанный директором договор, дом (не)построен, (не)</a:t>
            </a:r>
            <a:r>
              <a:rPr lang="ru-RU" sz="4100" dirty="0" err="1" smtClean="0">
                <a:latin typeface="Times New Roman" pitchFamily="18" charset="0"/>
                <a:cs typeface="Times New Roman" pitchFamily="18" charset="0"/>
              </a:rPr>
              <a:t>навидящий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взгляд, (не)законченное, а начатое собрание, (не)увядший еще цветок, (не)греющее солнце, (не)</a:t>
            </a:r>
            <a:r>
              <a:rPr lang="ru-RU" sz="4100" dirty="0" err="1" smtClean="0">
                <a:latin typeface="Times New Roman" pitchFamily="18" charset="0"/>
                <a:cs typeface="Times New Roman" pitchFamily="18" charset="0"/>
              </a:rPr>
              <a:t>доумевающий</a:t>
            </a:r>
            <a:r>
              <a:rPr lang="ru-RU" sz="4100" dirty="0" smtClean="0">
                <a:latin typeface="Times New Roman" pitchFamily="18" charset="0"/>
                <a:cs typeface="Times New Roman" pitchFamily="18" charset="0"/>
              </a:rPr>
              <a:t> человек, письмо (не)отправлено.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Неразгаданная тайна, не подписанный директором договор,  дом не построен, ненавидящий взгляд,  не законченное, а начатое собрание,  не увядший еще цветок, негреющее солнце,  недоумевающий человек, письмо не отправлено.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00FF"/>
                </a:solidFill>
              </a:rPr>
              <a:t>Проверка</a:t>
            </a:r>
            <a:endParaRPr lang="ru-RU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idx="1"/>
          </p:nvPr>
        </p:nvSpPr>
        <p:spPr>
          <a:xfrm>
            <a:off x="685800" y="404813"/>
            <a:ext cx="7772400" cy="5691187"/>
          </a:xfrm>
          <a:ln/>
        </p:spPr>
        <p:txBody>
          <a:bodyPr anchor="t"/>
          <a:lstStyle/>
          <a:p>
            <a:pPr marL="342900" indent="-341313" algn="l">
              <a:spcBef>
                <a:spcPts val="900"/>
              </a:spcBef>
              <a:buClrTx/>
              <a:buFontTx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b="1" dirty="0"/>
              <a:t>Незаконченное предложение:</a:t>
            </a:r>
          </a:p>
          <a:p>
            <a:pPr marL="342900" indent="-341313" algn="l">
              <a:spcBef>
                <a:spcPts val="9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dirty="0">
                <a:solidFill>
                  <a:srgbClr val="0000FF"/>
                </a:solidFill>
              </a:rPr>
              <a:t>Сегодня на уроке я ...</a:t>
            </a:r>
          </a:p>
          <a:p>
            <a:pPr marL="342900" indent="-341313" algn="l">
              <a:spcBef>
                <a:spcPts val="9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dirty="0">
                <a:solidFill>
                  <a:srgbClr val="0000FF"/>
                </a:solidFill>
              </a:rPr>
              <a:t>Самым полезным интересным для меня было ...</a:t>
            </a:r>
          </a:p>
          <a:p>
            <a:pPr marL="342900" indent="-341313" algn="l">
              <a:spcBef>
                <a:spcPts val="9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dirty="0">
                <a:solidFill>
                  <a:srgbClr val="0000FF"/>
                </a:solidFill>
              </a:rPr>
              <a:t> Я встретился с трудностью при ...</a:t>
            </a:r>
          </a:p>
          <a:p>
            <a:pPr marL="342900" indent="-341313" algn="l">
              <a:spcBef>
                <a:spcPts val="9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dirty="0">
                <a:solidFill>
                  <a:srgbClr val="0000FF"/>
                </a:solidFill>
              </a:rPr>
              <a:t>У меня хорошо получилось ...</a:t>
            </a:r>
          </a:p>
          <a:p>
            <a:pPr marL="342900" indent="-341313" algn="l">
              <a:spcBef>
                <a:spcPts val="900"/>
              </a:spcBef>
              <a:buClr>
                <a:srgbClr val="0000FF"/>
              </a:buClr>
              <a:buFont typeface="Wingdings" pitchFamily="2" charset="2"/>
              <a:buChar char="v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sz="3600" dirty="0">
                <a:solidFill>
                  <a:srgbClr val="0000FF"/>
                </a:solidFill>
              </a:rPr>
              <a:t>Скажи комплимент самому себе 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642910" y="785794"/>
            <a:ext cx="8143932" cy="5143536"/>
          </a:xfrm>
        </p:spPr>
        <p:txBody>
          <a:bodyPr/>
          <a:lstStyle/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Знаю и объясню другому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Знаю 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Сомневаюсь, что знаю</a:t>
            </a:r>
          </a:p>
          <a:p>
            <a:pPr marL="341313" indent="-341313">
              <a:spcBef>
                <a:spcPts val="1350"/>
              </a:spcBef>
              <a:buClr>
                <a:srgbClr val="0000FF"/>
              </a:buClr>
              <a:buFont typeface="Wingdings" pitchFamily="2" charset="2"/>
              <a:buChar char="ü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4800" dirty="0" smtClean="0">
                <a:solidFill>
                  <a:srgbClr val="0070C0"/>
                </a:solidFill>
              </a:rPr>
              <a:t>Не знаю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642910" y="389876"/>
            <a:ext cx="800102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теперь вам предлагается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домашнее задание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Вы сами выберете задание:</a:t>
            </a:r>
            <a:endParaRPr kumimoji="0" lang="ru-RU" sz="2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Вам  предлагается описать цветок </a:t>
            </a:r>
            <a:r>
              <a:rPr kumimoji="0" lang="ru-RU" altLang="ja-JP" sz="2800" b="0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употребляя причастия  и прилагательные, которые расположились на лепестках цветка.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altLang="ja-JP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 </a:t>
            </a:r>
            <a:r>
              <a:rPr kumimoji="0" lang="ru-RU" altLang="ja-JP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Составить кроссворд (10 вопросов) на тему:   «Причастие».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>
                <a:tab pos="457200" algn="l"/>
              </a:tabLst>
            </a:pPr>
            <a:r>
              <a:rPr kumimoji="0" lang="ru-RU" altLang="ja-JP" sz="2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 </a:t>
            </a:r>
            <a:r>
              <a:rPr kumimoji="0" lang="ru-RU" altLang="ja-JP" sz="2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 </a:t>
            </a:r>
            <a:r>
              <a:rPr kumimoji="0" lang="ru-RU" altLang="ja-JP" sz="28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Написать мини-сочинение  о нашем крае, употребляя причастия.</a:t>
            </a:r>
            <a:endParaRPr kumimoji="0" lang="ru-RU" altLang="ja-JP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428605"/>
            <a:ext cx="7929618" cy="5827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8800" lvl="2" indent="-914400">
              <a:spcBef>
                <a:spcPts val="1100"/>
              </a:spcBef>
              <a:buClr>
                <a:srgbClr val="0000FF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ru-RU" sz="4800" b="1" i="1" dirty="0" smtClean="0">
                <a:solidFill>
                  <a:srgbClr val="0000FF"/>
                </a:solidFill>
              </a:rPr>
              <a:t>1.Понятие</a:t>
            </a:r>
          </a:p>
          <a:p>
            <a:pPr marL="914400" indent="-914400">
              <a:spcBef>
                <a:spcPts val="1100"/>
              </a:spcBef>
              <a:buClr>
                <a:srgbClr val="0000FF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ru-RU" sz="4800" b="1" i="1" dirty="0" smtClean="0">
                <a:solidFill>
                  <a:srgbClr val="0000FF"/>
                </a:solidFill>
              </a:rPr>
              <a:t>    2.Действительные и страдательные причастия</a:t>
            </a:r>
          </a:p>
          <a:p>
            <a:pPr marL="914400" indent="-914400">
              <a:spcBef>
                <a:spcPts val="1100"/>
              </a:spcBef>
              <a:buClr>
                <a:srgbClr val="0000FF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ru-RU" sz="4800" b="1" i="1" dirty="0" smtClean="0">
                <a:solidFill>
                  <a:srgbClr val="0000FF"/>
                </a:solidFill>
              </a:rPr>
              <a:t>   3.Причастный оборот</a:t>
            </a:r>
          </a:p>
          <a:p>
            <a:pPr marL="914400" indent="-914400">
              <a:spcBef>
                <a:spcPts val="1100"/>
              </a:spcBef>
              <a:buClr>
                <a:srgbClr val="0000FF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ru-RU" sz="4800" b="1" i="1" dirty="0" smtClean="0">
                <a:solidFill>
                  <a:srgbClr val="0000FF"/>
                </a:solidFill>
              </a:rPr>
              <a:t>   4.н, </a:t>
            </a:r>
            <a:r>
              <a:rPr lang="ru-RU" sz="4800" b="1" i="1" dirty="0" err="1" smtClean="0">
                <a:solidFill>
                  <a:srgbClr val="0000FF"/>
                </a:solidFill>
              </a:rPr>
              <a:t>нн</a:t>
            </a:r>
            <a:r>
              <a:rPr lang="ru-RU" sz="4800" b="1" i="1" dirty="0" smtClean="0">
                <a:solidFill>
                  <a:srgbClr val="0000FF"/>
                </a:solidFill>
              </a:rPr>
              <a:t> в причастиях</a:t>
            </a:r>
          </a:p>
          <a:p>
            <a:pPr marL="914400" indent="-914400">
              <a:spcBef>
                <a:spcPts val="1100"/>
              </a:spcBef>
              <a:buClr>
                <a:srgbClr val="0000FF"/>
              </a:buClr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ru-RU" sz="4800" b="1" i="1" dirty="0" smtClean="0">
                <a:solidFill>
                  <a:srgbClr val="0000FF"/>
                </a:solidFill>
              </a:rPr>
              <a:t>   5.НЕ с причастиями</a:t>
            </a:r>
            <a:endParaRPr lang="ru-RU" sz="4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857232"/>
            <a:ext cx="564360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800" dirty="0" smtClean="0">
                <a:solidFill>
                  <a:srgbClr val="0070C0"/>
                </a:solidFill>
                <a:ea typeface="DejaVu Sans" charset="0"/>
                <a:cs typeface="DejaVu Sans" charset="0"/>
              </a:rPr>
              <a:t>Причастие-</a:t>
            </a:r>
            <a:endParaRPr lang="ru-RU" sz="4800" dirty="0">
              <a:solidFill>
                <a:srgbClr val="0070C0"/>
              </a:solidFill>
              <a:ea typeface="DejaVu Sans" charset="0"/>
              <a:cs typeface="DejaVu Sans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1785926"/>
            <a:ext cx="7715304" cy="3518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особая форма глагола, которая отвечает на вопросы какой? какая? какие? и обозначает признак предмета по действию.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Arial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Например,  </a:t>
            </a:r>
            <a:r>
              <a:rPr lang="ru-RU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imes New Roman" pitchFamily="18" charset="0"/>
                <a:ea typeface="DejaVu Sans" charset="0"/>
                <a:cs typeface="Times New Roman" pitchFamily="18" charset="0"/>
              </a:rPr>
              <a:t>бегущий мальчик -мальчик, который бежит.</a:t>
            </a:r>
            <a:endParaRPr lang="ru-RU" sz="3600" b="1" dirty="0">
              <a:solidFill>
                <a:schemeClr val="accent6">
                  <a:lumMod val="60000"/>
                  <a:lumOff val="40000"/>
                </a:schemeClr>
              </a:solidFill>
              <a:latin typeface="Times New Roman" pitchFamily="18" charset="0"/>
              <a:ea typeface="DejaVu Sans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684213" y="1889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6000" dirty="0">
                <a:solidFill>
                  <a:srgbClr val="7030A0"/>
                </a:solidFill>
                <a:ea typeface="DejaVu Sans" charset="0"/>
                <a:cs typeface="DejaVu Sans" charset="0"/>
              </a:rPr>
              <a:t>Признаки глагола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1268413"/>
            <a:ext cx="9144000" cy="487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Вид совершенный 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решенный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Вид несовершенный 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любящий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Время-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настоящее и прошедшее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i="1" u="sng" dirty="0">
                <a:solidFill>
                  <a:srgbClr val="D60093"/>
                </a:solidFill>
                <a:ea typeface="DejaVu Sans" charset="0"/>
                <a:cs typeface="DejaVu Sans" charset="0"/>
              </a:rPr>
              <a:t>Будущего времени у причастия нет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Переходность 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написанное письмо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Непереходность 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написанное автором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Возвратность 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улыбающийся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Невозвратность- </a:t>
            </a:r>
            <a:r>
              <a:rPr lang="ru-RU" sz="3200" b="1" dirty="0">
                <a:solidFill>
                  <a:srgbClr val="FF0000"/>
                </a:solidFill>
                <a:ea typeface="DejaVu Sans" charset="0"/>
                <a:cs typeface="DejaVu Sans" charset="0"/>
              </a:rPr>
              <a:t>уснувший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684213" y="188913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dirty="0">
                <a:solidFill>
                  <a:srgbClr val="0000FF"/>
                </a:solidFill>
                <a:ea typeface="DejaVu Sans" charset="0"/>
                <a:cs typeface="DejaVu Sans" charset="0"/>
              </a:rPr>
              <a:t>Признаки прилагательного</a:t>
            </a:r>
          </a:p>
        </p:txBody>
      </p:sp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79388" y="1196975"/>
            <a:ext cx="9144000" cy="5181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Согласуется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 с существительным 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в </a:t>
            </a:r>
            <a:r>
              <a:rPr lang="ru-RU" sz="3200" u="sng" dirty="0" smtClean="0">
                <a:solidFill>
                  <a:srgbClr val="008000"/>
                </a:solidFill>
                <a:ea typeface="DejaVu Sans" charset="0"/>
                <a:cs typeface="DejaVu Sans" charset="0"/>
              </a:rPr>
              <a:t>роде, числе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, падеже.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Имеет 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полную и краткую 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форму.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Краткую форму 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имеют только 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страдательные причастия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В предложении чаще всего являются 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определениями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 и </a:t>
            </a:r>
            <a:r>
              <a:rPr lang="ru-RU" sz="3200" u="sng" dirty="0">
                <a:solidFill>
                  <a:srgbClr val="008000"/>
                </a:solidFill>
                <a:ea typeface="DejaVu Sans" charset="0"/>
                <a:cs typeface="DejaVu Sans" charset="0"/>
              </a:rPr>
              <a:t>частью составного именного сказуемого</a:t>
            </a:r>
            <a:r>
              <a:rPr lang="ru-RU" sz="3200" dirty="0">
                <a:solidFill>
                  <a:srgbClr val="008000"/>
                </a:solidFill>
                <a:ea typeface="DejaVu Sans" charset="0"/>
                <a:cs typeface="DejaVu Sans" charset="0"/>
              </a:rPr>
              <a:t>, реже - другими членами предложения.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Выполните морфологический разбор слова </a:t>
            </a:r>
            <a:br>
              <a:rPr lang="ru-RU" dirty="0" smtClean="0"/>
            </a:br>
            <a:r>
              <a:rPr lang="ru-RU" dirty="0" smtClean="0">
                <a:solidFill>
                  <a:srgbClr val="0000FF"/>
                </a:solidFill>
              </a:rPr>
              <a:t>Летящий</a:t>
            </a:r>
            <a:r>
              <a:rPr lang="ru-RU" dirty="0" smtClean="0"/>
              <a:t> (самолет)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571472" y="714356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sz="4400" dirty="0">
                <a:solidFill>
                  <a:schemeClr val="bg2">
                    <a:lumMod val="25000"/>
                  </a:schemeClr>
                </a:solidFill>
                <a:ea typeface="DejaVu Sans" charset="0"/>
                <a:cs typeface="DejaVu Sans" charset="0"/>
              </a:rPr>
              <a:t>Морфологический разбор</a:t>
            </a:r>
          </a:p>
        </p:txBody>
      </p:sp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28600" y="2071678"/>
            <a:ext cx="8915400" cy="438309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Летящий самолет.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1. летящий — причастие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2.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 Н.ф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.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- летящий</a:t>
            </a:r>
            <a:endParaRPr lang="ru-RU" sz="3200" dirty="0">
              <a:solidFill>
                <a:schemeClr val="accent3">
                  <a:lumMod val="75000"/>
                </a:schemeClr>
              </a:solidFill>
              <a:ea typeface="DejaVu Sans" charset="0"/>
              <a:cs typeface="DejaVu Sans" charset="0"/>
            </a:endParaRP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 П.п.: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действительное, настоящее, </a:t>
            </a:r>
            <a:r>
              <a:rPr lang="ru-RU" sz="3200" dirty="0" err="1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несоверш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. вид.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 Н.п.: </a:t>
            </a: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Им.п., ед.ч., м.р.</a:t>
            </a:r>
          </a:p>
          <a:p>
            <a:pPr marL="341313" indent="-341313">
              <a:spcBef>
                <a:spcPts val="800"/>
              </a:spcBef>
              <a:buClr>
                <a:srgbClr val="FFFFFF"/>
              </a:buClr>
              <a:buFont typeface="Times New Roman" pitchFamily="18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sz="3200" dirty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4. </a:t>
            </a:r>
            <a:r>
              <a:rPr lang="ru-RU" sz="3200" dirty="0" smtClean="0">
                <a:solidFill>
                  <a:schemeClr val="accent3">
                    <a:lumMod val="75000"/>
                  </a:schemeClr>
                </a:solidFill>
                <a:ea typeface="DejaVu Sans" charset="0"/>
                <a:cs typeface="DejaVu Sans" charset="0"/>
              </a:rPr>
              <a:t>самолет (какой?) летящий</a:t>
            </a:r>
            <a:endParaRPr lang="ru-RU" sz="3200" dirty="0">
              <a:solidFill>
                <a:schemeClr val="accent3">
                  <a:lumMod val="75000"/>
                </a:schemeClr>
              </a:solidFill>
              <a:ea typeface="DejaVu Sans" charset="0"/>
              <a:cs typeface="DejaVu Sans" charset="0"/>
            </a:endParaRPr>
          </a:p>
        </p:txBody>
      </p:sp>
      <p:sp>
        <p:nvSpPr>
          <p:cNvPr id="7" name="Полилиния 6"/>
          <p:cNvSpPr/>
          <p:nvPr/>
        </p:nvSpPr>
        <p:spPr>
          <a:xfrm>
            <a:off x="4643438" y="5929330"/>
            <a:ext cx="1807029" cy="125318"/>
          </a:xfrm>
          <a:custGeom>
            <a:avLst/>
            <a:gdLst>
              <a:gd name="connsiteX0" fmla="*/ 0 w 1807029"/>
              <a:gd name="connsiteY0" fmla="*/ 114432 h 125318"/>
              <a:gd name="connsiteX1" fmla="*/ 10886 w 1807029"/>
              <a:gd name="connsiteY1" fmla="*/ 81775 h 125318"/>
              <a:gd name="connsiteX2" fmla="*/ 87086 w 1807029"/>
              <a:gd name="connsiteY2" fmla="*/ 27346 h 125318"/>
              <a:gd name="connsiteX3" fmla="*/ 174172 w 1807029"/>
              <a:gd name="connsiteY3" fmla="*/ 49118 h 125318"/>
              <a:gd name="connsiteX4" fmla="*/ 250372 w 1807029"/>
              <a:gd name="connsiteY4" fmla="*/ 103546 h 125318"/>
              <a:gd name="connsiteX5" fmla="*/ 337457 w 1807029"/>
              <a:gd name="connsiteY5" fmla="*/ 70889 h 125318"/>
              <a:gd name="connsiteX6" fmla="*/ 359229 w 1807029"/>
              <a:gd name="connsiteY6" fmla="*/ 38232 h 125318"/>
              <a:gd name="connsiteX7" fmla="*/ 391886 w 1807029"/>
              <a:gd name="connsiteY7" fmla="*/ 27346 h 125318"/>
              <a:gd name="connsiteX8" fmla="*/ 468086 w 1807029"/>
              <a:gd name="connsiteY8" fmla="*/ 5575 h 125318"/>
              <a:gd name="connsiteX9" fmla="*/ 489857 w 1807029"/>
              <a:gd name="connsiteY9" fmla="*/ 38232 h 125318"/>
              <a:gd name="connsiteX10" fmla="*/ 500743 w 1807029"/>
              <a:gd name="connsiteY10" fmla="*/ 70889 h 125318"/>
              <a:gd name="connsiteX11" fmla="*/ 576943 w 1807029"/>
              <a:gd name="connsiteY11" fmla="*/ 103546 h 125318"/>
              <a:gd name="connsiteX12" fmla="*/ 620486 w 1807029"/>
              <a:gd name="connsiteY12" fmla="*/ 81775 h 125318"/>
              <a:gd name="connsiteX13" fmla="*/ 685800 w 1807029"/>
              <a:gd name="connsiteY13" fmla="*/ 38232 h 125318"/>
              <a:gd name="connsiteX14" fmla="*/ 751114 w 1807029"/>
              <a:gd name="connsiteY14" fmla="*/ 27346 h 125318"/>
              <a:gd name="connsiteX15" fmla="*/ 772886 w 1807029"/>
              <a:gd name="connsiteY15" fmla="*/ 49118 h 125318"/>
              <a:gd name="connsiteX16" fmla="*/ 816429 w 1807029"/>
              <a:gd name="connsiteY16" fmla="*/ 103546 h 125318"/>
              <a:gd name="connsiteX17" fmla="*/ 849086 w 1807029"/>
              <a:gd name="connsiteY17" fmla="*/ 114432 h 125318"/>
              <a:gd name="connsiteX18" fmla="*/ 903514 w 1807029"/>
              <a:gd name="connsiteY18" fmla="*/ 103546 h 125318"/>
              <a:gd name="connsiteX19" fmla="*/ 925286 w 1807029"/>
              <a:gd name="connsiteY19" fmla="*/ 70889 h 125318"/>
              <a:gd name="connsiteX20" fmla="*/ 1001486 w 1807029"/>
              <a:gd name="connsiteY20" fmla="*/ 38232 h 125318"/>
              <a:gd name="connsiteX21" fmla="*/ 1077686 w 1807029"/>
              <a:gd name="connsiteY21" fmla="*/ 49118 h 125318"/>
              <a:gd name="connsiteX22" fmla="*/ 1110343 w 1807029"/>
              <a:gd name="connsiteY22" fmla="*/ 92660 h 125318"/>
              <a:gd name="connsiteX23" fmla="*/ 1164772 w 1807029"/>
              <a:gd name="connsiteY23" fmla="*/ 125318 h 125318"/>
              <a:gd name="connsiteX24" fmla="*/ 1208314 w 1807029"/>
              <a:gd name="connsiteY24" fmla="*/ 114432 h 125318"/>
              <a:gd name="connsiteX25" fmla="*/ 1219200 w 1807029"/>
              <a:gd name="connsiteY25" fmla="*/ 81775 h 125318"/>
              <a:gd name="connsiteX26" fmla="*/ 1262743 w 1807029"/>
              <a:gd name="connsiteY26" fmla="*/ 27346 h 125318"/>
              <a:gd name="connsiteX27" fmla="*/ 1295400 w 1807029"/>
              <a:gd name="connsiteY27" fmla="*/ 16460 h 125318"/>
              <a:gd name="connsiteX28" fmla="*/ 1371600 w 1807029"/>
              <a:gd name="connsiteY28" fmla="*/ 27346 h 125318"/>
              <a:gd name="connsiteX29" fmla="*/ 1393372 w 1807029"/>
              <a:gd name="connsiteY29" fmla="*/ 60003 h 125318"/>
              <a:gd name="connsiteX30" fmla="*/ 1415143 w 1807029"/>
              <a:gd name="connsiteY30" fmla="*/ 81775 h 125318"/>
              <a:gd name="connsiteX31" fmla="*/ 1436914 w 1807029"/>
              <a:gd name="connsiteY31" fmla="*/ 114432 h 125318"/>
              <a:gd name="connsiteX32" fmla="*/ 1469572 w 1807029"/>
              <a:gd name="connsiteY32" fmla="*/ 125318 h 125318"/>
              <a:gd name="connsiteX33" fmla="*/ 1502229 w 1807029"/>
              <a:gd name="connsiteY33" fmla="*/ 114432 h 125318"/>
              <a:gd name="connsiteX34" fmla="*/ 1556657 w 1807029"/>
              <a:gd name="connsiteY34" fmla="*/ 49118 h 125318"/>
              <a:gd name="connsiteX35" fmla="*/ 1654629 w 1807029"/>
              <a:gd name="connsiteY35" fmla="*/ 60003 h 125318"/>
              <a:gd name="connsiteX36" fmla="*/ 1687286 w 1807029"/>
              <a:gd name="connsiteY36" fmla="*/ 81775 h 125318"/>
              <a:gd name="connsiteX37" fmla="*/ 1730829 w 1807029"/>
              <a:gd name="connsiteY37" fmla="*/ 103546 h 125318"/>
              <a:gd name="connsiteX38" fmla="*/ 1807029 w 1807029"/>
              <a:gd name="connsiteY38" fmla="*/ 60003 h 125318"/>
              <a:gd name="connsiteX39" fmla="*/ 1796143 w 1807029"/>
              <a:gd name="connsiteY39" fmla="*/ 27346 h 1253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807029" h="125318">
                <a:moveTo>
                  <a:pt x="0" y="114432"/>
                </a:moveTo>
                <a:cubicBezTo>
                  <a:pt x="3629" y="103546"/>
                  <a:pt x="4217" y="91112"/>
                  <a:pt x="10886" y="81775"/>
                </a:cubicBezTo>
                <a:cubicBezTo>
                  <a:pt x="43172" y="36576"/>
                  <a:pt x="45785" y="41113"/>
                  <a:pt x="87086" y="27346"/>
                </a:cubicBezTo>
                <a:cubicBezTo>
                  <a:pt x="92796" y="28488"/>
                  <a:pt x="161155" y="39820"/>
                  <a:pt x="174172" y="49118"/>
                </a:cubicBezTo>
                <a:cubicBezTo>
                  <a:pt x="264572" y="113689"/>
                  <a:pt x="176582" y="78949"/>
                  <a:pt x="250372" y="103546"/>
                </a:cubicBezTo>
                <a:cubicBezTo>
                  <a:pt x="289314" y="95757"/>
                  <a:pt x="309427" y="98918"/>
                  <a:pt x="337457" y="70889"/>
                </a:cubicBezTo>
                <a:cubicBezTo>
                  <a:pt x="346708" y="61638"/>
                  <a:pt x="349013" y="46405"/>
                  <a:pt x="359229" y="38232"/>
                </a:cubicBezTo>
                <a:cubicBezTo>
                  <a:pt x="368189" y="31064"/>
                  <a:pt x="380853" y="30498"/>
                  <a:pt x="391886" y="27346"/>
                </a:cubicBezTo>
                <a:cubicBezTo>
                  <a:pt x="487593" y="0"/>
                  <a:pt x="389766" y="31680"/>
                  <a:pt x="468086" y="5575"/>
                </a:cubicBezTo>
                <a:cubicBezTo>
                  <a:pt x="475343" y="16461"/>
                  <a:pt x="484006" y="26530"/>
                  <a:pt x="489857" y="38232"/>
                </a:cubicBezTo>
                <a:cubicBezTo>
                  <a:pt x="494989" y="48495"/>
                  <a:pt x="492629" y="62775"/>
                  <a:pt x="500743" y="70889"/>
                </a:cubicBezTo>
                <a:cubicBezTo>
                  <a:pt x="514193" y="84339"/>
                  <a:pt x="557427" y="97041"/>
                  <a:pt x="576943" y="103546"/>
                </a:cubicBezTo>
                <a:cubicBezTo>
                  <a:pt x="591457" y="96289"/>
                  <a:pt x="606571" y="90124"/>
                  <a:pt x="620486" y="81775"/>
                </a:cubicBezTo>
                <a:cubicBezTo>
                  <a:pt x="642923" y="68313"/>
                  <a:pt x="659990" y="42534"/>
                  <a:pt x="685800" y="38232"/>
                </a:cubicBezTo>
                <a:lnTo>
                  <a:pt x="751114" y="27346"/>
                </a:lnTo>
                <a:cubicBezTo>
                  <a:pt x="758371" y="34603"/>
                  <a:pt x="766475" y="41104"/>
                  <a:pt x="772886" y="49118"/>
                </a:cubicBezTo>
                <a:cubicBezTo>
                  <a:pt x="786580" y="66236"/>
                  <a:pt x="796208" y="91414"/>
                  <a:pt x="816429" y="103546"/>
                </a:cubicBezTo>
                <a:cubicBezTo>
                  <a:pt x="826268" y="109450"/>
                  <a:pt x="838200" y="110803"/>
                  <a:pt x="849086" y="114432"/>
                </a:cubicBezTo>
                <a:cubicBezTo>
                  <a:pt x="867229" y="110803"/>
                  <a:pt x="887450" y="112726"/>
                  <a:pt x="903514" y="103546"/>
                </a:cubicBezTo>
                <a:cubicBezTo>
                  <a:pt x="914873" y="97055"/>
                  <a:pt x="916035" y="80140"/>
                  <a:pt x="925286" y="70889"/>
                </a:cubicBezTo>
                <a:cubicBezTo>
                  <a:pt x="950344" y="45831"/>
                  <a:pt x="968176" y="46560"/>
                  <a:pt x="1001486" y="38232"/>
                </a:cubicBezTo>
                <a:cubicBezTo>
                  <a:pt x="1026886" y="41861"/>
                  <a:pt x="1054737" y="37644"/>
                  <a:pt x="1077686" y="49118"/>
                </a:cubicBezTo>
                <a:cubicBezTo>
                  <a:pt x="1093913" y="57232"/>
                  <a:pt x="1098728" y="78722"/>
                  <a:pt x="1110343" y="92660"/>
                </a:cubicBezTo>
                <a:cubicBezTo>
                  <a:pt x="1133333" y="120248"/>
                  <a:pt x="1130087" y="113756"/>
                  <a:pt x="1164772" y="125318"/>
                </a:cubicBezTo>
                <a:cubicBezTo>
                  <a:pt x="1179286" y="121689"/>
                  <a:pt x="1196632" y="123778"/>
                  <a:pt x="1208314" y="114432"/>
                </a:cubicBezTo>
                <a:cubicBezTo>
                  <a:pt x="1217274" y="107264"/>
                  <a:pt x="1214068" y="92038"/>
                  <a:pt x="1219200" y="81775"/>
                </a:cubicBezTo>
                <a:cubicBezTo>
                  <a:pt x="1225556" y="69064"/>
                  <a:pt x="1248281" y="36024"/>
                  <a:pt x="1262743" y="27346"/>
                </a:cubicBezTo>
                <a:cubicBezTo>
                  <a:pt x="1272582" y="21442"/>
                  <a:pt x="1284514" y="20089"/>
                  <a:pt x="1295400" y="16460"/>
                </a:cubicBezTo>
                <a:cubicBezTo>
                  <a:pt x="1320800" y="20089"/>
                  <a:pt x="1348154" y="16925"/>
                  <a:pt x="1371600" y="27346"/>
                </a:cubicBezTo>
                <a:cubicBezTo>
                  <a:pt x="1383555" y="32660"/>
                  <a:pt x="1385199" y="49787"/>
                  <a:pt x="1393372" y="60003"/>
                </a:cubicBezTo>
                <a:cubicBezTo>
                  <a:pt x="1399783" y="68017"/>
                  <a:pt x="1408732" y="73761"/>
                  <a:pt x="1415143" y="81775"/>
                </a:cubicBezTo>
                <a:cubicBezTo>
                  <a:pt x="1423316" y="91991"/>
                  <a:pt x="1426698" y="106259"/>
                  <a:pt x="1436914" y="114432"/>
                </a:cubicBezTo>
                <a:cubicBezTo>
                  <a:pt x="1445874" y="121600"/>
                  <a:pt x="1458686" y="121689"/>
                  <a:pt x="1469572" y="125318"/>
                </a:cubicBezTo>
                <a:cubicBezTo>
                  <a:pt x="1480458" y="121689"/>
                  <a:pt x="1492682" y="120797"/>
                  <a:pt x="1502229" y="114432"/>
                </a:cubicBezTo>
                <a:cubicBezTo>
                  <a:pt x="1527374" y="97668"/>
                  <a:pt x="1540592" y="73216"/>
                  <a:pt x="1556657" y="49118"/>
                </a:cubicBezTo>
                <a:cubicBezTo>
                  <a:pt x="1589314" y="52746"/>
                  <a:pt x="1622752" y="52034"/>
                  <a:pt x="1654629" y="60003"/>
                </a:cubicBezTo>
                <a:cubicBezTo>
                  <a:pt x="1667321" y="63176"/>
                  <a:pt x="1675927" y="75284"/>
                  <a:pt x="1687286" y="81775"/>
                </a:cubicBezTo>
                <a:cubicBezTo>
                  <a:pt x="1701375" y="89826"/>
                  <a:pt x="1716315" y="96289"/>
                  <a:pt x="1730829" y="103546"/>
                </a:cubicBezTo>
                <a:cubicBezTo>
                  <a:pt x="1758748" y="96566"/>
                  <a:pt x="1795238" y="95378"/>
                  <a:pt x="1807029" y="60003"/>
                </a:cubicBezTo>
                <a:lnTo>
                  <a:pt x="1796143" y="27346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2571736" y="142852"/>
            <a:ext cx="45005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  <a:latin typeface="Arial Black" pitchFamily="34" charset="0"/>
              </a:rPr>
              <a:t>Проверь себя</a:t>
            </a:r>
            <a:endParaRPr lang="ru-RU" sz="2800" b="1" dirty="0"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1" name="Group 1"/>
          <p:cNvGraphicFramePr>
            <a:graphicFrameLocks noGrp="1"/>
          </p:cNvGraphicFramePr>
          <p:nvPr/>
        </p:nvGraphicFramePr>
        <p:xfrm>
          <a:off x="0" y="188913"/>
          <a:ext cx="9145588" cy="6602413"/>
        </p:xfrm>
        <a:graphic>
          <a:graphicData uri="http://schemas.openxmlformats.org/drawingml/2006/table">
            <a:tbl>
              <a:tblPr/>
              <a:tblGrid>
                <a:gridCol w="4575175"/>
                <a:gridCol w="4570413"/>
              </a:tblGrid>
              <a:tr h="1035050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Действительные причастия</a:t>
                      </a: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Страдательные 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800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причастия</a:t>
                      </a: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67363"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Обозначают признак предмета, который сам выполняет действие.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-Бегущий мальчик- мальчик, который бежит.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-Летящий шар- шар, который летит.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-Улыбающийся ребенок- ребенок , который улыбается.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71495" marB="46800" horzOverflow="overflow">
                    <a:lnL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Обозначают признак того предмета, который испытывает на себе действие со стороны другого.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-Решенная задача-задача, которую решили.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-Выполненная работа- работа, которую выполнили.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Times New Roman" pitchFamily="18" charset="0"/>
                          <a:ea typeface="DejaVu Sans" charset="0"/>
                          <a:cs typeface="DejaVu Sans" charset="0"/>
                        </a:rPr>
                        <a:t>-Выкрашенная стена- стена, которую выкрасили.</a:t>
                      </a:r>
                    </a:p>
                    <a:p>
                      <a:pPr marL="0" marR="0" lvl="0" indent="0" algn="l" defTabSz="449263" rtl="0" eaLnBrk="0" fontAlgn="base" latinLnBrk="0" hangingPunct="0">
                        <a:lnSpc>
                          <a:spcPct val="93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914400" algn="l"/>
                          <a:tab pos="1828800" algn="l"/>
                          <a:tab pos="2743200" algn="l"/>
                          <a:tab pos="3657600" algn="l"/>
                          <a:tab pos="4572000" algn="l"/>
                          <a:tab pos="5486400" algn="l"/>
                          <a:tab pos="6400800" algn="l"/>
                          <a:tab pos="7315200" algn="l"/>
                          <a:tab pos="8229600" algn="l"/>
                          <a:tab pos="9144000" algn="l"/>
                          <a:tab pos="10058400" algn="l"/>
                        </a:tabLst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ea typeface="DejaVu Sans" charset="0"/>
                        <a:cs typeface="DejaVu Sans" charset="0"/>
                      </a:endParaRPr>
                    </a:p>
                  </a:txBody>
                  <a:tcPr marL="90000" marR="90000" marT="71495" marB="46800" horzOverflow="overflow">
                    <a:lnL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368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</TotalTime>
  <Words>820</Words>
  <Application>Microsoft Office PowerPoint</Application>
  <PresentationFormat>Экран (4:3)</PresentationFormat>
  <Paragraphs>141</Paragraphs>
  <Slides>25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Обобщение и повторение темы  « Причастие»</vt:lpstr>
      <vt:lpstr>Слайд 2</vt:lpstr>
      <vt:lpstr>Слайд 3</vt:lpstr>
      <vt:lpstr>Слайд 4</vt:lpstr>
      <vt:lpstr>Слайд 5</vt:lpstr>
      <vt:lpstr>Слайд 6</vt:lpstr>
      <vt:lpstr>Выполните морфологический разбор слова  Летящий (самолет)</vt:lpstr>
      <vt:lpstr>Слайд 8</vt:lpstr>
      <vt:lpstr>Слайд 9</vt:lpstr>
      <vt:lpstr>    Кодированный диктант</vt:lpstr>
      <vt:lpstr>Проверь себя</vt:lpstr>
      <vt:lpstr>Проверь себя</vt:lpstr>
      <vt:lpstr>Причастный оборот - это причастие с зависимыми словами.</vt:lpstr>
      <vt:lpstr>Спишите, вставьте пропущенные запятые</vt:lpstr>
      <vt:lpstr>Проверь себя</vt:lpstr>
      <vt:lpstr>Слайд 16</vt:lpstr>
      <vt:lpstr>Распределительный диктант</vt:lpstr>
      <vt:lpstr>Слайд 18</vt:lpstr>
      <vt:lpstr>Слайд 19</vt:lpstr>
      <vt:lpstr>Слайд 20</vt:lpstr>
      <vt:lpstr>Спишите словосочетания, раскрывая скобки</vt:lpstr>
      <vt:lpstr>Проверка</vt:lpstr>
      <vt:lpstr>Слайд 23</vt:lpstr>
      <vt:lpstr>Слайд 24</vt:lpstr>
      <vt:lpstr>Слайд 25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Обобщение и повторение темы  « Причастие»</dc:title>
  <dc:creator>ADMIN</dc:creator>
  <cp:lastModifiedBy>ADMIN</cp:lastModifiedBy>
  <cp:revision>13</cp:revision>
  <dcterms:created xsi:type="dcterms:W3CDTF">2014-11-23T10:35:10Z</dcterms:created>
  <dcterms:modified xsi:type="dcterms:W3CDTF">2014-11-24T17:33:51Z</dcterms:modified>
</cp:coreProperties>
</file>