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3357221443328385"/>
          <c:y val="1.2544228236612905E-3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5 класс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внешность, одежда, глаза</c:v>
                </c:pt>
                <c:pt idx="1">
                  <c:v>характер, настроение</c:v>
                </c:pt>
                <c:pt idx="2">
                  <c:v>не знаю</c:v>
                </c:pt>
                <c:pt idx="3">
                  <c:v>на доску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</c:v>
                </c:pt>
                <c:pt idx="1">
                  <c:v>4</c:v>
                </c:pt>
                <c:pt idx="2">
                  <c:v>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9970738265649093"/>
          <c:y val="6.4449886516653662E-2"/>
          <c:w val="0.37099793058905717"/>
          <c:h val="0.871979864561773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0369820019997777"/>
          <c:y val="4.432644741557033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8 класс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внешность</c:v>
                </c:pt>
                <c:pt idx="1">
                  <c:v>одежда</c:v>
                </c:pt>
                <c:pt idx="2">
                  <c:v>выражение лица</c:v>
                </c:pt>
                <c:pt idx="3">
                  <c:v>речь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</c:v>
                </c:pt>
                <c:pt idx="1">
                  <c:v>3</c:v>
                </c:pt>
                <c:pt idx="2">
                  <c:v>2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950109710032222"/>
          <c:y val="8.454659047016283E-2"/>
          <c:w val="0.34608967059215645"/>
          <c:h val="0.744630411278075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8.190025669662436E-2"/>
          <c:y val="0.14776886652233837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11 класс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лицо</c:v>
                </c:pt>
                <c:pt idx="1">
                  <c:v>одежда</c:v>
                </c:pt>
                <c:pt idx="2">
                  <c:v>возраст</c:v>
                </c:pt>
                <c:pt idx="3">
                  <c:v>речь</c:v>
                </c:pt>
                <c:pt idx="4">
                  <c:v>телефон</c:v>
                </c:pt>
                <c:pt idx="5">
                  <c:v>голос</c:v>
                </c:pt>
                <c:pt idx="6">
                  <c:v>пол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17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379215174922088"/>
          <c:y val="0.1615309095777297"/>
          <c:w val="0.33836006525590723"/>
          <c:h val="0.8384690904222702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117402823361936"/>
          <c:y val="6.474315793322542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5 класс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ничего</c:v>
                </c:pt>
                <c:pt idx="1">
                  <c:v>кричит, злость</c:v>
                </c:pt>
                <c:pt idx="2">
                  <c:v>строгие требования</c:v>
                </c:pt>
                <c:pt idx="3">
                  <c:v>голос</c:v>
                </c:pt>
                <c:pt idx="4">
                  <c:v>не знаю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393339660194814"/>
          <c:y val="0.10299699470804229"/>
          <c:w val="0.36606660339805186"/>
          <c:h val="0.8184857097453306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4.8838746914299506E-2"/>
          <c:y val="0.1910574099936565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8 класс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читает морали, кричит, злость</c:v>
                </c:pt>
                <c:pt idx="1">
                  <c:v>долго говорит</c:v>
                </c:pt>
                <c:pt idx="2">
                  <c:v>всё, вид</c:v>
                </c:pt>
                <c:pt idx="3">
                  <c:v>строгие  требования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5574448367525553"/>
          <c:y val="0"/>
          <c:w val="0.41905980636297863"/>
          <c:h val="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2790841822819959"/>
          <c:y val="0.1441860465116279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11 класс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крики</c:v>
                </c:pt>
                <c:pt idx="1">
                  <c:v>высокомерие</c:v>
                </c:pt>
                <c:pt idx="2">
                  <c:v>плохая речь, одежда</c:v>
                </c:pt>
                <c:pt idx="3">
                  <c:v>нежелание понять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12</c:v>
                </c:pt>
                <c:pt idx="2">
                  <c:v>6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4123163213020453"/>
          <c:y val="0"/>
          <c:w val="0.45439506553755116"/>
          <c:h val="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7.8604903140118434E-2"/>
          <c:y val="0.23906492359125295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5 класс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строго</c:v>
                </c:pt>
                <c:pt idx="1">
                  <c:v>опрятно</c:v>
                </c:pt>
                <c:pt idx="2">
                  <c:v>не знаю, всё равно</c:v>
                </c:pt>
                <c:pt idx="3">
                  <c:v>с журналом и в очках</c:v>
                </c:pt>
                <c:pt idx="4">
                  <c:v>так, как выглядят ученики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</c:v>
                </c:pt>
                <c:pt idx="1">
                  <c:v>8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41079882691063996"/>
          <c:y val="0.12823390072074589"/>
          <c:w val="0.58127820046394219"/>
          <c:h val="0.871766099279254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2133333333333335"/>
          <c:y val="0.12155180955869768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8 класс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строго</c:v>
                </c:pt>
                <c:pt idx="1">
                  <c:v>опрятно</c:v>
                </c:pt>
                <c:pt idx="2">
                  <c:v>красиво</c:v>
                </c:pt>
                <c:pt idx="3">
                  <c:v>не знаю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</c:v>
                </c:pt>
                <c:pt idx="1">
                  <c:v>2</c:v>
                </c:pt>
                <c:pt idx="2">
                  <c:v>2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11 класс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опрятно</c:v>
                </c:pt>
                <c:pt idx="1">
                  <c:v>улыбающимся</c:v>
                </c:pt>
                <c:pt idx="2">
                  <c:v>строго</c:v>
                </c:pt>
                <c:pt idx="3">
                  <c:v>это не важно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</c:v>
                </c:pt>
                <c:pt idx="1">
                  <c:v>3.2</c:v>
                </c:pt>
                <c:pt idx="2">
                  <c:v>5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48939026717806738"/>
          <c:y val="0.12098877902455282"/>
          <c:w val="0.48570640479608029"/>
          <c:h val="0.7461822760434025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591CA11-C769-4A5C-A821-CB8741CAA74B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E0CCA8F-CD17-4DE1-9215-C4ADBE2EF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CA11-C769-4A5C-A821-CB8741CAA74B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CCA8F-CD17-4DE1-9215-C4ADBE2EF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CA11-C769-4A5C-A821-CB8741CAA74B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CCA8F-CD17-4DE1-9215-C4ADBE2EF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591CA11-C769-4A5C-A821-CB8741CAA74B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0CCA8F-CD17-4DE1-9215-C4ADBE2EF60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591CA11-C769-4A5C-A821-CB8741CAA74B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E0CCA8F-CD17-4DE1-9215-C4ADBE2EF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CA11-C769-4A5C-A821-CB8741CAA74B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CCA8F-CD17-4DE1-9215-C4ADBE2EF60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CA11-C769-4A5C-A821-CB8741CAA74B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CCA8F-CD17-4DE1-9215-C4ADBE2EF60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91CA11-C769-4A5C-A821-CB8741CAA74B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0CCA8F-CD17-4DE1-9215-C4ADBE2EF60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CA11-C769-4A5C-A821-CB8741CAA74B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CCA8F-CD17-4DE1-9215-C4ADBE2EF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591CA11-C769-4A5C-A821-CB8741CAA74B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0CCA8F-CD17-4DE1-9215-C4ADBE2EF602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91CA11-C769-4A5C-A821-CB8741CAA74B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0CCA8F-CD17-4DE1-9215-C4ADBE2EF602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591CA11-C769-4A5C-A821-CB8741CAA74B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E0CCA8F-CD17-4DE1-9215-C4ADBE2EF60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908720"/>
            <a:ext cx="6172200" cy="1894362"/>
          </a:xfrm>
        </p:spPr>
        <p:txBody>
          <a:bodyPr>
            <a:noAutofit/>
          </a:bodyPr>
          <a:lstStyle/>
          <a:p>
            <a:r>
              <a:rPr lang="ru-RU" sz="2400" dirty="0" smtClean="0"/>
              <a:t>.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1052736"/>
            <a:ext cx="6172200" cy="2520280"/>
          </a:xfrm>
        </p:spPr>
        <p:txBody>
          <a:bodyPr>
            <a:noAutofit/>
          </a:bodyPr>
          <a:lstStyle/>
          <a:p>
            <a:pPr indent="457200" algn="ctr">
              <a:lnSpc>
                <a:spcPct val="150000"/>
              </a:lnSpc>
            </a:pPr>
            <a:r>
              <a:rPr lang="ru-RU" sz="4000" dirty="0" smtClean="0"/>
              <a:t>ИМИДЖ </a:t>
            </a:r>
          </a:p>
          <a:p>
            <a:pPr indent="457200" algn="ctr">
              <a:lnSpc>
                <a:spcPct val="150000"/>
              </a:lnSpc>
            </a:pPr>
            <a:r>
              <a:rPr lang="ru-RU" sz="4000" dirty="0" smtClean="0"/>
              <a:t>И </a:t>
            </a:r>
          </a:p>
          <a:p>
            <a:pPr indent="457200" algn="ctr">
              <a:lnSpc>
                <a:spcPct val="150000"/>
              </a:lnSpc>
            </a:pPr>
            <a:r>
              <a:rPr lang="ru-RU" sz="4000" dirty="0" smtClean="0"/>
              <a:t>РЕПУТАЦИЯ СОВРЕМЕННОГО ПЕДАГОГА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70726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Documents\школа!!!\доклад на ШМС\картинки\gens2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1374" y="2996952"/>
            <a:ext cx="3400378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/>
              <a:t>Как одеваться?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В одежде учителя должен отражаться его высокий статус, так как между учениками и учителем должна возникать определенная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дистанция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01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chemeClr val="accent3">
                    <a:lumMod val="75000"/>
                  </a:schemeClr>
                </a:solidFill>
              </a:rPr>
              <a:t>Как говорить?</a:t>
            </a:r>
            <a:r>
              <a:rPr lang="ru-RU" sz="3200" b="1" dirty="0">
                <a:solidFill>
                  <a:srgbClr val="FFFF00"/>
                </a:solidFill>
              </a:rPr>
              <a:t/>
            </a:r>
            <a:br>
              <a:rPr lang="ru-RU" sz="3200" b="1" dirty="0">
                <a:solidFill>
                  <a:srgbClr val="FFFF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b="1" dirty="0"/>
              <a:t>Многозвучным и разным должен быть и наш </a:t>
            </a:r>
            <a:r>
              <a:rPr lang="ru-RU" b="1" i="1" dirty="0"/>
              <a:t>голос</a:t>
            </a:r>
            <a:r>
              <a:rPr lang="ru-RU" i="1" dirty="0"/>
              <a:t>. </a:t>
            </a:r>
            <a:r>
              <a:rPr lang="ru-RU" dirty="0"/>
              <a:t>Типичные ошибки начинающих учителей – слишком тихий (тогда ученики не слышат, переспрашивают друг друга, шумят, отвлекаются в конце концов) или слишком громкий голос (очень утомляет и раздражает такой голос, особенно учащихся со слабой нервной системой, повышенной чувствительностью). </a:t>
            </a:r>
          </a:p>
          <a:p>
            <a:pPr lvl="0"/>
            <a:r>
              <a:rPr lang="ru-RU" b="1" dirty="0"/>
              <a:t>Однотонный</a:t>
            </a:r>
            <a:r>
              <a:rPr lang="ru-RU" dirty="0"/>
              <a:t> (постоянно высокий или постоянно низкий) голос </a:t>
            </a:r>
            <a:r>
              <a:rPr lang="ru-RU" b="1" dirty="0"/>
              <a:t>не позволяет учителю создавать ритм своей речи</a:t>
            </a:r>
            <a:r>
              <a:rPr lang="ru-RU" dirty="0"/>
              <a:t>, страдает и мелодичность речи. Трудно становится улавливать окраску звука говорящего – тембр, изменение частей фраз, родственных по смыслу фраз, их согласование и объединение (гармонию речи).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582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7467600" cy="16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>
                <a:solidFill>
                  <a:schemeClr val="hlink"/>
                </a:solidFill>
              </a:rPr>
              <a:t>Образ идеального </a:t>
            </a:r>
            <a:br>
              <a:rPr lang="ru-RU" sz="2000" dirty="0">
                <a:solidFill>
                  <a:schemeClr val="hlink"/>
                </a:solidFill>
              </a:rPr>
            </a:br>
            <a:r>
              <a:rPr lang="ru-RU" sz="2000" dirty="0">
                <a:solidFill>
                  <a:schemeClr val="hlink"/>
                </a:solidFill>
              </a:rPr>
              <a:t>современного педагога </a:t>
            </a:r>
            <a:br>
              <a:rPr lang="ru-RU" sz="2000" dirty="0">
                <a:solidFill>
                  <a:schemeClr val="hlink"/>
                </a:solidFill>
              </a:rPr>
            </a:br>
            <a:r>
              <a:rPr lang="ru-RU" sz="2000" dirty="0">
                <a:solidFill>
                  <a:schemeClr val="hlink"/>
                </a:solidFill>
              </a:rPr>
              <a:t>глазами </a:t>
            </a:r>
            <a:r>
              <a:rPr lang="ru-RU" sz="2000" dirty="0" smtClean="0">
                <a:solidFill>
                  <a:schemeClr val="hlink"/>
                </a:solidFill>
              </a:rPr>
              <a:t>учащихся 5, 8, 11 классов</a:t>
            </a:r>
            <a:br>
              <a:rPr lang="ru-RU" sz="2000" dirty="0" smtClean="0">
                <a:solidFill>
                  <a:schemeClr val="hlink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АНКЕТА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1. На что в первую очередь обращаете внимание, когда видите учителя впервые?</a:t>
            </a:r>
            <a:endParaRPr lang="ru-RU" sz="2000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43230747"/>
              </p:ext>
            </p:extLst>
          </p:nvPr>
        </p:nvGraphicFramePr>
        <p:xfrm>
          <a:off x="0" y="2204865"/>
          <a:ext cx="2915816" cy="46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2093375668"/>
              </p:ext>
            </p:extLst>
          </p:nvPr>
        </p:nvGraphicFramePr>
        <p:xfrm>
          <a:off x="2987824" y="1988840"/>
          <a:ext cx="2880320" cy="5157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609626589"/>
              </p:ext>
            </p:extLst>
          </p:nvPr>
        </p:nvGraphicFramePr>
        <p:xfrm>
          <a:off x="6012160" y="1340768"/>
          <a:ext cx="273630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2006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44624" y="-315416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2. Что раздражает?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82483552"/>
              </p:ext>
            </p:extLst>
          </p:nvPr>
        </p:nvGraphicFramePr>
        <p:xfrm>
          <a:off x="0" y="908720"/>
          <a:ext cx="303468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232902616"/>
              </p:ext>
            </p:extLst>
          </p:nvPr>
        </p:nvGraphicFramePr>
        <p:xfrm>
          <a:off x="2915816" y="596008"/>
          <a:ext cx="2952328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945711396"/>
              </p:ext>
            </p:extLst>
          </p:nvPr>
        </p:nvGraphicFramePr>
        <p:xfrm>
          <a:off x="5796136" y="692696"/>
          <a:ext cx="2903984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7638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18" y="-243408"/>
            <a:ext cx="7467600" cy="1143000"/>
          </a:xfrm>
        </p:spPr>
        <p:txBody>
          <a:bodyPr/>
          <a:lstStyle/>
          <a:p>
            <a:r>
              <a:rPr lang="en-US" dirty="0"/>
              <a:t>3</a:t>
            </a:r>
            <a:r>
              <a:rPr lang="ru-RU" dirty="0" smtClean="0"/>
              <a:t>. </a:t>
            </a:r>
            <a:r>
              <a:rPr lang="ru-RU" dirty="0" smtClean="0"/>
              <a:t>Как должен выглядеть учитель?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9967197"/>
              </p:ext>
            </p:extLst>
          </p:nvPr>
        </p:nvGraphicFramePr>
        <p:xfrm>
          <a:off x="0" y="15644"/>
          <a:ext cx="3203848" cy="6842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133587292"/>
              </p:ext>
            </p:extLst>
          </p:nvPr>
        </p:nvGraphicFramePr>
        <p:xfrm>
          <a:off x="2771800" y="980728"/>
          <a:ext cx="304800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021651848"/>
              </p:ext>
            </p:extLst>
          </p:nvPr>
        </p:nvGraphicFramePr>
        <p:xfrm>
          <a:off x="5652120" y="1052736"/>
          <a:ext cx="305983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9219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cuments\школа!!!\доклад на ШМС\картинки\school03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24282"/>
            <a:ext cx="3960440" cy="3907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7904" y="1196752"/>
            <a:ext cx="7467600" cy="213285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Благодарю за внимание! </a:t>
            </a:r>
            <a:br>
              <a:rPr lang="ru-RU" sz="4800" dirty="0" smtClean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 smtClean="0"/>
              <a:t> 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99992" y="3846217"/>
            <a:ext cx="51845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cap="small" dirty="0" smtClean="0">
                <a:solidFill>
                  <a:srgbClr val="5A6378"/>
                </a:solidFill>
                <a:ea typeface="+mj-ea"/>
                <a:cs typeface="+mj-cs"/>
              </a:rPr>
              <a:t>Творческих    успехов</a:t>
            </a:r>
            <a:r>
              <a:rPr lang="ru-RU" sz="4800" cap="small" dirty="0">
                <a:solidFill>
                  <a:srgbClr val="5A6378"/>
                </a:solidFill>
                <a:ea typeface="+mj-ea"/>
                <a:cs typeface="+mj-cs"/>
              </a:rPr>
              <a:t>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096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7467600" cy="114300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Arial Black" pitchFamily="34" charset="0"/>
              </a:rPr>
              <a:t/>
            </a:r>
            <a:br>
              <a:rPr lang="ru-RU" sz="2000" dirty="0" smtClean="0">
                <a:latin typeface="Arial Black" pitchFamily="34" charset="0"/>
              </a:rPr>
            </a:br>
            <a:r>
              <a:rPr lang="ru-RU" sz="2000" dirty="0">
                <a:latin typeface="Arial Black" pitchFamily="34" charset="0"/>
              </a:rPr>
              <a:t/>
            </a:r>
            <a:br>
              <a:rPr lang="ru-RU" sz="2000" dirty="0">
                <a:latin typeface="Arial Black" pitchFamily="34" charset="0"/>
              </a:rPr>
            </a:br>
            <a:r>
              <a:rPr lang="ru-RU" sz="2000" dirty="0" smtClean="0">
                <a:latin typeface="Arial Black" pitchFamily="34" charset="0"/>
              </a:rPr>
              <a:t/>
            </a:r>
            <a:br>
              <a:rPr lang="ru-RU" sz="2000" dirty="0" smtClean="0">
                <a:latin typeface="Arial Black" pitchFamily="34" charset="0"/>
              </a:rPr>
            </a:br>
            <a:r>
              <a:rPr lang="ru-RU" sz="2000" dirty="0">
                <a:latin typeface="Arial Black" pitchFamily="34" charset="0"/>
              </a:rPr>
              <a:t/>
            </a:r>
            <a:br>
              <a:rPr lang="ru-RU" sz="2000" dirty="0">
                <a:latin typeface="Arial Black" pitchFamily="34" charset="0"/>
              </a:rPr>
            </a:br>
            <a:r>
              <a:rPr lang="ru-RU" sz="2000" dirty="0" smtClean="0">
                <a:latin typeface="Arial Black" pitchFamily="34" charset="0"/>
              </a:rPr>
              <a:t>Имидж </a:t>
            </a:r>
            <a:r>
              <a:rPr lang="ru-RU" sz="2000" dirty="0">
                <a:latin typeface="Arial Black" pitchFamily="34" charset="0"/>
              </a:rPr>
              <a:t>– </a:t>
            </a:r>
            <a:r>
              <a:rPr lang="ru-RU" sz="2000" i="1" dirty="0">
                <a:latin typeface="Arial Black" pitchFamily="34" charset="0"/>
              </a:rPr>
              <a:t>(от английского image – образ, облик, изображение). </a:t>
            </a:r>
            <a:r>
              <a:rPr lang="ru-RU" sz="2000" dirty="0">
                <a:latin typeface="Arial Black" pitchFamily="34" charset="0"/>
              </a:rPr>
              <a:t>Определенный образ личности или вещи, создаваемый средствами массовой информации, литературы или самим </a:t>
            </a:r>
            <a:r>
              <a:rPr lang="ru-RU" sz="2000" dirty="0" smtClean="0">
                <a:latin typeface="Arial Black" pitchFamily="34" charset="0"/>
              </a:rPr>
              <a:t>человеком.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2492896"/>
            <a:ext cx="7467600" cy="3888432"/>
          </a:xfrm>
        </p:spPr>
        <p:txBody>
          <a:bodyPr>
            <a:normAutofit fontScale="70000" lnSpcReduction="20000"/>
          </a:bodyPr>
          <a:lstStyle/>
          <a:p>
            <a:r>
              <a:rPr lang="ru-RU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Имидж – образ, система внешних характеристик человека, которая создает или подчеркивает неповторимое своеобразие личности. И всегда отражает индивидуальность, являясь ее внешней, обращенной на других людей, стороной. </a:t>
            </a:r>
            <a:endParaRPr lang="ru-RU" sz="3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0" indent="0">
              <a:buNone/>
            </a:pPr>
            <a:endParaRPr lang="ru-RU" sz="3100" dirty="0" smtClean="0">
              <a:latin typeface="Arial Black" pitchFamily="34" charset="0"/>
            </a:endParaRPr>
          </a:p>
          <a:p>
            <a:r>
              <a:rPr lang="ru-RU" sz="3800" dirty="0">
                <a:latin typeface="Arial Black" pitchFamily="34" charset="0"/>
              </a:rPr>
              <a:t>Имидж – это «мнение, суждение, выражающее оценку чего-нибудь, отношение к чему-нибудь, взгляд на что-нибудь» (С.И. Ожегов).</a:t>
            </a:r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633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412776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Как говорил А.П. </a:t>
            </a:r>
            <a:r>
              <a:rPr lang="ru-RU" b="1" i="1" dirty="0" smtClean="0"/>
              <a:t>Чехов: </a:t>
            </a:r>
            <a:r>
              <a:rPr lang="ru-RU" b="1" i="1" dirty="0"/>
              <a:t>«В человеке должно быть все прекрасно – и одежда, и лицо, и душа, и мысли».</a:t>
            </a:r>
            <a:r>
              <a:rPr lang="ru-RU" i="1"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А </a:t>
            </a:r>
            <a:r>
              <a:rPr lang="ru-RU" b="1" i="1" dirty="0"/>
              <a:t>уж в педагоге тем более!!!</a:t>
            </a:r>
            <a:r>
              <a:rPr lang="ru-RU" i="1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2420888"/>
            <a:ext cx="7467600" cy="40050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/>
              <a:t>Создавая свой образ, учитель тем самым самосовершенствуется. </a:t>
            </a:r>
          </a:p>
          <a:p>
            <a:pPr marL="0" indent="0">
              <a:buNone/>
            </a:pPr>
            <a:r>
              <a:rPr lang="ru-RU" sz="2800" dirty="0"/>
              <a:t>О</a:t>
            </a:r>
            <a:r>
              <a:rPr lang="ru-RU" sz="2800" dirty="0" smtClean="0"/>
              <a:t>пределяющей </a:t>
            </a:r>
            <a:r>
              <a:rPr lang="ru-RU" sz="2800" dirty="0"/>
              <a:t>частью его имиджа являются: </a:t>
            </a:r>
            <a:endParaRPr lang="ru-RU" sz="2800" dirty="0" smtClean="0"/>
          </a:p>
          <a:p>
            <a:r>
              <a:rPr lang="ru-RU" sz="2800" dirty="0" smtClean="0"/>
              <a:t>высокая </a:t>
            </a:r>
            <a:r>
              <a:rPr lang="ru-RU" sz="2800" dirty="0"/>
              <a:t>самооценка, </a:t>
            </a:r>
            <a:endParaRPr lang="ru-RU" sz="2800" dirty="0" smtClean="0"/>
          </a:p>
          <a:p>
            <a:r>
              <a:rPr lang="ru-RU" sz="2800" dirty="0" smtClean="0"/>
              <a:t>уверенность </a:t>
            </a:r>
            <a:r>
              <a:rPr lang="ru-RU" sz="2800" dirty="0"/>
              <a:t>в себе; </a:t>
            </a:r>
            <a:endParaRPr lang="ru-RU" sz="2800" dirty="0" smtClean="0"/>
          </a:p>
          <a:p>
            <a:r>
              <a:rPr lang="ru-RU" sz="2800" dirty="0" smtClean="0"/>
              <a:t>социальная </a:t>
            </a:r>
            <a:r>
              <a:rPr lang="ru-RU" sz="2800" dirty="0"/>
              <a:t>и личная ответственность; </a:t>
            </a:r>
            <a:endParaRPr lang="ru-RU" sz="2800" dirty="0" smtClean="0"/>
          </a:p>
          <a:p>
            <a:r>
              <a:rPr lang="ru-RU" sz="2800" dirty="0" smtClean="0"/>
              <a:t>желание </a:t>
            </a:r>
            <a:r>
              <a:rPr lang="ru-RU" sz="2800" dirty="0"/>
              <a:t>меняться и повышать свою профессиональную самооценку.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062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j039840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7" y="2762470"/>
            <a:ext cx="28797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387424"/>
            <a:ext cx="7467600" cy="1143000"/>
          </a:xfrm>
        </p:spPr>
        <p:txBody>
          <a:bodyPr/>
          <a:lstStyle/>
          <a:p>
            <a:r>
              <a:rPr lang="ru-RU" sz="3200" dirty="0">
                <a:solidFill>
                  <a:schemeClr val="tx1"/>
                </a:solidFill>
              </a:rPr>
              <a:t>Педагог – </a:t>
            </a:r>
            <a:r>
              <a:rPr lang="ru-RU" sz="3200" dirty="0" smtClean="0">
                <a:solidFill>
                  <a:schemeClr val="tx1"/>
                </a:solidFill>
              </a:rPr>
              <a:t>профессия особенная!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3185" y="764704"/>
            <a:ext cx="7467600" cy="4873752"/>
          </a:xfrm>
        </p:spPr>
        <p:txBody>
          <a:bodyPr>
            <a:normAutofit lnSpcReduction="10000"/>
          </a:bodyPr>
          <a:lstStyle/>
          <a:p>
            <a:pPr lvl="0" fontAlgn="base"/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Визуальная привлекательность – первостепенная составная имиджа педагога. Здесь значение имеет и цветовая гамма рабочего костюма, и правильно выполненный макияж, и модная стрижка или укладка. </a:t>
            </a:r>
          </a:p>
          <a:p>
            <a:pPr fontAlgn="base"/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Важной частью имиджа педагога является и то, в какой мере ему присуще красноречие. Общаясь с учениками, учитель не должен забывать и о тоне, которым он разговаривает с другими людьми. От этого зависит не только эмоциональное состояние учеников, но и их работоспособность.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872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>
                <a:solidFill>
                  <a:srgbClr val="CC0099"/>
                </a:solidFill>
                <a:latin typeface="Arial Black" pitchFamily="34" charset="0"/>
              </a:rPr>
              <a:t>Проблема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2276872"/>
            <a:ext cx="7467600" cy="4873752"/>
          </a:xfrm>
        </p:spPr>
        <p:txBody>
          <a:bodyPr/>
          <a:lstStyle/>
          <a:p>
            <a:pPr algn="ctr">
              <a:buNone/>
            </a:pPr>
            <a:r>
              <a:rPr lang="ru-RU" dirty="0">
                <a:latin typeface="Arial Black" pitchFamily="34" charset="0"/>
              </a:rPr>
              <a:t>Иногда бывает, что все элементы мощного имиджа на месте, но он все равно не работает. </a:t>
            </a:r>
          </a:p>
          <a:p>
            <a:pPr>
              <a:buNone/>
            </a:pPr>
            <a:endParaRPr lang="ru-RU" dirty="0">
              <a:latin typeface="Arial Black" pitchFamily="34" charset="0"/>
            </a:endParaRPr>
          </a:p>
          <a:p>
            <a:pPr algn="ctr">
              <a:buNone/>
            </a:pPr>
            <a:r>
              <a:rPr lang="ru-RU" dirty="0">
                <a:latin typeface="Arial Black" pitchFamily="34" charset="0"/>
              </a:rPr>
              <a:t>		</a:t>
            </a:r>
            <a:r>
              <a:rPr lang="ru-RU" sz="1800" dirty="0">
                <a:latin typeface="Arial Black" pitchFamily="34" charset="0"/>
              </a:rPr>
              <a:t>Вам не хватает самого важного аспекта </a:t>
            </a:r>
          </a:p>
          <a:p>
            <a:pPr algn="ctr">
              <a:buNone/>
            </a:pPr>
            <a:r>
              <a:rPr lang="ru-RU" sz="1800" dirty="0">
                <a:latin typeface="Arial Black" pitchFamily="34" charset="0"/>
              </a:rPr>
              <a:t>вашего личного успеха – </a:t>
            </a:r>
          </a:p>
          <a:p>
            <a:pPr algn="ctr">
              <a:buNone/>
            </a:pPr>
            <a:r>
              <a:rPr lang="ru-RU" b="1" dirty="0">
                <a:latin typeface="Arial Black" pitchFamily="34" charset="0"/>
              </a:rPr>
              <a:t>привлекательности в глазах окружающих.</a:t>
            </a:r>
            <a:r>
              <a:rPr lang="ru-RU" dirty="0">
                <a:latin typeface="Arial Black" pitchFamily="34" charset="0"/>
              </a:rPr>
              <a:t>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528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/>
              <a:t>Помните!!!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dirty="0">
                <a:solidFill>
                  <a:schemeClr val="tx2"/>
                </a:solidFill>
              </a:rPr>
              <a:t>Привлекательные люди</a:t>
            </a:r>
          </a:p>
          <a:p>
            <a:pPr>
              <a:buFontTx/>
              <a:buChar char="•"/>
            </a:pPr>
            <a:r>
              <a:rPr lang="ru-RU" dirty="0">
                <a:solidFill>
                  <a:schemeClr val="tx2"/>
                </a:solidFill>
              </a:rPr>
              <a:t>часто и охотно улыбаются;</a:t>
            </a:r>
          </a:p>
          <a:p>
            <a:pPr>
              <a:buFontTx/>
              <a:buChar char="•"/>
            </a:pPr>
            <a:r>
              <a:rPr lang="ru-RU" dirty="0">
                <a:solidFill>
                  <a:schemeClr val="tx2"/>
                </a:solidFill>
              </a:rPr>
              <a:t>обладают хорошим чувством юмора;</a:t>
            </a:r>
          </a:p>
          <a:p>
            <a:pPr>
              <a:buFontTx/>
              <a:buChar char="•"/>
            </a:pPr>
            <a:r>
              <a:rPr lang="ru-RU" dirty="0">
                <a:solidFill>
                  <a:schemeClr val="tx2"/>
                </a:solidFill>
              </a:rPr>
              <a:t>естественно себя ведут;</a:t>
            </a:r>
          </a:p>
          <a:p>
            <a:pPr>
              <a:buFontTx/>
              <a:buChar char="•"/>
            </a:pPr>
            <a:r>
              <a:rPr lang="ru-RU" dirty="0">
                <a:solidFill>
                  <a:schemeClr val="tx2"/>
                </a:solidFill>
              </a:rPr>
              <a:t>веселы;</a:t>
            </a:r>
          </a:p>
          <a:p>
            <a:pPr>
              <a:buFontTx/>
              <a:buChar char="•"/>
            </a:pPr>
            <a:r>
              <a:rPr lang="ru-RU" dirty="0">
                <a:solidFill>
                  <a:schemeClr val="tx2"/>
                </a:solidFill>
              </a:rPr>
              <a:t>часто и охотно говорят комплименты;</a:t>
            </a:r>
          </a:p>
          <a:p>
            <a:pPr>
              <a:buFontTx/>
              <a:buChar char="•"/>
            </a:pPr>
            <a:r>
              <a:rPr lang="ru-RU" dirty="0">
                <a:solidFill>
                  <a:schemeClr val="tx2"/>
                </a:solidFill>
              </a:rPr>
              <a:t>знакомы с этикетом и следуют ему;</a:t>
            </a:r>
          </a:p>
          <a:p>
            <a:pPr>
              <a:buFontTx/>
              <a:buChar char="•"/>
            </a:pPr>
            <a:r>
              <a:rPr lang="ru-RU" dirty="0">
                <a:solidFill>
                  <a:schemeClr val="tx2"/>
                </a:solidFill>
              </a:rPr>
              <a:t>уверены в себе;</a:t>
            </a:r>
          </a:p>
          <a:p>
            <a:pPr>
              <a:buFontTx/>
              <a:buChar char="•"/>
            </a:pPr>
            <a:r>
              <a:rPr lang="ru-RU" dirty="0">
                <a:solidFill>
                  <a:schemeClr val="tx2"/>
                </a:solidFill>
              </a:rPr>
              <a:t>умеют посмеяться над собой;</a:t>
            </a:r>
          </a:p>
          <a:p>
            <a:pPr>
              <a:buFontTx/>
              <a:buChar char="•"/>
            </a:pPr>
            <a:r>
              <a:rPr lang="ru-RU" dirty="0">
                <a:solidFill>
                  <a:schemeClr val="tx2"/>
                </a:solidFill>
              </a:rPr>
              <a:t>быстро вызывают человека на разговор о нем самом;</a:t>
            </a:r>
          </a:p>
          <a:p>
            <a:pPr>
              <a:buFontTx/>
              <a:buChar char="•"/>
            </a:pPr>
            <a:r>
              <a:rPr lang="ru-RU" dirty="0">
                <a:solidFill>
                  <a:schemeClr val="tx2"/>
                </a:solidFill>
              </a:rPr>
              <a:t>осознают свои ограниченные возможности и то, что у них нет ответов на все вопросы;</a:t>
            </a:r>
          </a:p>
          <a:p>
            <a:pPr>
              <a:buFontTx/>
              <a:buChar char="•"/>
            </a:pPr>
            <a:r>
              <a:rPr lang="ru-RU" dirty="0">
                <a:solidFill>
                  <a:schemeClr val="tx2"/>
                </a:solidFill>
              </a:rPr>
              <a:t>дружелюбны, с ними легко в общении.</a:t>
            </a:r>
            <a:r>
              <a:rPr lang="ru-RU" dirty="0"/>
              <a:t>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701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имидж – это единство   </a:t>
            </a:r>
            <a:br>
              <a:rPr lang="ru-RU" sz="3200" dirty="0"/>
            </a:br>
            <a:r>
              <a:rPr lang="ru-RU" sz="3200" dirty="0"/>
              <a:t>         внутреннего и внешнего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chemeClr val="tx2"/>
                </a:solidFill>
              </a:rPr>
              <a:t>“Какой бы имидж вы ни старались явить миру, он должен быть прежде всего отражением вашей внутренней сути и прочно базироваться на ней. ”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D:\Documents\школа!!!\доклад на ШМС\картинки\school03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02" y="3501008"/>
            <a:ext cx="3060586" cy="2836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Documents\школа!!!\доклад на ШМС\картинки\school03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618373"/>
            <a:ext cx="2543789" cy="2340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449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115616" y="1484784"/>
            <a:ext cx="7467600" cy="2808312"/>
          </a:xfrm>
        </p:spPr>
        <p:txBody>
          <a:bodyPr>
            <a:normAutofit fontScale="92500" lnSpcReduction="20000"/>
          </a:bodyPr>
          <a:lstStyle/>
          <a:p>
            <a:pPr marL="0" indent="0" algn="r">
              <a:buNone/>
            </a:pPr>
            <a:r>
              <a:rPr lang="ru-RU" sz="3600" b="1" i="1" dirty="0">
                <a:solidFill>
                  <a:schemeClr val="accent3">
                    <a:lumMod val="75000"/>
                  </a:schemeClr>
                </a:solidFill>
              </a:rPr>
              <a:t>Измените </a:t>
            </a:r>
            <a:br>
              <a:rPr lang="ru-RU" sz="3600" b="1" i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600" b="1" i="1" dirty="0">
                <a:solidFill>
                  <a:schemeClr val="accent3">
                    <a:lumMod val="75000"/>
                  </a:schemeClr>
                </a:solidFill>
              </a:rPr>
              <a:t>свою жизненную установку</a:t>
            </a:r>
            <a:br>
              <a:rPr lang="ru-RU" sz="3600" b="1" i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600" b="1" i="1" dirty="0">
                <a:solidFill>
                  <a:schemeClr val="accent3">
                    <a:lumMod val="75000"/>
                  </a:schemeClr>
                </a:solidFill>
              </a:rPr>
              <a:t> (если она не способствует успеху), </a:t>
            </a:r>
            <a:br>
              <a:rPr lang="ru-RU" sz="3600" b="1" i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600" b="1" i="1" dirty="0">
                <a:solidFill>
                  <a:schemeClr val="accent3">
                    <a:lumMod val="75000"/>
                  </a:schemeClr>
                </a:solidFill>
              </a:rPr>
              <a:t>измените свой имидж – </a:t>
            </a:r>
            <a:br>
              <a:rPr lang="ru-RU" sz="3600" b="1" i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600" b="1" i="1" dirty="0">
                <a:solidFill>
                  <a:schemeClr val="accent3">
                    <a:lumMod val="75000"/>
                  </a:schemeClr>
                </a:solidFill>
              </a:rPr>
              <a:t>и вас ждет успех!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 descr="D:\Documents\школа!!!\доклад на ШМС\картинки\school03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645024"/>
            <a:ext cx="2556992" cy="2820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348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dirty="0"/>
              <a:t>С чего надо начинать?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600" b="1" i="1" dirty="0">
                <a:solidFill>
                  <a:schemeClr val="accent3">
                    <a:lumMod val="75000"/>
                  </a:schemeClr>
                </a:solidFill>
              </a:rPr>
              <a:t>С улыбки!</a:t>
            </a:r>
            <a:r>
              <a:rPr lang="ru-RU" sz="36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ru-RU" sz="36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sz="3600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/>
              <a:t> Ведь это так просто: </a:t>
            </a:r>
          </a:p>
          <a:p>
            <a:pPr>
              <a:buNone/>
            </a:pPr>
            <a:r>
              <a:rPr lang="ru-RU" dirty="0"/>
              <a:t>   чуть-чуть сократить некоторые мышцы лица, </a:t>
            </a:r>
          </a:p>
          <a:p>
            <a:pPr>
              <a:buNone/>
            </a:pPr>
            <a:r>
              <a:rPr lang="ru-RU" dirty="0"/>
              <a:t>   чуть-чуть изменить брови – </a:t>
            </a:r>
          </a:p>
          <a:p>
            <a:pPr>
              <a:buNone/>
            </a:pPr>
            <a:r>
              <a:rPr lang="ru-RU" dirty="0"/>
              <a:t>   и все, ты начинаешь нравиться людям. </a:t>
            </a:r>
          </a:p>
          <a:p>
            <a:pPr>
              <a:buNone/>
            </a:pPr>
            <a:r>
              <a:rPr lang="ru-RU" dirty="0"/>
              <a:t>    Улыбка “открывает” нас, </a:t>
            </a:r>
          </a:p>
          <a:p>
            <a:pPr>
              <a:buNone/>
            </a:pPr>
            <a:r>
              <a:rPr lang="ru-RU" dirty="0"/>
              <a:t>   делает доброжелательнее, </a:t>
            </a:r>
            <a:r>
              <a:rPr lang="ru-RU" dirty="0" smtClean="0"/>
              <a:t>доверительнее.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462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одульная">
      <a:dk1>
        <a:sysClr val="windowText" lastClr="000000"/>
      </a:dk1>
      <a:lt1>
        <a:sysClr val="window" lastClr="FEFEFE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396</TotalTime>
  <Words>547</Words>
  <Application>Microsoft Office PowerPoint</Application>
  <PresentationFormat>Экран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.  </vt:lpstr>
      <vt:lpstr>    Имидж – (от английского image – образ, облик, изображение). Определенный образ личности или вещи, создаваемый средствами массовой информации, литературы или самим человеком.</vt:lpstr>
      <vt:lpstr>Как говорил А.П. Чехов: «В человеке должно быть все прекрасно – и одежда, и лицо, и душа, и мысли».   А уж в педагоге тем более!!!  </vt:lpstr>
      <vt:lpstr>Педагог – профессия особенная!</vt:lpstr>
      <vt:lpstr>Проблема</vt:lpstr>
      <vt:lpstr>Помните!!! </vt:lpstr>
      <vt:lpstr>имидж – это единство             внутреннего и внешнего</vt:lpstr>
      <vt:lpstr>Презентация PowerPoint</vt:lpstr>
      <vt:lpstr>С чего надо начинать? </vt:lpstr>
      <vt:lpstr>Как одеваться?</vt:lpstr>
      <vt:lpstr>Как говорить? </vt:lpstr>
      <vt:lpstr>Образ идеального  современного педагога  глазами учащихся 5, 8, 11 классов АНКЕТА 1. На что в первую очередь обращаете внимание, когда видите учителя впервые?</vt:lpstr>
      <vt:lpstr>2. Что раздражает?</vt:lpstr>
      <vt:lpstr>3. Как должен выглядеть учитель? </vt:lpstr>
      <vt:lpstr>Благодарю за внимание!   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  </dc:title>
  <dc:creator>мой</dc:creator>
  <cp:lastModifiedBy>Я</cp:lastModifiedBy>
  <cp:revision>31</cp:revision>
  <dcterms:created xsi:type="dcterms:W3CDTF">2012-03-19T12:37:33Z</dcterms:created>
  <dcterms:modified xsi:type="dcterms:W3CDTF">2014-11-12T07:05:17Z</dcterms:modified>
</cp:coreProperties>
</file>