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7" r:id="rId2"/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AD79-1E96-45F6-AEE9-16B464A55E1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4CE6-288F-4578-8578-72E58A123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4CE6-288F-4578-8578-72E58A1235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Ванятк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331353"/>
            <a:ext cx="3781420" cy="1669415"/>
          </a:xfrm>
          <a:prstGeom prst="rect">
            <a:avLst/>
          </a:prstGeom>
          <a:noFill/>
        </p:spPr>
      </p:pic>
      <p:pic>
        <p:nvPicPr>
          <p:cNvPr id="1033" name="Picture 9" descr="C:\Users\Ванятк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429240"/>
            <a:ext cx="1751383" cy="1428760"/>
          </a:xfrm>
          <a:prstGeom prst="rect">
            <a:avLst/>
          </a:prstGeom>
          <a:noFill/>
        </p:spPr>
      </p:pic>
      <p:pic>
        <p:nvPicPr>
          <p:cNvPr id="1028" name="Picture 4" descr="C:\Users\Ванятка\Desktop\gnomi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79" y="1571612"/>
            <a:ext cx="4124325" cy="3524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2007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Угол. Прямой и развернутый углы. Градусная мера угла. </a:t>
            </a:r>
            <a:endParaRPr lang="ru-RU" b="1" dirty="0"/>
          </a:p>
        </p:txBody>
      </p:sp>
      <p:pic>
        <p:nvPicPr>
          <p:cNvPr id="1027" name="Picture 3" descr="C:\Users\Ванятка\Desktop\12006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4988">
            <a:off x="3986996" y="4201318"/>
            <a:ext cx="3096000" cy="3095999"/>
          </a:xfrm>
          <a:prstGeom prst="rect">
            <a:avLst/>
          </a:prstGeom>
          <a:noFill/>
        </p:spPr>
      </p:pic>
      <p:pic>
        <p:nvPicPr>
          <p:cNvPr id="1029" name="Picture 5" descr="C:\Users\Ванятка\Desktop\220px-Right_ang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643446"/>
            <a:ext cx="2095500" cy="2095500"/>
          </a:xfrm>
          <a:prstGeom prst="rect">
            <a:avLst/>
          </a:prstGeom>
          <a:noFill/>
        </p:spPr>
      </p:pic>
      <p:pic>
        <p:nvPicPr>
          <p:cNvPr id="1030" name="Picture 6" descr="C:\Users\Ванятка\Desktop\200px-Ángulo_agud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1571612"/>
            <a:ext cx="3857652" cy="2623204"/>
          </a:xfrm>
          <a:prstGeom prst="rect">
            <a:avLst/>
          </a:prstGeom>
          <a:noFill/>
        </p:spPr>
      </p:pic>
      <p:pic>
        <p:nvPicPr>
          <p:cNvPr id="1031" name="Picture 7" descr="C:\Users\Ванятка\Desktop\200px-Angle_obtus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3272977"/>
            <a:ext cx="3432174" cy="1870535"/>
          </a:xfrm>
          <a:prstGeom prst="rect">
            <a:avLst/>
          </a:prstGeom>
          <a:noFill/>
        </p:spPr>
      </p:pic>
      <p:pic>
        <p:nvPicPr>
          <p:cNvPr id="1032" name="Picture 8" descr="C:\Users\Ванятка\Desktop\220px-Triangle_illustratio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962156"/>
            <a:ext cx="2095500" cy="2324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38410" y="5820454"/>
            <a:ext cx="403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Разработала учитель математики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Карпова Наталья Ивановна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357694"/>
            <a:ext cx="90653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Знают ли гномы </a:t>
            </a:r>
          </a:p>
          <a:p>
            <a:pPr algn="ctr"/>
            <a:r>
              <a:rPr lang="ru-RU" sz="7200" b="1" i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математику?</a:t>
            </a:r>
            <a:endParaRPr lang="ru-RU" sz="7200" b="1" i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357166"/>
            <a:ext cx="8358246" cy="59293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1) Выполните действия: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11,672 + ( 14,65  -  0,0565 : 0,01 ) · 0,4</a:t>
            </a:r>
          </a:p>
          <a:p>
            <a:pPr marL="274320" lvl="0" indent="-274320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2) Прочтите высказывания гномов. Узнайте, какие высказывания, связанные с данным примером,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истинные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а какие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ложные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Разукрасьте колпачки гномов, которые говорят правду в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зеленый цвет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а тех, которые допускают ошибки – в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красный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500066"/>
            <a:ext cx="8643998" cy="592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1) Первое действие в примере – вычитание.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2) Результат 1-го действия - 0,000565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3)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Результат 2-го действия &gt; 4,29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4)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В ответе примера цифра 7 стоит в разряде тысячных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5)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При округлении ответа примера до десятых получается 15,3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6)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50% от результата 3-го действия  -  1,8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7)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Среднее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арифметическое результатов 1-го и последнего действия  -  10,496</a:t>
            </a:r>
            <a:endParaRPr kumimoji="0" lang="ru-RU" sz="3200" b="1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0" y="639529"/>
            <a:ext cx="76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11,672 + ( 14,65  -  0,0565 : 0,01 ) · 0,4 =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85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4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85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3</a:t>
            </a:r>
            <a:endParaRPr lang="ru-RU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2</a:t>
            </a:r>
            <a:endParaRPr lang="ru-RU" sz="2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85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1</a:t>
            </a:r>
            <a:endParaRPr lang="ru-RU" sz="2800" b="1" dirty="0"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28596" y="1643050"/>
            <a:ext cx="8143932" cy="3539430"/>
            <a:chOff x="428596" y="1643050"/>
            <a:chExt cx="8143932" cy="3539430"/>
          </a:xfrm>
        </p:grpSpPr>
        <p:sp>
          <p:nvSpPr>
            <p:cNvPr id="9" name="TextBox 8"/>
            <p:cNvSpPr txBox="1"/>
            <p:nvPr/>
          </p:nvSpPr>
          <p:spPr>
            <a:xfrm>
              <a:off x="428596" y="1643050"/>
              <a:ext cx="814393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0,0565 : 0,01  =  5,65 : 1 = 5,65</a:t>
              </a:r>
            </a:p>
            <a:p>
              <a:pPr marL="457200" indent="-457200">
                <a:buAutoNum type="arabicParenR"/>
              </a:pPr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14,65</a:t>
              </a:r>
            </a:p>
            <a:p>
              <a:pPr marL="457200" indent="-457200"/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      </a:t>
              </a:r>
              <a:r>
                <a:rPr lang="ru-RU" sz="28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5,65</a:t>
              </a:r>
            </a:p>
            <a:p>
              <a:pPr marL="457200" indent="-457200"/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      9,00</a:t>
              </a:r>
            </a:p>
            <a:p>
              <a:pPr marL="457200" indent="-457200">
                <a:buAutoNum type="arabicParenR" startAt="3"/>
              </a:pPr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9 · 0,4 = 3,6</a:t>
              </a:r>
            </a:p>
            <a:p>
              <a:pPr marL="457200" indent="-457200">
                <a:buAutoNum type="arabicParenR" startAt="3"/>
              </a:pPr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11,672</a:t>
              </a:r>
            </a:p>
            <a:p>
              <a:pPr marL="457200" indent="-457200"/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      </a:t>
              </a:r>
              <a:r>
                <a:rPr lang="ru-RU" sz="28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3,600</a:t>
              </a:r>
            </a:p>
            <a:p>
              <a:pPr marL="457200" indent="-457200"/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    15,272</a:t>
              </a:r>
              <a:endPara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786" y="2214554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-</a:t>
              </a:r>
              <a:endPara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5786" y="404878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+</a:t>
              </a:r>
              <a:endPara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72396" y="639529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15,272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500066"/>
            <a:ext cx="8643998" cy="5929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1) Первое действие в примере – вычитание.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2) Результат 1-го действия - 0,000565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3)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Результат 2-го действия &gt; 4,29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4)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В ответе примера цифра 7 стоит в разряде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тысячных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5)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При округлении ответа примера до десятых получается 15,3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6)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50% от результата 3-го действия  -  1,8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7)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Среднее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арифметическое результатов 1-го и последнего действия  -  10,461</a:t>
            </a:r>
            <a:endParaRPr kumimoji="0" lang="ru-RU" sz="2800" b="1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50004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ложное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171448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истинное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111983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ложное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905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ложное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истинное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62029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истинное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571501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истинное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ном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715000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214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6861" y="9340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4117" y="37201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577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49291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3627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2085" y="4286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9" name="Picture 5" descr="H:\гномы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715000" cy="5715000"/>
          </a:xfrm>
          <a:prstGeom prst="rect">
            <a:avLst/>
          </a:prstGeom>
          <a:noFill/>
        </p:spPr>
      </p:pic>
      <p:pic>
        <p:nvPicPr>
          <p:cNvPr id="1030" name="Picture 6" descr="H:\гномы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57" y="500082"/>
            <a:ext cx="5715001" cy="5715000"/>
          </a:xfrm>
          <a:prstGeom prst="rect">
            <a:avLst/>
          </a:prstGeom>
          <a:noFill/>
        </p:spPr>
      </p:pic>
      <p:pic>
        <p:nvPicPr>
          <p:cNvPr id="1031" name="Picture 7" descr="H:\гномы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715001" cy="5715000"/>
          </a:xfrm>
          <a:prstGeom prst="rect">
            <a:avLst/>
          </a:prstGeom>
          <a:noFill/>
        </p:spPr>
      </p:pic>
      <p:pic>
        <p:nvPicPr>
          <p:cNvPr id="1032" name="Picture 8" descr="H:\гномы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715000" cy="5715000"/>
          </a:xfrm>
          <a:prstGeom prst="rect">
            <a:avLst/>
          </a:prstGeom>
          <a:noFill/>
        </p:spPr>
      </p:pic>
      <p:pic>
        <p:nvPicPr>
          <p:cNvPr id="1033" name="Picture 9" descr="H:\гномы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715001" cy="5715000"/>
          </a:xfrm>
          <a:prstGeom prst="rect">
            <a:avLst/>
          </a:prstGeom>
          <a:noFill/>
        </p:spPr>
      </p:pic>
      <p:pic>
        <p:nvPicPr>
          <p:cNvPr id="1034" name="Picture 10" descr="H:\гномы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58" y="500042"/>
            <a:ext cx="5715000" cy="5715000"/>
          </a:xfrm>
          <a:prstGeom prst="rect">
            <a:avLst/>
          </a:prstGeom>
          <a:noFill/>
        </p:spPr>
      </p:pic>
      <p:pic>
        <p:nvPicPr>
          <p:cNvPr id="1035" name="Picture 11" descr="H:\гномы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58" y="500082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272</Words>
  <Application>Microsoft Office PowerPoint</Application>
  <PresentationFormat>Экран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Угол. Прямой и развернутый углы. Градусная мера угла.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Ванятка</dc:creator>
  <cp:lastModifiedBy>Иван</cp:lastModifiedBy>
  <cp:revision>99</cp:revision>
  <dcterms:created xsi:type="dcterms:W3CDTF">2012-04-21T18:34:17Z</dcterms:created>
  <dcterms:modified xsi:type="dcterms:W3CDTF">2014-11-10T21:17:54Z</dcterms:modified>
</cp:coreProperties>
</file>