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62" r:id="rId2"/>
    <p:sldId id="263" r:id="rId3"/>
    <p:sldId id="265" r:id="rId4"/>
    <p:sldId id="268" r:id="rId5"/>
    <p:sldId id="264" r:id="rId6"/>
    <p:sldId id="266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AD79-1E96-45F6-AEE9-16B464A55E1D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94CE6-288F-4578-8578-72E58A123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5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B13188-24F3-4E36-A92F-3511B50E732F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398DF1-8ACD-440A-91D1-CF39EE457D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5000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Заполните пропуски так, чтобы высказывания были верными.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1537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а) Градусом называется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+mj-lt"/>
              </a:rPr>
              <a:t>         </a:t>
            </a:r>
            <a:r>
              <a:rPr lang="ru-RU" dirty="0" smtClean="0">
                <a:latin typeface="+mj-lt"/>
              </a:rPr>
              <a:t>доля развернутого угла.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б) Развернутый угол равен         градусам, прямой угол равен        градусам.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в) Если угол меньше  90°, то его называют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углом.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г) Если угол больше 90°, но меньше 180°, то его называют                           углом.</a:t>
            </a:r>
          </a:p>
          <a:p>
            <a:pPr>
              <a:buNone/>
            </a:pPr>
            <a:r>
              <a:rPr lang="ru-RU" dirty="0" err="1" smtClean="0">
                <a:latin typeface="+mj-lt"/>
              </a:rPr>
              <a:t>д</a:t>
            </a:r>
            <a:r>
              <a:rPr lang="ru-RU" dirty="0" smtClean="0">
                <a:latin typeface="+mj-lt"/>
              </a:rPr>
              <a:t>) Луч, который исходит из вершины угла и делит его пополам, называется                                угла.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е) Сумма углов треугольника равна             градусам.</a:t>
            </a:r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52" y="1714488"/>
            <a:ext cx="714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_1_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180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2285992"/>
            <a:ext cx="71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180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714620"/>
            <a:ext cx="71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826" y="3071810"/>
            <a:ext cx="2428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острым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74" y="4500570"/>
            <a:ext cx="2428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тупым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5357826"/>
            <a:ext cx="2428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биссектрисой</a:t>
            </a:r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4357686" y="2357430"/>
            <a:ext cx="500066" cy="571504"/>
          </a:xfrm>
          <a:prstGeom prst="actionButtonHelp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1643042" y="2643182"/>
            <a:ext cx="500066" cy="571504"/>
          </a:xfrm>
          <a:prstGeom prst="actionButtonHelp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6786578" y="3071810"/>
            <a:ext cx="500066" cy="571504"/>
          </a:xfrm>
          <a:prstGeom prst="actionButtonHelp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2928926" y="4357694"/>
            <a:ext cx="500066" cy="571504"/>
          </a:xfrm>
          <a:prstGeom prst="actionButtonHelp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4714876" y="5357826"/>
            <a:ext cx="500066" cy="571504"/>
          </a:xfrm>
          <a:prstGeom prst="actionButtonHelp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3929058" y="1714488"/>
            <a:ext cx="500066" cy="571504"/>
          </a:xfrm>
          <a:prstGeom prst="actionButtonHelp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726" y="5857892"/>
            <a:ext cx="71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180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5643570" y="5786454"/>
            <a:ext cx="500066" cy="571504"/>
          </a:xfrm>
          <a:prstGeom prst="actionButtonHelp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0" grpId="0" animBg="1"/>
      <p:bldP spid="10" grpId="1" animBg="1"/>
      <p:bldP spid="16" grpId="0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углы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673600" cy="2476500"/>
          </a:xfrm>
          <a:prstGeom prst="rect">
            <a:avLst/>
          </a:prstGeom>
          <a:noFill/>
        </p:spPr>
      </p:pic>
      <p:pic>
        <p:nvPicPr>
          <p:cNvPr id="1027" name="Picture 3" descr="G:\углы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70" y="3643314"/>
            <a:ext cx="5613400" cy="2946400"/>
          </a:xfrm>
          <a:prstGeom prst="rect">
            <a:avLst/>
          </a:prstGeom>
          <a:noFill/>
        </p:spPr>
      </p:pic>
      <p:pic>
        <p:nvPicPr>
          <p:cNvPr id="1028" name="Picture 4" descr="G:\треугольни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714356"/>
            <a:ext cx="2476500" cy="46736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5804" y="-1429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Найдите углы   </a:t>
            </a:r>
            <a:r>
              <a:rPr lang="en-US" dirty="0" smtClean="0"/>
              <a:t>AOB </a:t>
            </a:r>
            <a:r>
              <a:rPr lang="ru-RU" dirty="0" smtClean="0"/>
              <a:t>и </a:t>
            </a:r>
            <a:r>
              <a:rPr lang="en-US" dirty="0" smtClean="0"/>
              <a:t>BOC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11429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Рис. 1</a:t>
            </a:r>
            <a:endParaRPr lang="ru-RU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489616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Рис. 2</a:t>
            </a:r>
            <a:endParaRPr lang="ru-RU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3868" y="421481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Рис. 3</a:t>
            </a:r>
            <a:endParaRPr lang="ru-RU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2645158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∠AOB = 180°-35°=145°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∠BOC = 180°-145°=35°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sz="32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84" y="61436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∠AOB = ∠BOC = (180°- (25°+90°)) : 2 = 65° : 2 = 32,5°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32" y="1214422"/>
            <a:ext cx="2571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∠AOB = 180°-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-30°-90°=60°</a:t>
            </a:r>
          </a:p>
          <a:p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∠BOC = 180°-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-60°=120°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sz="3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Какая форма будет у дома?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714356"/>
            <a:ext cx="14192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3054" y="714356"/>
            <a:ext cx="1676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48169"/>
            <a:ext cx="17621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214686"/>
            <a:ext cx="25050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1119" y="4071942"/>
            <a:ext cx="22955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91418" y="2500306"/>
            <a:ext cx="16383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TextBox 115"/>
          <p:cNvSpPr txBox="1"/>
          <p:nvPr/>
        </p:nvSpPr>
        <p:spPr>
          <a:xfrm>
            <a:off x="0" y="3214686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четырехугольная </a:t>
            </a:r>
          </a:p>
          <a:p>
            <a:pPr algn="ctr"/>
            <a:r>
              <a:rPr lang="ru-RU" b="1" dirty="0" smtClean="0"/>
              <a:t>пирамида</a:t>
            </a:r>
            <a:endParaRPr lang="ru-RU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643438" y="2857496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треугольная </a:t>
            </a:r>
          </a:p>
          <a:p>
            <a:pPr algn="ctr"/>
            <a:r>
              <a:rPr lang="ru-RU" b="1" dirty="0" smtClean="0"/>
              <a:t>пирамида</a:t>
            </a:r>
            <a:endParaRPr lang="ru-RU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2357422" y="6000768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шестиугольная </a:t>
            </a:r>
          </a:p>
          <a:p>
            <a:pPr algn="ctr"/>
            <a:r>
              <a:rPr lang="ru-RU" b="1" dirty="0" smtClean="0"/>
              <a:t>пирамида</a:t>
            </a:r>
            <a:endParaRPr lang="ru-RU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-214346" y="6202940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конус</a:t>
            </a:r>
            <a:endParaRPr lang="ru-RU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857784" y="5997379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треугольная </a:t>
            </a:r>
          </a:p>
          <a:p>
            <a:pPr algn="ctr"/>
            <a:r>
              <a:rPr lang="ru-RU" b="1" dirty="0" smtClean="0"/>
              <a:t>призма</a:t>
            </a:r>
            <a:endParaRPr lang="ru-RU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2428860" y="2500306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прямоугольный</a:t>
            </a:r>
          </a:p>
          <a:p>
            <a:pPr algn="ctr"/>
            <a:r>
              <a:rPr lang="ru-RU" b="1" dirty="0" smtClean="0"/>
              <a:t>параллелепипед</a:t>
            </a:r>
            <a:endParaRPr lang="ru-RU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6858048" y="4631304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цилиндр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9" grpId="0"/>
      <p:bldP spid="121" grpId="0"/>
      <p:bldP spid="122" grpId="0"/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Untitled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831082" cy="4486264"/>
          </a:xfrm>
          <a:prstGeom prst="rect">
            <a:avLst/>
          </a:prstGeom>
          <a:noFill/>
        </p:spPr>
      </p:pic>
      <p:pic>
        <p:nvPicPr>
          <p:cNvPr id="2051" name="Picture 3" descr="H:\Untitled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71480"/>
            <a:ext cx="3929090" cy="57695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5253351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Автор : Пискунов Александр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6253483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Автор : Лушников Даниил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357158" y="142852"/>
            <a:ext cx="8358214" cy="6429420"/>
            <a:chOff x="357158" y="142852"/>
            <a:chExt cx="8358214" cy="6429420"/>
          </a:xfrm>
        </p:grpSpPr>
        <p:sp>
          <p:nvSpPr>
            <p:cNvPr id="4" name="Куб 3"/>
            <p:cNvSpPr/>
            <p:nvPr/>
          </p:nvSpPr>
          <p:spPr>
            <a:xfrm>
              <a:off x="357158" y="142852"/>
              <a:ext cx="8358214" cy="6429420"/>
            </a:xfrm>
            <a:prstGeom prst="cube">
              <a:avLst>
                <a:gd name="adj" fmla="val 97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1000108"/>
              <a:ext cx="2214578" cy="15716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71802" y="1000108"/>
              <a:ext cx="2214578" cy="15716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72132" y="1000108"/>
              <a:ext cx="2214578" cy="15716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71472" y="2786058"/>
              <a:ext cx="2214578" cy="15716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71802" y="2786058"/>
              <a:ext cx="2214578" cy="15716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572132" y="2786058"/>
              <a:ext cx="2214578" cy="15716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71472" y="4572008"/>
              <a:ext cx="2214578" cy="15716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071802" y="4572008"/>
              <a:ext cx="2214578" cy="157163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72132" y="4572008"/>
              <a:ext cx="2214578" cy="15716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071802" y="4572008"/>
              <a:ext cx="1143008" cy="157163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71472" y="125282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  </a:t>
            </a:r>
            <a:endParaRPr lang="ru-RU" sz="24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71802" y="1312119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0,1 прямого </a:t>
            </a:r>
          </a:p>
          <a:p>
            <a:pPr algn="ctr"/>
            <a:r>
              <a:rPr lang="ru-RU" sz="2400" dirty="0" smtClean="0">
                <a:latin typeface="+mj-lt"/>
              </a:rPr>
              <a:t>угла</a:t>
            </a:r>
            <a:endParaRPr lang="ru-RU" sz="24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2132" y="1538575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25% от 60°</a:t>
            </a:r>
            <a:endParaRPr lang="ru-RU" sz="24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596" y="2715466"/>
            <a:ext cx="2571768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50" dirty="0" smtClean="0">
                <a:latin typeface="+mj-lt"/>
              </a:rPr>
              <a:t>Угол, который образуют часовая</a:t>
            </a:r>
          </a:p>
          <a:p>
            <a:pPr algn="ctr"/>
            <a:r>
              <a:rPr lang="ru-RU" sz="2150" dirty="0" smtClean="0">
                <a:latin typeface="+mj-lt"/>
              </a:rPr>
              <a:t> и минутная </a:t>
            </a:r>
          </a:p>
          <a:p>
            <a:pPr algn="ctr"/>
            <a:r>
              <a:rPr lang="ru-RU" sz="2150" dirty="0" smtClean="0">
                <a:latin typeface="+mj-lt"/>
              </a:rPr>
              <a:t>стрелки в 15 часов дня</a:t>
            </a:r>
            <a:endParaRPr lang="ru-RU" sz="215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2786058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Сколько % составляет угол в 45° от прямого угла</a:t>
            </a:r>
            <a:endParaRPr lang="ru-RU" sz="240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472" y="4884019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80% прямого угла</a:t>
            </a:r>
            <a:endParaRPr lang="ru-RU" sz="24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72132" y="2714620"/>
            <a:ext cx="22145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В треугольнике один из углов 75°, другой – 80°. Чему равен третий угол? </a:t>
            </a:r>
            <a:endParaRPr lang="ru-RU" sz="20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72132" y="4884019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    развернутого угла</a:t>
            </a:r>
            <a:endParaRPr lang="ru-RU" sz="2400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85852" y="68025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Объясните гномам как найти: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4348" y="114298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  </a:t>
            </a:r>
            <a:endParaRPr lang="ru-RU" sz="2400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1472" y="1142984"/>
            <a:ext cx="2062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20%</a:t>
            </a:r>
          </a:p>
          <a:p>
            <a:pPr algn="ctr"/>
            <a:r>
              <a:rPr lang="ru-RU" sz="2400" dirty="0" smtClean="0">
                <a:latin typeface="+mj-lt"/>
              </a:rPr>
              <a:t>развернутого</a:t>
            </a:r>
          </a:p>
          <a:p>
            <a:pPr algn="ctr"/>
            <a:r>
              <a:rPr lang="ru-RU" sz="2400" dirty="0" smtClean="0">
                <a:latin typeface="+mj-lt"/>
              </a:rPr>
              <a:t>угла</a:t>
            </a:r>
            <a:endParaRPr lang="ru-RU" sz="2400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29256" y="4669705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latin typeface="+mj-lt"/>
              </a:rPr>
              <a:t> 5</a:t>
            </a:r>
          </a:p>
          <a:p>
            <a:pPr algn="ctr"/>
            <a:r>
              <a:rPr lang="ru-RU" sz="2400" dirty="0" smtClean="0">
                <a:latin typeface="+mj-lt"/>
              </a:rPr>
              <a:t> 6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3574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    Луч </a:t>
            </a:r>
            <a:r>
              <a:rPr lang="en-US" dirty="0" smtClean="0">
                <a:latin typeface="+mj-lt"/>
              </a:rPr>
              <a:t>BD </a:t>
            </a:r>
            <a:r>
              <a:rPr lang="ru-RU" dirty="0" smtClean="0">
                <a:latin typeface="+mj-lt"/>
              </a:rPr>
              <a:t>делит развернутый угол </a:t>
            </a:r>
            <a:r>
              <a:rPr lang="en-US" dirty="0" smtClean="0">
                <a:latin typeface="+mj-lt"/>
              </a:rPr>
              <a:t>ABC </a:t>
            </a:r>
            <a:r>
              <a:rPr lang="ru-RU" dirty="0" smtClean="0">
                <a:latin typeface="+mj-lt"/>
              </a:rPr>
              <a:t>на два угла так, что градусная мера угла </a:t>
            </a:r>
            <a:r>
              <a:rPr lang="en-US" dirty="0" smtClean="0">
                <a:latin typeface="+mj-lt"/>
              </a:rPr>
              <a:t>ABD </a:t>
            </a:r>
            <a:r>
              <a:rPr lang="ru-RU" dirty="0" smtClean="0">
                <a:latin typeface="+mj-lt"/>
              </a:rPr>
              <a:t>в 1,5 раза больше градусной меры угла </a:t>
            </a:r>
            <a:r>
              <a:rPr lang="en-US" dirty="0" smtClean="0">
                <a:latin typeface="+mj-lt"/>
              </a:rPr>
              <a:t>CBD</a:t>
            </a:r>
            <a:r>
              <a:rPr lang="ru-RU" dirty="0" smtClean="0">
                <a:latin typeface="+mj-lt"/>
              </a:rPr>
              <a:t>. Чему равны градусные меры углов </a:t>
            </a:r>
            <a:r>
              <a:rPr lang="en-US" dirty="0" smtClean="0">
                <a:latin typeface="+mj-lt"/>
              </a:rPr>
              <a:t>ABD </a:t>
            </a:r>
            <a:r>
              <a:rPr lang="ru-RU" dirty="0" smtClean="0">
                <a:latin typeface="+mj-lt"/>
              </a:rPr>
              <a:t>и </a:t>
            </a:r>
            <a:r>
              <a:rPr lang="en-US" dirty="0" smtClean="0">
                <a:latin typeface="+mj-lt"/>
              </a:rPr>
              <a:t>CBD</a:t>
            </a:r>
            <a:r>
              <a:rPr lang="ru-RU" dirty="0" smtClean="0">
                <a:latin typeface="+mj-lt"/>
              </a:rPr>
              <a:t>? Сколько процентов составляет градусная мера угла </a:t>
            </a:r>
            <a:r>
              <a:rPr lang="en-US" dirty="0" smtClean="0">
                <a:latin typeface="+mj-lt"/>
              </a:rPr>
              <a:t>CBD </a:t>
            </a:r>
            <a:r>
              <a:rPr lang="ru-RU" dirty="0" smtClean="0">
                <a:latin typeface="+mj-lt"/>
              </a:rPr>
              <a:t>от градусной меры угла </a:t>
            </a:r>
            <a:r>
              <a:rPr lang="en-US" dirty="0" smtClean="0">
                <a:latin typeface="+mj-lt"/>
              </a:rPr>
              <a:t>ABC</a:t>
            </a:r>
            <a:r>
              <a:rPr lang="ru-RU" dirty="0" smtClean="0">
                <a:latin typeface="+mj-lt"/>
              </a:rPr>
              <a:t>?</a:t>
            </a:r>
            <a:endParaRPr lang="ru-RU" dirty="0">
              <a:latin typeface="+mj-lt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2714620"/>
            <a:ext cx="8143932" cy="29289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Решение.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142976" y="3857628"/>
            <a:ext cx="3000396" cy="1001720"/>
            <a:chOff x="1428728" y="4857760"/>
            <a:chExt cx="3000396" cy="100172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1428728" y="5857892"/>
              <a:ext cx="3000396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786050" y="4857760"/>
              <a:ext cx="1071570" cy="10001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071538" y="500063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                   B                        C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071802" y="350043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000364" y="441699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x°</a:t>
            </a:r>
            <a:endParaRPr lang="ru-RU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5918" y="441699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(1,5 x)°</a:t>
            </a:r>
            <a:endParaRPr lang="ru-RU" dirty="0">
              <a:latin typeface="+mj-lt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286248" y="3143248"/>
            <a:ext cx="4500594" cy="3693319"/>
            <a:chOff x="4286248" y="3143248"/>
            <a:chExt cx="4500594" cy="3693319"/>
          </a:xfrm>
        </p:grpSpPr>
        <p:sp>
          <p:nvSpPr>
            <p:cNvPr id="22" name="TextBox 21"/>
            <p:cNvSpPr txBox="1"/>
            <p:nvPr/>
          </p:nvSpPr>
          <p:spPr>
            <a:xfrm>
              <a:off x="4286248" y="3143248"/>
              <a:ext cx="4500594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Пусть    </a:t>
              </a:r>
              <a:r>
                <a:rPr lang="en-US" dirty="0" smtClean="0">
                  <a:latin typeface="+mj-lt"/>
                </a:rPr>
                <a:t>CBD </a:t>
              </a:r>
              <a:r>
                <a:rPr lang="ru-RU" dirty="0" smtClean="0">
                  <a:latin typeface="+mj-lt"/>
                </a:rPr>
                <a:t>= </a:t>
              </a:r>
              <a:r>
                <a:rPr lang="en-US" dirty="0" smtClean="0">
                  <a:latin typeface="+mj-lt"/>
                </a:rPr>
                <a:t>x °</a:t>
              </a:r>
              <a:r>
                <a:rPr lang="ru-RU" dirty="0" smtClean="0">
                  <a:latin typeface="+mj-lt"/>
                </a:rPr>
                <a:t>, тогда    </a:t>
              </a:r>
              <a:r>
                <a:rPr lang="en-US" dirty="0" smtClean="0">
                  <a:latin typeface="+mj-lt"/>
                </a:rPr>
                <a:t>ABD = (1,5x)°</a:t>
              </a:r>
              <a:r>
                <a:rPr lang="ru-RU" dirty="0" smtClean="0">
                  <a:latin typeface="+mj-lt"/>
                </a:rPr>
                <a:t>.</a:t>
              </a:r>
            </a:p>
            <a:p>
              <a:r>
                <a:rPr lang="en-US" dirty="0" smtClean="0">
                  <a:latin typeface="+mj-lt"/>
                </a:rPr>
                <a:t>(x + 1,5x)° - </a:t>
              </a:r>
              <a:r>
                <a:rPr lang="ru-RU" dirty="0" smtClean="0">
                  <a:latin typeface="+mj-lt"/>
                </a:rPr>
                <a:t>сумма градусных мер углов </a:t>
              </a:r>
              <a:r>
                <a:rPr lang="en-US" dirty="0" smtClean="0">
                  <a:latin typeface="+mj-lt"/>
                </a:rPr>
                <a:t>ABD </a:t>
              </a:r>
              <a:r>
                <a:rPr lang="ru-RU" dirty="0" smtClean="0">
                  <a:latin typeface="+mj-lt"/>
                </a:rPr>
                <a:t>и </a:t>
              </a:r>
              <a:r>
                <a:rPr lang="en-US" dirty="0" smtClean="0">
                  <a:latin typeface="+mj-lt"/>
                </a:rPr>
                <a:t>CBD</a:t>
              </a:r>
              <a:r>
                <a:rPr lang="ru-RU" dirty="0" smtClean="0">
                  <a:latin typeface="+mj-lt"/>
                </a:rPr>
                <a:t>. </a:t>
              </a:r>
            </a:p>
            <a:p>
              <a:r>
                <a:rPr lang="ru-RU" dirty="0" smtClean="0">
                  <a:latin typeface="+mj-lt"/>
                </a:rPr>
                <a:t>По условию задачи сумма градусных мер углов </a:t>
              </a:r>
              <a:r>
                <a:rPr lang="en-US" dirty="0" smtClean="0">
                  <a:latin typeface="+mj-lt"/>
                </a:rPr>
                <a:t>ABD </a:t>
              </a:r>
              <a:r>
                <a:rPr lang="ru-RU" dirty="0" smtClean="0">
                  <a:latin typeface="+mj-lt"/>
                </a:rPr>
                <a:t>и </a:t>
              </a:r>
              <a:r>
                <a:rPr lang="en-US" dirty="0" smtClean="0">
                  <a:latin typeface="+mj-lt"/>
                </a:rPr>
                <a:t>CBD</a:t>
              </a:r>
              <a:r>
                <a:rPr lang="ru-RU" dirty="0" smtClean="0">
                  <a:latin typeface="+mj-lt"/>
                </a:rPr>
                <a:t> равна градусной мере развернутого угла </a:t>
              </a:r>
              <a:r>
                <a:rPr lang="en-US" dirty="0" smtClean="0">
                  <a:latin typeface="+mj-lt"/>
                </a:rPr>
                <a:t>ABC – </a:t>
              </a:r>
              <a:r>
                <a:rPr lang="ru-RU" dirty="0" smtClean="0">
                  <a:latin typeface="+mj-lt"/>
                </a:rPr>
                <a:t>180°.</a:t>
              </a:r>
            </a:p>
            <a:p>
              <a:r>
                <a:rPr lang="en-US" dirty="0" smtClean="0">
                  <a:latin typeface="+mj-lt"/>
                </a:rPr>
                <a:t>x + 1,5x = 180</a:t>
              </a:r>
            </a:p>
            <a:p>
              <a:r>
                <a:rPr lang="en-US" dirty="0" smtClean="0">
                  <a:latin typeface="+mj-lt"/>
                </a:rPr>
                <a:t>2,5x = 180</a:t>
              </a:r>
            </a:p>
            <a:p>
              <a:r>
                <a:rPr lang="en-US" dirty="0" smtClean="0">
                  <a:latin typeface="+mj-lt"/>
                </a:rPr>
                <a:t>x = 180 </a:t>
              </a:r>
              <a:r>
                <a:rPr lang="ru-RU" dirty="0" smtClean="0">
                  <a:latin typeface="+mj-lt"/>
                </a:rPr>
                <a:t>: </a:t>
              </a:r>
              <a:r>
                <a:rPr lang="en-US" dirty="0" smtClean="0">
                  <a:latin typeface="+mj-lt"/>
                </a:rPr>
                <a:t>2,5</a:t>
              </a:r>
            </a:p>
            <a:p>
              <a:r>
                <a:rPr lang="en-US" dirty="0" smtClean="0">
                  <a:latin typeface="+mj-lt"/>
                </a:rPr>
                <a:t>x = 72</a:t>
              </a:r>
            </a:p>
            <a:p>
              <a:r>
                <a:rPr lang="en-US" dirty="0" smtClean="0">
                  <a:latin typeface="+mj-lt"/>
                </a:rPr>
                <a:t>  </a:t>
              </a:r>
              <a:r>
                <a:rPr lang="ru-RU" dirty="0" smtClean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DBC = 72°</a:t>
              </a:r>
              <a:r>
                <a:rPr lang="ru-RU" dirty="0" smtClean="0">
                  <a:latin typeface="+mj-lt"/>
                </a:rPr>
                <a:t>,    </a:t>
              </a:r>
              <a:r>
                <a:rPr lang="en-US" dirty="0" smtClean="0">
                  <a:latin typeface="+mj-lt"/>
                </a:rPr>
                <a:t> ABD = 108°</a:t>
              </a:r>
              <a:endParaRPr lang="ru-RU" dirty="0" smtClean="0">
                <a:latin typeface="+mj-lt"/>
              </a:endParaRPr>
            </a:p>
            <a:p>
              <a:r>
                <a:rPr lang="en-US" dirty="0" smtClean="0">
                  <a:latin typeface="+mj-lt"/>
                </a:rPr>
                <a:t>72 </a:t>
              </a:r>
              <a:r>
                <a:rPr lang="ru-RU" dirty="0" smtClean="0">
                  <a:latin typeface="+mj-lt"/>
                </a:rPr>
                <a:t>: </a:t>
              </a:r>
              <a:r>
                <a:rPr lang="en-US" dirty="0" smtClean="0">
                  <a:latin typeface="+mj-lt"/>
                </a:rPr>
                <a:t>180 · 100 = 40 %</a:t>
              </a:r>
            </a:p>
            <a:p>
              <a:r>
                <a:rPr lang="ru-RU" dirty="0" smtClean="0">
                  <a:latin typeface="+mj-lt"/>
                </a:rPr>
                <a:t>Ответ: 72°, 108°</a:t>
              </a:r>
              <a:r>
                <a:rPr lang="en-US" dirty="0" smtClean="0">
                  <a:latin typeface="+mj-lt"/>
                </a:rPr>
                <a:t>, 40%.</a:t>
              </a:r>
              <a:endParaRPr lang="ru-RU" dirty="0">
                <a:latin typeface="+mj-lt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4929190" y="3284536"/>
              <a:ext cx="142876" cy="144464"/>
              <a:chOff x="1000100" y="6000768"/>
              <a:chExt cx="142876" cy="144464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1000100" y="6000768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1000100" y="6143644"/>
                <a:ext cx="14287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>
              <a:off x="6643702" y="3286124"/>
              <a:ext cx="142876" cy="144464"/>
              <a:chOff x="1000100" y="6000768"/>
              <a:chExt cx="142876" cy="144464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>
                <a:off x="1000100" y="6000768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1000100" y="6143644"/>
                <a:ext cx="14287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/>
            <p:cNvGrpSpPr/>
            <p:nvPr/>
          </p:nvGrpSpPr>
          <p:grpSpPr>
            <a:xfrm>
              <a:off x="4357686" y="5999180"/>
              <a:ext cx="142876" cy="144464"/>
              <a:chOff x="1000100" y="6000768"/>
              <a:chExt cx="142876" cy="144464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 rot="5400000">
                <a:off x="1000100" y="6000768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1000100" y="6143644"/>
                <a:ext cx="14287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/>
            <p:cNvGrpSpPr/>
            <p:nvPr/>
          </p:nvGrpSpPr>
          <p:grpSpPr>
            <a:xfrm>
              <a:off x="5572132" y="6000768"/>
              <a:ext cx="142876" cy="144464"/>
              <a:chOff x="1000100" y="6000768"/>
              <a:chExt cx="142876" cy="144464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>
                <a:off x="1000100" y="6000768"/>
                <a:ext cx="142876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000100" y="6143644"/>
                <a:ext cx="142876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Ответы к тесту.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4" y="2143116"/>
          <a:ext cx="78581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9697"/>
                <a:gridCol w="1309697"/>
                <a:gridCol w="1309697"/>
                <a:gridCol w="1309697"/>
                <a:gridCol w="1309697"/>
                <a:gridCol w="13096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№</a:t>
                      </a:r>
                      <a:r>
                        <a:rPr lang="ru-RU" baseline="0" dirty="0" smtClean="0">
                          <a:latin typeface="+mj-lt"/>
                        </a:rPr>
                        <a:t> задания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А1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А2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А3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А4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В1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Ответ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4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35°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7620" y="157161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Вариант 1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4143380"/>
          <a:ext cx="78581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9697"/>
                <a:gridCol w="1309697"/>
                <a:gridCol w="1309697"/>
                <a:gridCol w="1309697"/>
                <a:gridCol w="1309697"/>
                <a:gridCol w="13096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№</a:t>
                      </a:r>
                      <a:r>
                        <a:rPr lang="ru-RU" baseline="0" dirty="0" smtClean="0">
                          <a:latin typeface="+mj-lt"/>
                        </a:rPr>
                        <a:t> задания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А1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А2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А3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А4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В1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Ответ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3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4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+mj-lt"/>
                        </a:rPr>
                        <a:t>115°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7620" y="357187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Вариант 2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666</TotalTime>
  <Words>462</Words>
  <Application>Microsoft Office PowerPoint</Application>
  <PresentationFormat>Экран (4:3)</PresentationFormat>
  <Paragraphs>105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Заполните пропуски так, чтобы высказывания были верными.</vt:lpstr>
      <vt:lpstr>Найдите углы   AOB и BOC.</vt:lpstr>
      <vt:lpstr>Какая форма будет у дома?</vt:lpstr>
      <vt:lpstr>Презентация PowerPoint</vt:lpstr>
      <vt:lpstr>Презентация PowerPoint</vt:lpstr>
      <vt:lpstr>Задача.</vt:lpstr>
      <vt:lpstr>Ответы к тесту.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Ванятка</dc:creator>
  <cp:lastModifiedBy>Иван</cp:lastModifiedBy>
  <cp:revision>95</cp:revision>
  <dcterms:created xsi:type="dcterms:W3CDTF">2012-04-21T18:34:17Z</dcterms:created>
  <dcterms:modified xsi:type="dcterms:W3CDTF">2014-11-10T21:39:16Z</dcterms:modified>
</cp:coreProperties>
</file>