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326" y="1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CE7D5EA-1EA6-4B9F-BC69-5128C424880E}" type="datetimeFigureOut">
              <a:rPr lang="ru-RU" smtClean="0"/>
              <a:t>01.04.2013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783A3D-95C4-4212-91F0-CEDD5AAFE1AC}" type="slidenum">
              <a:rPr lang="ru-RU" smtClean="0"/>
              <a:t>‹#›</a:t>
            </a:fld>
            <a:endParaRPr lang="ru-RU"/>
          </a:p>
        </p:txBody>
      </p:sp>
    </p:spTree>
    <p:extLst>
      <p:ext uri="{BB962C8B-B14F-4D97-AF65-F5344CB8AC3E}">
        <p14:creationId xmlns:p14="http://schemas.microsoft.com/office/powerpoint/2010/main" val="380612912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CE7D5EA-1EA6-4B9F-BC69-5128C424880E}" type="datetimeFigureOut">
              <a:rPr lang="ru-RU" smtClean="0"/>
              <a:t>01.04.2013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783A3D-95C4-4212-91F0-CEDD5AAFE1AC}" type="slidenum">
              <a:rPr lang="ru-RU" smtClean="0"/>
              <a:t>‹#›</a:t>
            </a:fld>
            <a:endParaRPr lang="ru-RU"/>
          </a:p>
        </p:txBody>
      </p:sp>
    </p:spTree>
    <p:extLst>
      <p:ext uri="{BB962C8B-B14F-4D97-AF65-F5344CB8AC3E}">
        <p14:creationId xmlns:p14="http://schemas.microsoft.com/office/powerpoint/2010/main" val="391874815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CE7D5EA-1EA6-4B9F-BC69-5128C424880E}" type="datetimeFigureOut">
              <a:rPr lang="ru-RU" smtClean="0"/>
              <a:t>01.04.2013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783A3D-95C4-4212-91F0-CEDD5AAFE1AC}" type="slidenum">
              <a:rPr lang="ru-RU" smtClean="0"/>
              <a:t>‹#›</a:t>
            </a:fld>
            <a:endParaRPr lang="ru-RU"/>
          </a:p>
        </p:txBody>
      </p:sp>
    </p:spTree>
    <p:extLst>
      <p:ext uri="{BB962C8B-B14F-4D97-AF65-F5344CB8AC3E}">
        <p14:creationId xmlns:p14="http://schemas.microsoft.com/office/powerpoint/2010/main" val="92728834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CE7D5EA-1EA6-4B9F-BC69-5128C424880E}" type="datetimeFigureOut">
              <a:rPr lang="ru-RU" smtClean="0"/>
              <a:t>01.04.2013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783A3D-95C4-4212-91F0-CEDD5AAFE1AC}" type="slidenum">
              <a:rPr lang="ru-RU" smtClean="0"/>
              <a:t>‹#›</a:t>
            </a:fld>
            <a:endParaRPr lang="ru-RU"/>
          </a:p>
        </p:txBody>
      </p:sp>
    </p:spTree>
    <p:extLst>
      <p:ext uri="{BB962C8B-B14F-4D97-AF65-F5344CB8AC3E}">
        <p14:creationId xmlns:p14="http://schemas.microsoft.com/office/powerpoint/2010/main" val="315098226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CE7D5EA-1EA6-4B9F-BC69-5128C424880E}" type="datetimeFigureOut">
              <a:rPr lang="ru-RU" smtClean="0"/>
              <a:t>01.04.2013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783A3D-95C4-4212-91F0-CEDD5AAFE1AC}" type="slidenum">
              <a:rPr lang="ru-RU" smtClean="0"/>
              <a:t>‹#›</a:t>
            </a:fld>
            <a:endParaRPr lang="ru-RU"/>
          </a:p>
        </p:txBody>
      </p:sp>
    </p:spTree>
    <p:extLst>
      <p:ext uri="{BB962C8B-B14F-4D97-AF65-F5344CB8AC3E}">
        <p14:creationId xmlns:p14="http://schemas.microsoft.com/office/powerpoint/2010/main" val="111514683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CE7D5EA-1EA6-4B9F-BC69-5128C424880E}" type="datetimeFigureOut">
              <a:rPr lang="ru-RU" smtClean="0"/>
              <a:t>01.04.2013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783A3D-95C4-4212-91F0-CEDD5AAFE1AC}" type="slidenum">
              <a:rPr lang="ru-RU" smtClean="0"/>
              <a:t>‹#›</a:t>
            </a:fld>
            <a:endParaRPr lang="ru-RU"/>
          </a:p>
        </p:txBody>
      </p:sp>
    </p:spTree>
    <p:extLst>
      <p:ext uri="{BB962C8B-B14F-4D97-AF65-F5344CB8AC3E}">
        <p14:creationId xmlns:p14="http://schemas.microsoft.com/office/powerpoint/2010/main" val="300858361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CE7D5EA-1EA6-4B9F-BC69-5128C424880E}" type="datetimeFigureOut">
              <a:rPr lang="ru-RU" smtClean="0"/>
              <a:t>01.04.2013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783A3D-95C4-4212-91F0-CEDD5AAFE1AC}" type="slidenum">
              <a:rPr lang="ru-RU" smtClean="0"/>
              <a:t>‹#›</a:t>
            </a:fld>
            <a:endParaRPr lang="ru-RU"/>
          </a:p>
        </p:txBody>
      </p:sp>
    </p:spTree>
    <p:extLst>
      <p:ext uri="{BB962C8B-B14F-4D97-AF65-F5344CB8AC3E}">
        <p14:creationId xmlns:p14="http://schemas.microsoft.com/office/powerpoint/2010/main" val="318991432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CE7D5EA-1EA6-4B9F-BC69-5128C424880E}" type="datetimeFigureOut">
              <a:rPr lang="ru-RU" smtClean="0"/>
              <a:t>01.04.2013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783A3D-95C4-4212-91F0-CEDD5AAFE1AC}" type="slidenum">
              <a:rPr lang="ru-RU" smtClean="0"/>
              <a:t>‹#›</a:t>
            </a:fld>
            <a:endParaRPr lang="ru-RU"/>
          </a:p>
        </p:txBody>
      </p:sp>
    </p:spTree>
    <p:extLst>
      <p:ext uri="{BB962C8B-B14F-4D97-AF65-F5344CB8AC3E}">
        <p14:creationId xmlns:p14="http://schemas.microsoft.com/office/powerpoint/2010/main" val="424514427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CE7D5EA-1EA6-4B9F-BC69-5128C424880E}" type="datetimeFigureOut">
              <a:rPr lang="ru-RU" smtClean="0"/>
              <a:t>01.04.2013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783A3D-95C4-4212-91F0-CEDD5AAFE1AC}" type="slidenum">
              <a:rPr lang="ru-RU" smtClean="0"/>
              <a:t>‹#›</a:t>
            </a:fld>
            <a:endParaRPr lang="ru-RU"/>
          </a:p>
        </p:txBody>
      </p:sp>
    </p:spTree>
    <p:extLst>
      <p:ext uri="{BB962C8B-B14F-4D97-AF65-F5344CB8AC3E}">
        <p14:creationId xmlns:p14="http://schemas.microsoft.com/office/powerpoint/2010/main" val="65352117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CE7D5EA-1EA6-4B9F-BC69-5128C424880E}" type="datetimeFigureOut">
              <a:rPr lang="ru-RU" smtClean="0"/>
              <a:t>01.04.2013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783A3D-95C4-4212-91F0-CEDD5AAFE1AC}" type="slidenum">
              <a:rPr lang="ru-RU" smtClean="0"/>
              <a:t>‹#›</a:t>
            </a:fld>
            <a:endParaRPr lang="ru-RU"/>
          </a:p>
        </p:txBody>
      </p:sp>
    </p:spTree>
    <p:extLst>
      <p:ext uri="{BB962C8B-B14F-4D97-AF65-F5344CB8AC3E}">
        <p14:creationId xmlns:p14="http://schemas.microsoft.com/office/powerpoint/2010/main" val="981499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CE7D5EA-1EA6-4B9F-BC69-5128C424880E}" type="datetimeFigureOut">
              <a:rPr lang="ru-RU" smtClean="0"/>
              <a:t>01.04.2013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783A3D-95C4-4212-91F0-CEDD5AAFE1AC}" type="slidenum">
              <a:rPr lang="ru-RU" smtClean="0"/>
              <a:t>‹#›</a:t>
            </a:fld>
            <a:endParaRPr lang="ru-RU"/>
          </a:p>
        </p:txBody>
      </p:sp>
    </p:spTree>
    <p:extLst>
      <p:ext uri="{BB962C8B-B14F-4D97-AF65-F5344CB8AC3E}">
        <p14:creationId xmlns:p14="http://schemas.microsoft.com/office/powerpoint/2010/main" val="1288112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60000"/>
                <a:lumOff val="40000"/>
              </a:schemeClr>
            </a:gs>
            <a:gs pos="100000">
              <a:srgbClr val="7030A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E7D5EA-1EA6-4B9F-BC69-5128C424880E}" type="datetimeFigureOut">
              <a:rPr lang="ru-RU" smtClean="0"/>
              <a:t>01.04.2013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83A3D-95C4-4212-91F0-CEDD5AAFE1AC}" type="slidenum">
              <a:rPr lang="ru-RU" smtClean="0"/>
              <a:t>‹#›</a:t>
            </a:fld>
            <a:endParaRPr lang="ru-RU"/>
          </a:p>
        </p:txBody>
      </p:sp>
    </p:spTree>
    <p:extLst>
      <p:ext uri="{BB962C8B-B14F-4D97-AF65-F5344CB8AC3E}">
        <p14:creationId xmlns:p14="http://schemas.microsoft.com/office/powerpoint/2010/main" val="145232181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844825"/>
            <a:ext cx="7772400" cy="1755626"/>
          </a:xfrm>
        </p:spPr>
        <p:txBody>
          <a:bodyPr>
            <a:normAutofit/>
          </a:bodyPr>
          <a:lstStyle/>
          <a:p>
            <a:r>
              <a:rPr lang="ru-RU" dirty="0"/>
              <a:t/>
            </a:r>
            <a:br>
              <a:rPr lang="ru-RU" dirty="0"/>
            </a:br>
            <a:endParaRPr lang="ru-RU" dirty="0"/>
          </a:p>
        </p:txBody>
      </p:sp>
      <p:sp>
        <p:nvSpPr>
          <p:cNvPr id="5" name="Горизонтальный свиток 4"/>
          <p:cNvSpPr/>
          <p:nvPr/>
        </p:nvSpPr>
        <p:spPr>
          <a:xfrm>
            <a:off x="1691858" y="908720"/>
            <a:ext cx="5760462" cy="1152105"/>
          </a:xfrm>
          <a:prstGeom prst="horizontalScroll">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tt-RU" sz="4400" b="1" dirty="0" smtClean="0"/>
              <a:t>Дәреснең темасы</a:t>
            </a:r>
            <a:r>
              <a:rPr lang="tt-RU" sz="4400" dirty="0" smtClean="0"/>
              <a:t>:</a:t>
            </a:r>
            <a:endParaRPr lang="ru-RU" sz="4400" dirty="0"/>
          </a:p>
        </p:txBody>
      </p:sp>
      <p:sp>
        <p:nvSpPr>
          <p:cNvPr id="4" name="Прямоугольник 3"/>
          <p:cNvSpPr/>
          <p:nvPr/>
        </p:nvSpPr>
        <p:spPr>
          <a:xfrm>
            <a:off x="395536" y="2967335"/>
            <a:ext cx="8496944" cy="175432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t-RU"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Халкыбызның күңел җәүһәрләре.</a:t>
            </a:r>
            <a:endParaRPr lang="ru-RU"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82773342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89829" y="1305341"/>
            <a:ext cx="8745407" cy="4708981"/>
          </a:xfrm>
          <a:prstGeom prst="rect">
            <a:avLst/>
          </a:prstGeom>
          <a:noFill/>
        </p:spPr>
        <p:txBody>
          <a:bodyPr wrap="none" lIns="91440" tIns="45720" rIns="91440" bIns="45720">
            <a:spAutoFit/>
          </a:bodyPr>
          <a:lstStyle/>
          <a:p>
            <a:r>
              <a:rPr lang="tt-RU" sz="2000" b="0" i="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a:t>
            </a:r>
            <a:r>
              <a:rPr lang="tt-RU" sz="2800" b="1" i="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Сөмбелә туса ,су суына</a:t>
            </a:r>
            <a:r>
              <a:rPr lang="tt-RU" sz="2800" b="1" i="1"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a:t>
            </a:r>
          </a:p>
          <a:p>
            <a:endParaRPr lang="ru-RU" sz="2800" b="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endParaRPr>
          </a:p>
          <a:p>
            <a:r>
              <a:rPr lang="tt-RU" sz="2800" b="1" i="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-Сөмбеләдә коенырга ярамый</a:t>
            </a:r>
            <a:r>
              <a:rPr lang="tt-RU" sz="2800" b="1" i="1"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a:t>
            </a:r>
          </a:p>
          <a:p>
            <a:endParaRPr lang="ru-RU" sz="2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endParaRPr>
          </a:p>
          <a:p>
            <a:r>
              <a:rPr lang="tt-RU" sz="2800" b="0" i="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a:t>
            </a:r>
            <a:r>
              <a:rPr lang="tt-RU" sz="2800" b="1" i="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Сөмбеләдә сука бетер,бер чүмәлә артык китер</a:t>
            </a:r>
            <a:r>
              <a:rPr lang="tt-RU" sz="2800" b="1" i="1"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a:t>
            </a:r>
          </a:p>
          <a:p>
            <a:endParaRPr lang="ru-RU" sz="2800" b="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endParaRPr>
          </a:p>
          <a:p>
            <a:r>
              <a:rPr lang="tt-RU" sz="2800" b="0" i="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a:t>
            </a:r>
            <a:r>
              <a:rPr lang="tt-RU" sz="2800" b="1" i="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Сөмбеләдә яралган шытым кышны исән имин </a:t>
            </a:r>
            <a:r>
              <a:rPr lang="tt-RU" sz="2800" b="1" i="1"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чыгар</a:t>
            </a:r>
          </a:p>
          <a:p>
            <a:r>
              <a:rPr lang="tt-RU" sz="2800" b="1" i="1"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 һәм мул </a:t>
            </a:r>
            <a:r>
              <a:rPr lang="tt-RU" sz="2800" b="1" i="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уңыш бирер</a:t>
            </a:r>
            <a:r>
              <a:rPr lang="tt-RU" sz="2800" b="1" i="1"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a:t>
            </a:r>
          </a:p>
          <a:p>
            <a:endParaRPr lang="ru-RU" sz="2800" b="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endParaRPr>
          </a:p>
          <a:p>
            <a:r>
              <a:rPr lang="tt-RU" sz="2800" b="1" i="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-Сөмбеләдә арыш чәч-тамагың һич тә булмас ач</a:t>
            </a:r>
            <a:r>
              <a:rPr lang="tt-RU" sz="2800" b="1" i="1"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a:t>
            </a:r>
          </a:p>
          <a:p>
            <a:endParaRPr lang="ru-RU" sz="2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94731600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92518" y="2136338"/>
            <a:ext cx="8158965" cy="2246769"/>
          </a:xfrm>
          <a:prstGeom prst="rect">
            <a:avLst/>
          </a:prstGeom>
          <a:noFill/>
        </p:spPr>
        <p:txBody>
          <a:bodyPr wrap="none" lIns="91440" tIns="45720" rIns="91440" bIns="45720">
            <a:spAutoFit/>
          </a:bodyPr>
          <a:lstStyle/>
          <a:p>
            <a:r>
              <a:rPr lang="tt-RU" sz="2800" b="1" i="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-Каз тешен шакылдатса,салкын булыр</a:t>
            </a:r>
            <a:r>
              <a:rPr lang="tt-RU" sz="2800" b="1" i="1"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a:t>
            </a:r>
          </a:p>
          <a:p>
            <a:endParaRPr lang="ru-RU" sz="2800" b="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endParaRPr>
          </a:p>
          <a:p>
            <a:r>
              <a:rPr lang="tt-RU" sz="2800" b="1" i="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-Каз бер аягын канат астына тыкса,көн суытыр</a:t>
            </a:r>
            <a:r>
              <a:rPr lang="tt-RU" sz="2800" b="1" i="1"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a:t>
            </a:r>
          </a:p>
          <a:p>
            <a:endParaRPr lang="ru-RU" sz="2800" b="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endParaRPr>
          </a:p>
          <a:p>
            <a:r>
              <a:rPr lang="tt-RU" sz="2800" b="1" i="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-Каз авызын шакылдатса,рашкы (вак боз) явар.</a:t>
            </a:r>
            <a:endParaRPr lang="ru-RU" sz="2800" b="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92574987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166843"/>
            <a:ext cx="8280920" cy="4524315"/>
          </a:xfrm>
          <a:prstGeom prst="rect">
            <a:avLst/>
          </a:prstGeom>
        </p:spPr>
        <p:txBody>
          <a:bodyPr wrap="square">
            <a:spAutoFit/>
          </a:bodyPr>
          <a:lstStyle/>
          <a:p>
            <a:pPr algn="just"/>
            <a:r>
              <a:rPr lang="tt-RU" sz="2400" b="1" i="1" dirty="0">
                <a:latin typeface="Times New Roman" pitchFamily="18" charset="0"/>
                <a:cs typeface="Times New Roman" pitchFamily="18" charset="0"/>
              </a:rPr>
              <a:t>- Гомәр Бәшировның “Туган ягым-яшел бишек” повестенда сабантуй мизгелләре һәрьяклап һәм матур итеп тасвирлана.</a:t>
            </a:r>
            <a:endParaRPr lang="ru-RU" sz="2400" b="1" dirty="0">
              <a:latin typeface="Times New Roman" pitchFamily="18" charset="0"/>
              <a:cs typeface="Times New Roman" pitchFamily="18" charset="0"/>
            </a:endParaRPr>
          </a:p>
          <a:p>
            <a:pPr algn="just"/>
            <a:r>
              <a:rPr lang="tt-RU" sz="2400" b="1" i="1" dirty="0">
                <a:latin typeface="Times New Roman" pitchFamily="18" charset="0"/>
                <a:cs typeface="Times New Roman" pitchFamily="18" charset="0"/>
              </a:rPr>
              <a:t>-Мөхәммәт Гали үзенең “Сабан туенда” хикәясендә яшьләр уеннарын тасвирлый</a:t>
            </a:r>
            <a:endParaRPr lang="ru-RU" sz="2400" b="1" dirty="0">
              <a:latin typeface="Times New Roman" pitchFamily="18" charset="0"/>
              <a:cs typeface="Times New Roman" pitchFamily="18" charset="0"/>
            </a:endParaRPr>
          </a:p>
          <a:p>
            <a:pPr algn="just"/>
            <a:r>
              <a:rPr lang="tt-RU" sz="2400" b="1" i="1" dirty="0">
                <a:latin typeface="Times New Roman" pitchFamily="18" charset="0"/>
                <a:cs typeface="Times New Roman" pitchFamily="18" charset="0"/>
              </a:rPr>
              <a:t>-Галимҗан Ибраһимов  “Табигать балалары”</a:t>
            </a:r>
            <a:endParaRPr lang="ru-RU" sz="2400" b="1" dirty="0">
              <a:latin typeface="Times New Roman" pitchFamily="18" charset="0"/>
              <a:cs typeface="Times New Roman" pitchFamily="18" charset="0"/>
            </a:endParaRPr>
          </a:p>
          <a:p>
            <a:pPr algn="just"/>
            <a:r>
              <a:rPr lang="tt-RU" sz="2400" b="1" i="1" dirty="0">
                <a:latin typeface="Times New Roman" pitchFamily="18" charset="0"/>
                <a:cs typeface="Times New Roman" pitchFamily="18" charset="0"/>
              </a:rPr>
              <a:t>-Мөхәммәт Мәһдиев “”Каз канатлары” әсәре</a:t>
            </a:r>
            <a:endParaRPr lang="ru-RU" sz="2400" b="1" dirty="0">
              <a:latin typeface="Times New Roman" pitchFamily="18" charset="0"/>
              <a:cs typeface="Times New Roman" pitchFamily="18" charset="0"/>
            </a:endParaRPr>
          </a:p>
          <a:p>
            <a:pPr algn="just"/>
            <a:r>
              <a:rPr lang="tt-RU" sz="2400" b="1" i="1" dirty="0">
                <a:latin typeface="Times New Roman" pitchFamily="18" charset="0"/>
                <a:cs typeface="Times New Roman" pitchFamily="18" charset="0"/>
              </a:rPr>
              <a:t>-Мостай Кәрим “Озын-озын балачак” повестенда</a:t>
            </a:r>
            <a:endParaRPr lang="ru-RU" sz="2400" b="1" dirty="0">
              <a:latin typeface="Times New Roman" pitchFamily="18" charset="0"/>
              <a:cs typeface="Times New Roman" pitchFamily="18" charset="0"/>
            </a:endParaRPr>
          </a:p>
          <a:p>
            <a:pPr algn="just"/>
            <a:r>
              <a:rPr lang="tt-RU" sz="2400" b="1" i="1" dirty="0">
                <a:latin typeface="Times New Roman" pitchFamily="18" charset="0"/>
                <a:cs typeface="Times New Roman" pitchFamily="18" charset="0"/>
              </a:rPr>
              <a:t>-</a:t>
            </a:r>
            <a:r>
              <a:rPr lang="tt-RU" sz="2400" b="1" i="1" dirty="0" smtClean="0">
                <a:latin typeface="Times New Roman" pitchFamily="18" charset="0"/>
                <a:cs typeface="Times New Roman" pitchFamily="18" charset="0"/>
              </a:rPr>
              <a:t>Фатих Хөсни</a:t>
            </a:r>
            <a:r>
              <a:rPr lang="tt-RU" sz="2400" b="1" i="1" dirty="0">
                <a:latin typeface="Times New Roman" pitchFamily="18" charset="0"/>
                <a:cs typeface="Times New Roman" pitchFamily="18" charset="0"/>
              </a:rPr>
              <a:t>.”Минем тәрәзәләрем” исемле автобиографик әсәрендә</a:t>
            </a:r>
            <a:endParaRPr lang="ru-RU" sz="2400" b="1" dirty="0">
              <a:latin typeface="Times New Roman" pitchFamily="18" charset="0"/>
              <a:cs typeface="Times New Roman" pitchFamily="18" charset="0"/>
            </a:endParaRPr>
          </a:p>
          <a:p>
            <a:pPr algn="just"/>
            <a:r>
              <a:rPr lang="tt-RU" sz="2400" b="1" i="1" dirty="0">
                <a:latin typeface="Times New Roman" pitchFamily="18" charset="0"/>
                <a:cs typeface="Times New Roman" pitchFamily="18" charset="0"/>
              </a:rPr>
              <a:t>-Эльмира Шәрифуллинаның “Каз өмәсе” шигырендә дә әлеге бәйрәмнәр бик матур,тулы итеп тасвирлана. </a:t>
            </a:r>
            <a:endParaRPr lang="ru-RU"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102113184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0533" y="1340768"/>
            <a:ext cx="8712968" cy="3970318"/>
          </a:xfrm>
          <a:prstGeom prst="rect">
            <a:avLst/>
          </a:prstGeom>
        </p:spPr>
        <p:txBody>
          <a:bodyPr wrap="square">
            <a:spAutoFit/>
          </a:bodyPr>
          <a:lstStyle/>
          <a:p>
            <a:pPr algn="just"/>
            <a:r>
              <a:rPr lang="tt-RU" sz="2800" b="1" dirty="0" smtClean="0">
                <a:latin typeface="Times New Roman" pitchFamily="18" charset="0"/>
                <a:cs typeface="Times New Roman" pitchFamily="18" charset="0"/>
              </a:rPr>
              <a:t>-</a:t>
            </a:r>
            <a:r>
              <a:rPr lang="tt-RU" sz="2800" b="1" i="1" dirty="0" smtClean="0">
                <a:latin typeface="Times New Roman" pitchFamily="18" charset="0"/>
                <a:cs typeface="Times New Roman" pitchFamily="18" charset="0"/>
              </a:rPr>
              <a:t>Нардуган- бик борынгы бәйрәм.Ул 21-22 нче декабрьдә билгеләп үтелә.Татар милли бәйрәмнәре арасында.Нардуган бәйрәме-иң  халыкара бәйрәм. Башкортлар, удмуртлар аны-“Нардуган” дип, чувашлар – “Нартукен” һәм “Нартаван” дип атыйлар. Бәйрәм кояш туган вакытта, ягъни табигатьнең озын кышкы йокысыннан соң үткәрелә. Бәйрәм вакытында өйдән-өйгә йөриләр,бәйрәм итәләр</a:t>
            </a:r>
            <a:r>
              <a:rPr lang="tt-RU" sz="2800" b="1" i="1" dirty="0">
                <a:latin typeface="Times New Roman" pitchFamily="18" charset="0"/>
                <a:cs typeface="Times New Roman" pitchFamily="18" charset="0"/>
              </a:rPr>
              <a:t>.</a:t>
            </a:r>
            <a:endParaRPr lang="ru-RU"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295302372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474345"/>
            <a:ext cx="8424936" cy="5262979"/>
          </a:xfrm>
          <a:prstGeom prst="rect">
            <a:avLst/>
          </a:prstGeom>
        </p:spPr>
        <p:txBody>
          <a:bodyPr wrap="square">
            <a:spAutoFit/>
          </a:bodyPr>
          <a:lstStyle/>
          <a:p>
            <a:pPr algn="just"/>
            <a:r>
              <a:rPr lang="tt-RU" sz="2400" dirty="0" smtClean="0">
                <a:latin typeface="Times New Roman" pitchFamily="18" charset="0"/>
                <a:cs typeface="Times New Roman" pitchFamily="18" charset="0"/>
              </a:rPr>
              <a:t>	- </a:t>
            </a:r>
            <a:r>
              <a:rPr lang="tt-RU" sz="2400" i="1" dirty="0">
                <a:latin typeface="Times New Roman" pitchFamily="18" charset="0"/>
                <a:cs typeface="Times New Roman" pitchFamily="18" charset="0"/>
              </a:rPr>
              <a:t>Җыен җәй көне, язгы чәчү эшләре бетеп,печәнгә һәм уракка төшкәнче үткән.Җыенны билгеле бер вакытта берничә авыл бергә үткәргән.Бу бәйрәмнең икенче бер үзенчәлеге шунда: җыеннарын бу атнада бәйрәм итмәгән башка авыл кешеләре күрше авыл Җыенына кунакка килгән.Җыен өчен гадәттә авыл тирәсендәге су буе,аның бер матур урынында киә генә мәйдан сайлана. Кунаклар киләсе көнне бөтен авыл иртә таңнан ыгы-зыгы килә башлый.Кунакларны каршы алу-үзе бер тамаша. Аларны килү белән сыйлау башлана. Мактау сүзләре,җыр-биюләр башлана. Кунаклар ике кич куналар.Икенче көнне төрле уеннар,ярышлар уздыралар. Өченче көнне кунакларны күңелле бәйрәм ясап озаталар.Җыеннарны бик тәртип белән уздырганнар,исерткеч эчемлекләр кулланылмаган</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60284816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850099" y="1628800"/>
            <a:ext cx="7440178" cy="3416320"/>
          </a:xfrm>
          <a:prstGeom prst="rect">
            <a:avLst/>
          </a:prstGeom>
          <a:noFill/>
        </p:spPr>
        <p:txBody>
          <a:bodyPr wrap="none" lIns="91440" tIns="45720" rIns="91440" bIns="45720">
            <a:spAutoFit/>
          </a:bodyPr>
          <a:lstStyle/>
          <a:p>
            <a:pPr algn="ctr"/>
            <a:r>
              <a:rPr lang="tt-RU"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Үз-үзеңне җуйма, диеп</a:t>
            </a:r>
            <a:endParaRPr lang="ru-RU"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r>
              <a:rPr lang="tt-RU"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Дәште миңа Хәтерем.</a:t>
            </a:r>
            <a:endParaRPr lang="ru-RU"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r>
              <a:rPr lang="tt-RU"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Тарихымны ,мирас итеп,</a:t>
            </a:r>
            <a:endParaRPr lang="ru-RU"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r>
              <a:rPr lang="tt-RU"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Иңнәремә күтәрәм.</a:t>
            </a:r>
            <a:endParaRPr lang="ru-RU"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411752504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1058550"/>
            <a:ext cx="7560840" cy="6155531"/>
          </a:xfrm>
          <a:prstGeom prst="rect">
            <a:avLst/>
          </a:prstGeom>
        </p:spPr>
        <p:txBody>
          <a:bodyPr wrap="square">
            <a:spAutoFit/>
          </a:bodyPr>
          <a:lstStyle/>
          <a:p>
            <a:pPr algn="ctr"/>
            <a:r>
              <a:rPr lang="tt-RU" sz="2800" b="1" dirty="0" smtClean="0">
                <a:solidFill>
                  <a:schemeClr val="tx1">
                    <a:lumMod val="95000"/>
                  </a:schemeClr>
                </a:solidFill>
                <a:latin typeface="Times New Roman" pitchFamily="18" charset="0"/>
                <a:cs typeface="Times New Roman" pitchFamily="18" charset="0"/>
              </a:rPr>
              <a:t>Өй эше</a:t>
            </a:r>
          </a:p>
          <a:p>
            <a:pPr algn="ctr"/>
            <a:endParaRPr lang="tt-RU" sz="2400" b="1" dirty="0">
              <a:latin typeface="Times New Roman" pitchFamily="18" charset="0"/>
              <a:cs typeface="Times New Roman" pitchFamily="18" charset="0"/>
            </a:endParaRPr>
          </a:p>
          <a:p>
            <a:pPr algn="ctr"/>
            <a:r>
              <a:rPr lang="tt-RU" sz="2400" b="1" dirty="0" smtClean="0">
                <a:latin typeface="Times New Roman" pitchFamily="18" charset="0"/>
                <a:cs typeface="Times New Roman" pitchFamily="18" charset="0"/>
              </a:rPr>
              <a:t>Татарлар-горур</a:t>
            </a:r>
            <a:r>
              <a:rPr lang="tt-RU" sz="2400" b="1" dirty="0">
                <a:latin typeface="Times New Roman" pitchFamily="18" charset="0"/>
                <a:cs typeface="Times New Roman" pitchFamily="18" charset="0"/>
              </a:rPr>
              <a:t>, кунакчыл, чисталык яратучы, мәгърифәтле, хорафатларга ышанмаучы, эзләнүчән, хезмәт сөючән халык. Бу халык үзенең гореф-гадәтләрен, холык-фигылен, милли горурлыгын </a:t>
            </a:r>
            <a:r>
              <a:rPr lang="tt-RU" sz="2400" b="1" dirty="0" smtClean="0">
                <a:latin typeface="Times New Roman" pitchFamily="18" charset="0"/>
                <a:cs typeface="Times New Roman" pitchFamily="18" charset="0"/>
              </a:rPr>
              <a:t>саклап </a:t>
            </a:r>
            <a:r>
              <a:rPr lang="tt-RU" sz="2400" b="1" dirty="0">
                <a:latin typeface="Times New Roman" pitchFamily="18" charset="0"/>
                <a:cs typeface="Times New Roman" pitchFamily="18" charset="0"/>
              </a:rPr>
              <a:t>калган</a:t>
            </a:r>
            <a:r>
              <a:rPr lang="tt-RU" sz="2400" b="1" dirty="0" smtClean="0">
                <a:latin typeface="Times New Roman" pitchFamily="18" charset="0"/>
                <a:cs typeface="Times New Roman" pitchFamily="18" charset="0"/>
              </a:rPr>
              <a:t>.</a:t>
            </a:r>
            <a:r>
              <a:rPr lang="tt-RU" sz="2400" b="1" i="1" dirty="0">
                <a:latin typeface="Times New Roman" pitchFamily="18" charset="0"/>
                <a:cs typeface="Times New Roman" pitchFamily="18" charset="0"/>
              </a:rPr>
              <a:t> </a:t>
            </a:r>
            <a:endParaRPr lang="tt-RU" sz="2400" b="1" i="1" dirty="0" smtClean="0">
              <a:latin typeface="Times New Roman" pitchFamily="18" charset="0"/>
              <a:cs typeface="Times New Roman" pitchFamily="18" charset="0"/>
            </a:endParaRPr>
          </a:p>
          <a:p>
            <a:pPr algn="ctr"/>
            <a:r>
              <a:rPr lang="tt-RU" sz="2400" b="1" dirty="0" smtClean="0">
                <a:latin typeface="Times New Roman" pitchFamily="18" charset="0"/>
                <a:cs typeface="Times New Roman" pitchFamily="18" charset="0"/>
              </a:rPr>
              <a:t>					Карл </a:t>
            </a:r>
            <a:r>
              <a:rPr lang="tt-RU" sz="2400" b="1" dirty="0" smtClean="0">
                <a:latin typeface="Times New Roman" pitchFamily="18" charset="0"/>
                <a:cs typeface="Times New Roman" pitchFamily="18" charset="0"/>
              </a:rPr>
              <a:t>Фукс</a:t>
            </a:r>
          </a:p>
          <a:p>
            <a:endParaRPr lang="tt-RU" sz="2400" dirty="0" smtClean="0">
              <a:latin typeface="Times New Roman" pitchFamily="18" charset="0"/>
              <a:cs typeface="Times New Roman" pitchFamily="18" charset="0"/>
            </a:endParaRPr>
          </a:p>
          <a:p>
            <a:endParaRPr lang="tt-RU" sz="2400" dirty="0">
              <a:latin typeface="Times New Roman" pitchFamily="18" charset="0"/>
              <a:cs typeface="Times New Roman" pitchFamily="18" charset="0"/>
            </a:endParaRPr>
          </a:p>
          <a:p>
            <a:pPr algn="ctr"/>
            <a:endParaRPr lang="tt-RU" sz="2400" b="1" dirty="0" smtClean="0">
              <a:latin typeface="Times New Roman" pitchFamily="18" charset="0"/>
              <a:cs typeface="Times New Roman" pitchFamily="18" charset="0"/>
            </a:endParaRPr>
          </a:p>
          <a:p>
            <a:pPr algn="ctr"/>
            <a:r>
              <a:rPr lang="tt-RU" sz="2400" b="1" dirty="0" smtClean="0">
                <a:latin typeface="Times New Roman" pitchFamily="18" charset="0"/>
                <a:cs typeface="Times New Roman" pitchFamily="18" charset="0"/>
              </a:rPr>
              <a:t>Көйнең,телнең</a:t>
            </a:r>
            <a:r>
              <a:rPr lang="tt-RU" sz="2400" b="1" dirty="0" smtClean="0">
                <a:latin typeface="Times New Roman" pitchFamily="18" charset="0"/>
                <a:cs typeface="Times New Roman" pitchFamily="18" charset="0"/>
              </a:rPr>
              <a:t>, гореф-гадәтләрнең</a:t>
            </a:r>
            <a:endParaRPr lang="ru-RU" sz="2400" b="1" dirty="0" smtClean="0">
              <a:latin typeface="Times New Roman" pitchFamily="18" charset="0"/>
              <a:cs typeface="Times New Roman" pitchFamily="18" charset="0"/>
            </a:endParaRPr>
          </a:p>
          <a:p>
            <a:pPr algn="ctr"/>
            <a:r>
              <a:rPr lang="tt-RU" sz="2400" b="1" dirty="0" smtClean="0">
                <a:latin typeface="Times New Roman" pitchFamily="18" charset="0"/>
                <a:cs typeface="Times New Roman" pitchFamily="18" charset="0"/>
              </a:rPr>
              <a:t>Бар үз моңы, бар үз хисләре.</a:t>
            </a:r>
            <a:endParaRPr lang="ru-RU" sz="2400" b="1" dirty="0" smtClean="0">
              <a:latin typeface="Times New Roman" pitchFamily="18" charset="0"/>
              <a:cs typeface="Times New Roman" pitchFamily="18" charset="0"/>
            </a:endParaRPr>
          </a:p>
          <a:p>
            <a:pPr algn="ctr"/>
            <a:r>
              <a:rPr lang="tt-RU" sz="2400" b="1" smtClean="0">
                <a:latin typeface="Times New Roman" pitchFamily="18" charset="0"/>
                <a:cs typeface="Times New Roman" pitchFamily="18" charset="0"/>
              </a:rPr>
              <a:t>					И.Юзеев</a:t>
            </a:r>
            <a:endParaRPr lang="ru-RU" sz="2400" b="1" dirty="0" smtClean="0">
              <a:latin typeface="Times New Roman" pitchFamily="18" charset="0"/>
              <a:cs typeface="Times New Roman" pitchFamily="18" charset="0"/>
            </a:endParaRPr>
          </a:p>
          <a:p>
            <a:endParaRPr lang="ru-RU" dirty="0"/>
          </a:p>
          <a:p>
            <a:r>
              <a:rPr lang="tt-RU" dirty="0"/>
              <a:t>                                                                                                   </a:t>
            </a:r>
            <a:endParaRPr lang="tt-RU" dirty="0" smtClean="0"/>
          </a:p>
          <a:p>
            <a:endParaRPr lang="ru-RU" dirty="0"/>
          </a:p>
        </p:txBody>
      </p:sp>
    </p:spTree>
    <p:extLst>
      <p:ext uri="{BB962C8B-B14F-4D97-AF65-F5344CB8AC3E}">
        <p14:creationId xmlns:p14="http://schemas.microsoft.com/office/powerpoint/2010/main" val="248204462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50388" y="1052736"/>
            <a:ext cx="8136904" cy="4985980"/>
          </a:xfrm>
          <a:prstGeom prst="rect">
            <a:avLst/>
          </a:prstGeom>
        </p:spPr>
        <p:txBody>
          <a:bodyPr wrap="square">
            <a:spAutoFit/>
          </a:bodyPr>
          <a:lstStyle/>
          <a:p>
            <a:pPr algn="ctr"/>
            <a:r>
              <a:rPr lang="tt-RU" sz="6000" b="1" dirty="0">
                <a:latin typeface="Times New Roman" pitchFamily="18" charset="0"/>
                <a:cs typeface="Times New Roman" pitchFamily="18" charset="0"/>
              </a:rPr>
              <a:t>Дәреснең максаты: </a:t>
            </a:r>
            <a:endParaRPr lang="tt-RU" sz="6000" b="1" dirty="0" smtClean="0">
              <a:latin typeface="Times New Roman" pitchFamily="18" charset="0"/>
              <a:cs typeface="Times New Roman" pitchFamily="18" charset="0"/>
            </a:endParaRPr>
          </a:p>
          <a:p>
            <a:pPr algn="ctr"/>
            <a:endParaRPr lang="ru-RU" dirty="0"/>
          </a:p>
          <a:p>
            <a:pPr marL="342900" lvl="0" indent="-342900" algn="just">
              <a:buFont typeface="Wingdings" pitchFamily="2" charset="2"/>
              <a:buChar char="v"/>
            </a:pPr>
            <a:r>
              <a:rPr lang="tt-RU" sz="2400" b="1" dirty="0">
                <a:latin typeface="Times New Roman" pitchFamily="18" charset="0"/>
                <a:cs typeface="Times New Roman" pitchFamily="18" charset="0"/>
              </a:rPr>
              <a:t>укучыларны милли бәйрәмнәребезнең тарихы белән таныштыру, аларны өйрәнүгә кызыксыну уяту</a:t>
            </a:r>
            <a:r>
              <a:rPr lang="tt-RU" sz="2400" b="1" dirty="0" smtClean="0">
                <a:latin typeface="Times New Roman" pitchFamily="18" charset="0"/>
                <a:cs typeface="Times New Roman" pitchFamily="18" charset="0"/>
              </a:rPr>
              <a:t>;</a:t>
            </a:r>
          </a:p>
          <a:p>
            <a:pPr lvl="0" algn="just"/>
            <a:endParaRPr lang="ru-RU" sz="2400" b="1" dirty="0">
              <a:latin typeface="Times New Roman" pitchFamily="18" charset="0"/>
              <a:cs typeface="Times New Roman" pitchFamily="18" charset="0"/>
            </a:endParaRPr>
          </a:p>
          <a:p>
            <a:pPr marL="342900" lvl="0" indent="-342900">
              <a:buFont typeface="Wingdings" pitchFamily="2" charset="2"/>
              <a:buChar char="v"/>
            </a:pPr>
            <a:r>
              <a:rPr lang="tt-RU" sz="2400" b="1" dirty="0">
                <a:latin typeface="Times New Roman" pitchFamily="18" charset="0"/>
                <a:cs typeface="Times New Roman" pitchFamily="18" charset="0"/>
              </a:rPr>
              <a:t>бәйләнешле сөйләм һәм язма телне үстерү</a:t>
            </a:r>
            <a:r>
              <a:rPr lang="tt-RU" sz="2400" b="1" dirty="0" smtClean="0">
                <a:latin typeface="Times New Roman" pitchFamily="18" charset="0"/>
                <a:cs typeface="Times New Roman" pitchFamily="18" charset="0"/>
              </a:rPr>
              <a:t>;</a:t>
            </a:r>
          </a:p>
          <a:p>
            <a:pPr marL="342900" lvl="0" indent="-342900">
              <a:buFont typeface="Wingdings" pitchFamily="2" charset="2"/>
              <a:buChar char="v"/>
            </a:pPr>
            <a:endParaRPr lang="ru-RU" sz="2400" b="1" dirty="0">
              <a:latin typeface="Times New Roman" pitchFamily="18" charset="0"/>
              <a:cs typeface="Times New Roman" pitchFamily="18" charset="0"/>
            </a:endParaRPr>
          </a:p>
          <a:p>
            <a:pPr marL="342900" lvl="0" indent="-342900">
              <a:buFont typeface="Wingdings" pitchFamily="2" charset="2"/>
              <a:buChar char="v"/>
            </a:pPr>
            <a:r>
              <a:rPr lang="tt-RU" sz="2400" b="1" dirty="0">
                <a:latin typeface="Times New Roman" pitchFamily="18" charset="0"/>
                <a:cs typeface="Times New Roman" pitchFamily="18" charset="0"/>
              </a:rPr>
              <a:t>татар халкының мәдәни байлыкларына хөрмәт тәрбияләү</a:t>
            </a:r>
            <a:r>
              <a:rPr lang="tt-RU" sz="2400" b="1" dirty="0" smtClean="0">
                <a:latin typeface="Times New Roman" pitchFamily="18" charset="0"/>
                <a:cs typeface="Times New Roman" pitchFamily="18" charset="0"/>
              </a:rPr>
              <a:t>;</a:t>
            </a:r>
          </a:p>
          <a:p>
            <a:pPr marL="342900" lvl="0" indent="-342900">
              <a:buFont typeface="Wingdings" pitchFamily="2" charset="2"/>
              <a:buChar char="v"/>
            </a:pPr>
            <a:endParaRPr lang="ru-RU" sz="2400" b="1" dirty="0">
              <a:latin typeface="Times New Roman" pitchFamily="18" charset="0"/>
              <a:cs typeface="Times New Roman" pitchFamily="18" charset="0"/>
            </a:endParaRPr>
          </a:p>
          <a:p>
            <a:pPr marL="342900" lvl="0" indent="-342900">
              <a:buFont typeface="Wingdings" pitchFamily="2" charset="2"/>
              <a:buChar char="v"/>
            </a:pPr>
            <a:r>
              <a:rPr lang="tt-RU" sz="2400" b="1" dirty="0">
                <a:latin typeface="Times New Roman" pitchFamily="18" charset="0"/>
                <a:cs typeface="Times New Roman" pitchFamily="18" charset="0"/>
              </a:rPr>
              <a:t>укучыларда туган ягың белән горурлану хисе тәрбияләүне дәвам иттерү.</a:t>
            </a:r>
            <a:endParaRPr lang="ru-RU"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227063819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1028343"/>
            <a:ext cx="7848872" cy="4216539"/>
          </a:xfrm>
          <a:prstGeom prst="rect">
            <a:avLst/>
          </a:prstGeom>
        </p:spPr>
        <p:txBody>
          <a:bodyPr wrap="square">
            <a:spAutoFit/>
          </a:bodyPr>
          <a:lstStyle/>
          <a:p>
            <a:r>
              <a:rPr lang="tt-RU" dirty="0"/>
              <a:t> </a:t>
            </a:r>
            <a:endParaRPr lang="ru-RU" dirty="0"/>
          </a:p>
          <a:p>
            <a:r>
              <a:rPr lang="tt-RU" sz="2400" b="1" i="1" dirty="0" smtClean="0">
                <a:latin typeface="Times New Roman" pitchFamily="18" charset="0"/>
                <a:cs typeface="Times New Roman" pitchFamily="18" charset="0"/>
              </a:rPr>
              <a:t>Җиһазлау</a:t>
            </a:r>
            <a:r>
              <a:rPr lang="tt-RU" sz="2400" b="1" i="1" dirty="0">
                <a:latin typeface="Times New Roman" pitchFamily="18" charset="0"/>
                <a:cs typeface="Times New Roman" pitchFamily="18" charset="0"/>
              </a:rPr>
              <a:t>, материал:</a:t>
            </a:r>
            <a:r>
              <a:rPr lang="tt-RU" sz="2400" i="1" dirty="0">
                <a:latin typeface="Times New Roman" pitchFamily="18" charset="0"/>
                <a:cs typeface="Times New Roman" pitchFamily="18" charset="0"/>
              </a:rPr>
              <a:t> </a:t>
            </a:r>
            <a:r>
              <a:rPr lang="tt-RU" sz="2000" dirty="0">
                <a:latin typeface="Times New Roman" pitchFamily="18" charset="0"/>
                <a:cs typeface="Times New Roman" pitchFamily="18" charset="0"/>
              </a:rPr>
              <a:t>рус телендә төп гомуми белем бирү мәкт. 7 нче сыйныфы өчен дәреслек (татар балалары өчен), китаплар күргәзмәсе, сүзлекләр, слайдлар, карточкалар.</a:t>
            </a:r>
            <a:endParaRPr lang="ru-RU" sz="2000" dirty="0">
              <a:latin typeface="Times New Roman" pitchFamily="18" charset="0"/>
              <a:cs typeface="Times New Roman" pitchFamily="18" charset="0"/>
            </a:endParaRPr>
          </a:p>
          <a:p>
            <a:r>
              <a:rPr lang="tt-RU" dirty="0"/>
              <a:t> </a:t>
            </a:r>
            <a:endParaRPr lang="ru-RU" dirty="0"/>
          </a:p>
          <a:p>
            <a:r>
              <a:rPr lang="tt-RU" sz="2400" b="1" i="1" dirty="0">
                <a:latin typeface="Times New Roman" pitchFamily="18" charset="0"/>
                <a:cs typeface="Times New Roman" pitchFamily="18" charset="0"/>
              </a:rPr>
              <a:t>Дәрес тибы: </a:t>
            </a:r>
            <a:r>
              <a:rPr lang="tt-RU" sz="2000" dirty="0">
                <a:latin typeface="Times New Roman" pitchFamily="18" charset="0"/>
                <a:cs typeface="Times New Roman" pitchFamily="18" charset="0"/>
              </a:rPr>
              <a:t>бәйләнешле сөйләм телен үстерү дәресе, катнаш дәрес</a:t>
            </a:r>
            <a:endParaRPr lang="ru-RU" sz="2000" dirty="0">
              <a:latin typeface="Times New Roman" pitchFamily="18" charset="0"/>
              <a:cs typeface="Times New Roman" pitchFamily="18" charset="0"/>
            </a:endParaRPr>
          </a:p>
          <a:p>
            <a:r>
              <a:rPr lang="tt-RU" dirty="0"/>
              <a:t> </a:t>
            </a:r>
            <a:endParaRPr lang="ru-RU" dirty="0"/>
          </a:p>
          <a:p>
            <a:r>
              <a:rPr lang="tt-RU" sz="2400" b="1" i="1" dirty="0">
                <a:latin typeface="Times New Roman" pitchFamily="18" charset="0"/>
                <a:cs typeface="Times New Roman" pitchFamily="18" charset="0"/>
              </a:rPr>
              <a:t>Метод һәм </a:t>
            </a:r>
            <a:r>
              <a:rPr lang="tt-RU" sz="2400" b="1" i="1" dirty="0" smtClean="0">
                <a:latin typeface="Times New Roman" pitchFamily="18" charset="0"/>
                <a:cs typeface="Times New Roman" pitchFamily="18" charset="0"/>
              </a:rPr>
              <a:t>алымнар:</a:t>
            </a:r>
            <a:r>
              <a:rPr lang="tt-RU" dirty="0" smtClean="0"/>
              <a:t> </a:t>
            </a:r>
            <a:r>
              <a:rPr lang="tt-RU" sz="2000" dirty="0" smtClean="0">
                <a:latin typeface="Times New Roman" pitchFamily="18" charset="0"/>
                <a:cs typeface="Times New Roman" pitchFamily="18" charset="0"/>
              </a:rPr>
              <a:t>иҗади уку,чыгышлар тыңлау, дәреслек белән эшләү, күрсәтмә әсбаплардан һәм техник </a:t>
            </a:r>
            <a:r>
              <a:rPr lang="tt-RU" sz="2000" dirty="0">
                <a:latin typeface="Times New Roman" pitchFamily="18" charset="0"/>
                <a:cs typeface="Times New Roman" pitchFamily="18" charset="0"/>
              </a:rPr>
              <a:t>чаралардан файдалану,аңлатмалы сөйләү</a:t>
            </a:r>
            <a:r>
              <a:rPr lang="tt-RU"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a:p>
            <a:r>
              <a:rPr lang="tt-RU" dirty="0"/>
              <a:t> </a:t>
            </a:r>
            <a:endParaRPr lang="ru-RU" dirty="0"/>
          </a:p>
          <a:p>
            <a:r>
              <a:rPr lang="tt-RU" sz="2400" b="1" i="1" dirty="0">
                <a:latin typeface="Times New Roman" pitchFamily="18" charset="0"/>
                <a:cs typeface="Times New Roman" pitchFamily="18" charset="0"/>
              </a:rPr>
              <a:t>Педагогик технология: </a:t>
            </a:r>
            <a:r>
              <a:rPr lang="tt-RU" sz="2000" dirty="0">
                <a:latin typeface="Times New Roman" pitchFamily="18" charset="0"/>
                <a:cs typeface="Times New Roman" pitchFamily="18" charset="0"/>
              </a:rPr>
              <a:t>белем бирүнең компьютер технологиясе.</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110488313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187624" y="1124744"/>
            <a:ext cx="6624736" cy="4114334"/>
          </a:xfrm>
          <a:prstGeom prst="rect">
            <a:avLst/>
          </a:prstGeom>
          <a:noFill/>
        </p:spPr>
        <p:txBody>
          <a:bodyPr wrap="square" lIns="91440" tIns="45720" rIns="91440" bIns="45720">
            <a:spAutoFit/>
          </a:bodyPr>
          <a:lstStyle/>
          <a:p>
            <a:pPr algn="ctr"/>
            <a:r>
              <a:rPr lang="tt-RU"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Исәнмесез</a:t>
            </a:r>
            <a:r>
              <a:rPr lang="tt-RU"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 диде берәү килеп,</a:t>
            </a:r>
            <a:endParaRPr lang="ru-RU"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endParaRPr>
          </a:p>
          <a:p>
            <a:pPr algn="ctr"/>
            <a:r>
              <a:rPr lang="tt-RU"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Читтә йөргән чакта каңгырап.</a:t>
            </a:r>
            <a:endParaRPr lang="ru-RU"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endParaRPr>
          </a:p>
          <a:p>
            <a:pPr algn="ctr"/>
            <a:r>
              <a:rPr lang="tt-RU"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Шул чагында баскан урынымнан</a:t>
            </a:r>
            <a:endParaRPr lang="ru-RU"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endParaRPr>
          </a:p>
          <a:p>
            <a:pPr algn="ctr"/>
            <a:r>
              <a:rPr lang="tt-RU"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Кайнар чишмә чыкты чылтырап.</a:t>
            </a:r>
            <a:endParaRPr lang="ru-RU"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endParaRPr>
          </a:p>
          <a:p>
            <a:pPr algn="ctr"/>
            <a:r>
              <a:rPr lang="tt-RU"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Бары бер сүз:”Исәнмесез!”- диде,</a:t>
            </a:r>
            <a:endParaRPr lang="ru-RU"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endParaRPr>
          </a:p>
          <a:p>
            <a:pPr algn="ctr"/>
            <a:r>
              <a:rPr lang="tt-RU"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Күпме моң ишетте колагым.</a:t>
            </a:r>
            <a:endParaRPr lang="ru-RU"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endParaRPr>
          </a:p>
          <a:p>
            <a:pPr algn="ctr"/>
            <a:r>
              <a:rPr lang="tt-RU"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Атам-анам теле - туган </a:t>
            </a:r>
            <a:r>
              <a:rPr lang="tt-RU"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телнең,</a:t>
            </a:r>
            <a:endParaRPr lang="ru-RU"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endParaRPr>
          </a:p>
          <a:p>
            <a:pPr algn="ctr"/>
            <a:r>
              <a:rPr lang="tt-RU"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Туган җирнең</a:t>
            </a:r>
            <a:endParaRPr lang="ru-RU"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endParaRPr>
          </a:p>
          <a:p>
            <a:pPr algn="ctr"/>
            <a:r>
              <a:rPr lang="tt-RU"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Газизлеген шунда аңладым</a:t>
            </a:r>
            <a:r>
              <a:rPr lang="tt-RU" sz="1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a:t>
            </a:r>
            <a:endParaRPr lang="ru-RU" sz="1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426997941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49018" y="620688"/>
            <a:ext cx="8784976" cy="5324535"/>
          </a:xfrm>
          <a:prstGeom prst="rect">
            <a:avLst/>
          </a:prstGeom>
          <a:noFill/>
        </p:spPr>
        <p:txBody>
          <a:bodyPr wrap="square" lIns="91440" tIns="45720" rIns="91440" bIns="45720">
            <a:spAutoFit/>
          </a:bodyPr>
          <a:lstStyle/>
          <a:p>
            <a:pPr algn="just"/>
            <a:endParaRPr lang="tt-RU" sz="20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endParaRPr>
          </a:p>
          <a:p>
            <a:pPr algn="just"/>
            <a:r>
              <a:rPr lang="tt-RU" sz="2000" b="0" i="1"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Һәр </a:t>
            </a:r>
            <a:r>
              <a:rPr lang="tt-RU" sz="2000" b="0" i="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кешегә үз туган җире газиз һәм бердәнбер була.Туган җирне ярату гына аз,аны кадерләп сакларга да кирәк.</a:t>
            </a:r>
            <a:endParaRPr lang="ru-RU" sz="2000" b="0" i="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endParaRPr>
          </a:p>
          <a:p>
            <a:pPr algn="just"/>
            <a:r>
              <a:rPr lang="tt-RU" sz="2000" b="0" i="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-Туган җирне яратуны сез ничек аңлыйсыз?(җаваплар)</a:t>
            </a:r>
            <a:endParaRPr lang="ru-RU" sz="2000" b="0" i="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endParaRPr>
          </a:p>
          <a:p>
            <a:pPr algn="just"/>
            <a:r>
              <a:rPr lang="tt-RU" sz="2000" b="0" i="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-Туган җирне ярату ул- аның тарихын, мәдәниятен, милли бәйрәмнәрен, йолаларын өйрәнү, белү дигән сүз.</a:t>
            </a:r>
            <a:endParaRPr lang="ru-RU" sz="2000" b="0" i="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endParaRPr>
          </a:p>
          <a:p>
            <a:pPr algn="just"/>
            <a:r>
              <a:rPr lang="tt-RU" sz="2000" b="0" i="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-Укучылар, туган җиребез Татарстан үзенең урман-сулары, табигый байлыклары белән дан тота. Әмма республикабызның төп байлыгы-аның кешеләре. Туган җиребездә бик күп милләт кешеләре нигез корган,монда үз язмышын тапкан.</a:t>
            </a:r>
            <a:endParaRPr lang="ru-RU" sz="2000" b="0" i="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endParaRPr>
          </a:p>
          <a:p>
            <a:pPr algn="just"/>
            <a:r>
              <a:rPr lang="tt-RU" sz="2000" b="0" i="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-Татар халкы – бик борынгы һәм искиткеч тырыш,эшчән халык.Татар халкының үткәненә күз салсак,исең китәр. Ниләр генә кичермәгән безнең халык. Ә шуңа да карамастан, үз-үзенә ял да оештырган, күңел дә ача белгән.</a:t>
            </a:r>
            <a:endParaRPr lang="ru-RU" sz="2000" b="0" i="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endParaRPr>
          </a:p>
          <a:p>
            <a:pPr algn="just"/>
            <a:r>
              <a:rPr lang="tt-RU" sz="2000" b="0" i="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-Авыр эштән соң бушанып, иркенәеп алыр өчен,төрле бәйрәмнәр уйлап тапканнар. Җәй көннәрендә болынга кичке уенга җыелганнар,анда уйнаганнар, җыр-бию яңгыраган. Кыш көннәрендә исә кич утырганнар, йон эрләгәннәр, оек-бияләй бәйләгәннәр, чигү чиккәннәр.</a:t>
            </a:r>
            <a:endParaRPr lang="ru-RU" sz="2000" b="0" i="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46659997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274838"/>
            <a:ext cx="8640960" cy="2492990"/>
          </a:xfrm>
          <a:prstGeom prst="rect">
            <a:avLst/>
          </a:prstGeom>
        </p:spPr>
        <p:txBody>
          <a:bodyPr wrap="square">
            <a:spAutoFit/>
          </a:bodyPr>
          <a:lstStyle/>
          <a:p>
            <a:r>
              <a:rPr lang="tt-RU" sz="3600" i="1" dirty="0" smtClean="0">
                <a:latin typeface="Times New Roman" pitchFamily="18" charset="0"/>
                <a:cs typeface="Times New Roman" pitchFamily="18" charset="0"/>
              </a:rPr>
              <a:t>күңел җәүһәрләре –</a:t>
            </a:r>
            <a:endParaRPr lang="ru-RU" sz="3600" dirty="0">
              <a:latin typeface="Times New Roman" pitchFamily="18" charset="0"/>
              <a:cs typeface="Times New Roman" pitchFamily="18" charset="0"/>
            </a:endParaRPr>
          </a:p>
          <a:p>
            <a:pPr marL="342900" indent="-342900">
              <a:buFont typeface="Wingdings" pitchFamily="2" charset="2"/>
              <a:buChar char="Ø"/>
            </a:pPr>
            <a:r>
              <a:rPr lang="tt-RU" sz="2400" i="1" dirty="0">
                <a:latin typeface="Times New Roman" pitchFamily="18" charset="0"/>
                <a:cs typeface="Times New Roman" pitchFamily="18" charset="0"/>
              </a:rPr>
              <a:t>күңел-кешенең эчке,рухи дөньясы; аның кичерешләре,хис-тойгылары</a:t>
            </a:r>
            <a:endParaRPr lang="ru-RU" sz="2400" dirty="0">
              <a:latin typeface="Times New Roman" pitchFamily="18" charset="0"/>
              <a:cs typeface="Times New Roman" pitchFamily="18" charset="0"/>
            </a:endParaRPr>
          </a:p>
          <a:p>
            <a:pPr marL="342900" indent="-342900">
              <a:buFont typeface="Wingdings" pitchFamily="2" charset="2"/>
              <a:buChar char="Ø"/>
            </a:pPr>
            <a:r>
              <a:rPr lang="tt-RU" sz="2400" i="1" dirty="0">
                <a:latin typeface="Times New Roman" pitchFamily="18" charset="0"/>
                <a:cs typeface="Times New Roman" pitchFamily="18" charset="0"/>
              </a:rPr>
              <a:t>җәүһәрләре-энҗе, зөбәрҗәт, якут,фирүзә кебек кыйммәтле ташларның гомуми атамасы; </a:t>
            </a:r>
            <a:r>
              <a:rPr lang="tt-RU" sz="2400" i="1" dirty="0" smtClean="0">
                <a:latin typeface="Times New Roman" pitchFamily="18" charset="0"/>
                <a:cs typeface="Times New Roman" pitchFamily="18" charset="0"/>
              </a:rPr>
              <a:t>асылташ</a:t>
            </a:r>
            <a:r>
              <a:rPr lang="ru-RU" sz="2400" dirty="0">
                <a:latin typeface="Times New Roman" pitchFamily="18" charset="0"/>
                <a:cs typeface="Times New Roman" pitchFamily="18" charset="0"/>
              </a:rPr>
              <a:t> </a:t>
            </a:r>
            <a:r>
              <a:rPr lang="tt-RU" sz="2400" i="1" dirty="0" smtClean="0">
                <a:latin typeface="Times New Roman" pitchFamily="18" charset="0"/>
                <a:cs typeface="Times New Roman" pitchFamily="18" charset="0"/>
              </a:rPr>
              <a:t>-күч </a:t>
            </a:r>
            <a:r>
              <a:rPr lang="tt-RU" sz="2400" i="1" dirty="0">
                <a:latin typeface="Times New Roman" pitchFamily="18" charset="0"/>
                <a:cs typeface="Times New Roman" pitchFamily="18" charset="0"/>
              </a:rPr>
              <a:t>.-Иң кыйммәтле, бик кадерле нәрсә</a:t>
            </a:r>
            <a:endParaRPr lang="ru-RU" sz="2400" dirty="0">
              <a:latin typeface="Times New Roman" pitchFamily="18" charset="0"/>
              <a:cs typeface="Times New Roman" pitchFamily="18" charset="0"/>
            </a:endParaRPr>
          </a:p>
        </p:txBody>
      </p:sp>
      <p:sp>
        <p:nvSpPr>
          <p:cNvPr id="3" name="Прямоугольник 2"/>
          <p:cNvSpPr/>
          <p:nvPr/>
        </p:nvSpPr>
        <p:spPr>
          <a:xfrm>
            <a:off x="2483768" y="908720"/>
            <a:ext cx="3834704"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tt-RU" sz="5400" b="1" dirty="0">
                <a:ln w="11430"/>
                <a:gradFill flip="none" rotWithShape="1">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path path="rect">
                    <a:fillToRect l="100000" t="100000"/>
                  </a:path>
                  <a:tileRect r="-100000" b="-100000"/>
                </a:gradFill>
                <a:effectLst>
                  <a:outerShdw blurRad="80000" dist="40000" dir="5040000" algn="tl">
                    <a:srgbClr val="000000">
                      <a:alpha val="30000"/>
                    </a:srgbClr>
                  </a:outerShdw>
                </a:effectLst>
                <a:latin typeface="Times New Roman" pitchFamily="18" charset="0"/>
                <a:cs typeface="Times New Roman" pitchFamily="18" charset="0"/>
              </a:rPr>
              <a:t>Сүзлек эше</a:t>
            </a:r>
            <a:endParaRPr lang="ru-RU" sz="5400" b="1" dirty="0">
              <a:ln w="11430"/>
              <a:gradFill flip="none" rotWithShape="1">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path path="rect">
                  <a:fillToRect l="100000" t="100000"/>
                </a:path>
                <a:tileRect r="-100000" b="-1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159286309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836712"/>
            <a:ext cx="7344816" cy="4893647"/>
          </a:xfrm>
          <a:prstGeom prst="rect">
            <a:avLst/>
          </a:prstGeom>
        </p:spPr>
        <p:txBody>
          <a:bodyPr wrap="square">
            <a:spAutoFit/>
          </a:bodyPr>
          <a:lstStyle/>
          <a:p>
            <a:pPr algn="ctr"/>
            <a:r>
              <a:rPr lang="tt-RU" sz="4000" dirty="0" smtClean="0">
                <a:latin typeface="Times New Roman" pitchFamily="18" charset="0"/>
                <a:cs typeface="Times New Roman" pitchFamily="18" charset="0"/>
              </a:rPr>
              <a:t>Эпиграф</a:t>
            </a:r>
            <a:endParaRPr lang="tt-RU" sz="4000" dirty="0" smtClean="0">
              <a:latin typeface="Times New Roman" pitchFamily="18" charset="0"/>
              <a:cs typeface="Times New Roman" pitchFamily="18" charset="0"/>
            </a:endParaRPr>
          </a:p>
          <a:p>
            <a:pPr algn="ctr"/>
            <a:endParaRPr lang="ru-RU" sz="3200" dirty="0">
              <a:latin typeface="Times New Roman" pitchFamily="18" charset="0"/>
              <a:cs typeface="Times New Roman" pitchFamily="18" charset="0"/>
            </a:endParaRPr>
          </a:p>
          <a:p>
            <a:pPr algn="ctr"/>
            <a:r>
              <a:rPr lang="tt-RU" sz="4800" i="1" dirty="0">
                <a:latin typeface="Times New Roman" pitchFamily="18" charset="0"/>
                <a:cs typeface="Times New Roman" pitchFamily="18" charset="0"/>
              </a:rPr>
              <a:t>Көйнең,телнең, гореф-гадәтләрнең</a:t>
            </a:r>
            <a:endParaRPr lang="ru-RU" sz="4800" dirty="0">
              <a:latin typeface="Times New Roman" pitchFamily="18" charset="0"/>
              <a:cs typeface="Times New Roman" pitchFamily="18" charset="0"/>
            </a:endParaRPr>
          </a:p>
          <a:p>
            <a:pPr algn="ctr"/>
            <a:r>
              <a:rPr lang="tt-RU" sz="4800" i="1" dirty="0">
                <a:latin typeface="Times New Roman" pitchFamily="18" charset="0"/>
                <a:cs typeface="Times New Roman" pitchFamily="18" charset="0"/>
              </a:rPr>
              <a:t>Бар үз моңы, бар үз хисләре.</a:t>
            </a:r>
            <a:endParaRPr lang="ru-RU" sz="4800" dirty="0">
              <a:latin typeface="Times New Roman" pitchFamily="18" charset="0"/>
              <a:cs typeface="Times New Roman" pitchFamily="18" charset="0"/>
            </a:endParaRPr>
          </a:p>
          <a:p>
            <a:pPr algn="ctr"/>
            <a:r>
              <a:rPr lang="tt-RU" sz="4800" i="1" dirty="0" smtClean="0">
                <a:latin typeface="Times New Roman" pitchFamily="18" charset="0"/>
                <a:cs typeface="Times New Roman" pitchFamily="18" charset="0"/>
              </a:rPr>
              <a:t>				И.Юзеев</a:t>
            </a:r>
            <a:endParaRPr lang="ru-RU" sz="4800" dirty="0">
              <a:latin typeface="Times New Roman" pitchFamily="18" charset="0"/>
              <a:cs typeface="Times New Roman" pitchFamily="18" charset="0"/>
            </a:endParaRPr>
          </a:p>
        </p:txBody>
      </p:sp>
    </p:spTree>
    <p:extLst>
      <p:ext uri="{BB962C8B-B14F-4D97-AF65-F5344CB8AC3E}">
        <p14:creationId xmlns:p14="http://schemas.microsoft.com/office/powerpoint/2010/main" val="247100801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787354" y="836711"/>
            <a:ext cx="7457491" cy="5078313"/>
          </a:xfrm>
          <a:prstGeom prst="rect">
            <a:avLst/>
          </a:prstGeom>
          <a:noFill/>
        </p:spPr>
        <p:txBody>
          <a:bodyPr wrap="none" lIns="91440" tIns="45720" rIns="91440" bIns="45720">
            <a:spAutoFit/>
          </a:bodyPr>
          <a:lstStyle/>
          <a:p>
            <a:pPr algn="ctr"/>
            <a:r>
              <a:rPr lang="tt-RU"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Борын-борын заманнан,</a:t>
            </a:r>
            <a:endParaRPr lang="ru-RU"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r>
              <a:rPr lang="tt-RU"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Болгар белән </a:t>
            </a:r>
            <a:r>
              <a:rPr lang="tt-RU"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Казаннан,</a:t>
            </a:r>
            <a:endParaRPr lang="ru-RU"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r>
              <a:rPr lang="tt-RU"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Җаек белән Иделдән</a:t>
            </a:r>
            <a:endParaRPr lang="ru-RU"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r>
              <a:rPr lang="tt-RU"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Бу </a:t>
            </a:r>
            <a:r>
              <a:rPr lang="tt-RU"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бәйрәм безгә килгән.</a:t>
            </a:r>
            <a:endParaRPr lang="ru-RU"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r>
              <a:rPr lang="tt-RU"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Н..... мөбәрәк булсын!</a:t>
            </a:r>
            <a:endParaRPr lang="ru-RU"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r>
              <a:rPr lang="tt-RU"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Н..... мөбәрәк булсын! </a:t>
            </a:r>
            <a:endParaRPr lang="ru-RU"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64858312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052736"/>
            <a:ext cx="8856983" cy="3970318"/>
          </a:xfrm>
          <a:prstGeom prst="rect">
            <a:avLst/>
          </a:prstGeom>
        </p:spPr>
        <p:txBody>
          <a:bodyPr wrap="square">
            <a:spAutoFit/>
          </a:bodyPr>
          <a:lstStyle/>
          <a:p>
            <a:pPr marL="571500" indent="-571500">
              <a:buFontTx/>
              <a:buChar char="-"/>
            </a:pPr>
            <a:r>
              <a:rPr lang="tt-RU" sz="3600" b="1" i="1" dirty="0" smtClean="0">
                <a:latin typeface="Times New Roman" pitchFamily="18" charset="0"/>
                <a:cs typeface="Times New Roman" pitchFamily="18" charset="0"/>
              </a:rPr>
              <a:t>Батырлыгыңны </a:t>
            </a:r>
            <a:r>
              <a:rPr lang="tt-RU" sz="3600" b="1" i="1" dirty="0">
                <a:latin typeface="Times New Roman" pitchFamily="18" charset="0"/>
                <a:cs typeface="Times New Roman" pitchFamily="18" charset="0"/>
              </a:rPr>
              <a:t>мәйданда сынат.(М</a:t>
            </a:r>
            <a:r>
              <a:rPr lang="tt-RU" sz="3600" b="1" i="1" dirty="0" smtClean="0">
                <a:latin typeface="Times New Roman" pitchFamily="18" charset="0"/>
                <a:cs typeface="Times New Roman" pitchFamily="18" charset="0"/>
              </a:rPr>
              <a:t>)</a:t>
            </a:r>
          </a:p>
          <a:p>
            <a:pPr marL="571500" indent="-571500">
              <a:buFontTx/>
              <a:buChar char="-"/>
            </a:pPr>
            <a:endParaRPr lang="ru-RU" sz="3600" b="1" dirty="0">
              <a:latin typeface="Times New Roman" pitchFamily="18" charset="0"/>
              <a:cs typeface="Times New Roman" pitchFamily="18" charset="0"/>
            </a:endParaRPr>
          </a:p>
          <a:p>
            <a:r>
              <a:rPr lang="tt-RU" sz="3600" b="1" i="1" dirty="0">
                <a:latin typeface="Times New Roman" pitchFamily="18" charset="0"/>
                <a:cs typeface="Times New Roman" pitchFamily="18" charset="0"/>
              </a:rPr>
              <a:t>-Чабышкы мәйданда чапмый тынмас.(М</a:t>
            </a:r>
            <a:r>
              <a:rPr lang="tt-RU" sz="3600" b="1" i="1" dirty="0" smtClean="0">
                <a:latin typeface="Times New Roman" pitchFamily="18" charset="0"/>
                <a:cs typeface="Times New Roman" pitchFamily="18" charset="0"/>
              </a:rPr>
              <a:t>)</a:t>
            </a:r>
          </a:p>
          <a:p>
            <a:endParaRPr lang="ru-RU" sz="3600" b="1" dirty="0">
              <a:latin typeface="Times New Roman" pitchFamily="18" charset="0"/>
              <a:cs typeface="Times New Roman" pitchFamily="18" charset="0"/>
            </a:endParaRPr>
          </a:p>
          <a:p>
            <a:pPr marL="571500" indent="-571500">
              <a:buFontTx/>
              <a:buChar char="-"/>
            </a:pPr>
            <a:r>
              <a:rPr lang="tt-RU" sz="3600" b="1" i="1" dirty="0" smtClean="0">
                <a:latin typeface="Times New Roman" pitchFamily="18" charset="0"/>
                <a:cs typeface="Times New Roman" pitchFamily="18" charset="0"/>
              </a:rPr>
              <a:t>Ташбака </a:t>
            </a:r>
            <a:r>
              <a:rPr lang="tt-RU" sz="3600" b="1" i="1" dirty="0">
                <a:latin typeface="Times New Roman" pitchFamily="18" charset="0"/>
                <a:cs typeface="Times New Roman" pitchFamily="18" charset="0"/>
              </a:rPr>
              <a:t>куянны узган.(М</a:t>
            </a:r>
            <a:r>
              <a:rPr lang="tt-RU" sz="3600" b="1" i="1" dirty="0" smtClean="0">
                <a:latin typeface="Times New Roman" pitchFamily="18" charset="0"/>
                <a:cs typeface="Times New Roman" pitchFamily="18" charset="0"/>
              </a:rPr>
              <a:t>)</a:t>
            </a:r>
          </a:p>
          <a:p>
            <a:pPr marL="571500" indent="-571500">
              <a:buFontTx/>
              <a:buChar char="-"/>
            </a:pPr>
            <a:endParaRPr lang="ru-RU" sz="3600" b="1" dirty="0">
              <a:latin typeface="Times New Roman" pitchFamily="18" charset="0"/>
              <a:cs typeface="Times New Roman" pitchFamily="18" charset="0"/>
            </a:endParaRPr>
          </a:p>
          <a:p>
            <a:r>
              <a:rPr lang="tt-RU" sz="3600" b="1" i="1" dirty="0">
                <a:latin typeface="Times New Roman" pitchFamily="18" charset="0"/>
                <a:cs typeface="Times New Roman" pitchFamily="18" charset="0"/>
              </a:rPr>
              <a:t>-Җырламас идем,сабантуе җырлата.(М)</a:t>
            </a:r>
            <a:endParaRPr lang="ru-RU" sz="3600" b="1" dirty="0">
              <a:latin typeface="Times New Roman" pitchFamily="18" charset="0"/>
              <a:cs typeface="Times New Roman" pitchFamily="18" charset="0"/>
            </a:endParaRPr>
          </a:p>
        </p:txBody>
      </p:sp>
    </p:spTree>
    <p:extLst>
      <p:ext uri="{BB962C8B-B14F-4D97-AF65-F5344CB8AC3E}">
        <p14:creationId xmlns:p14="http://schemas.microsoft.com/office/powerpoint/2010/main" val="279211036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420</TotalTime>
  <Words>595</Words>
  <Application>Microsoft Office PowerPoint</Application>
  <PresentationFormat>Экран (4:3)</PresentationFormat>
  <Paragraphs>98</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Лилия</dc:creator>
  <cp:lastModifiedBy>Лилия</cp:lastModifiedBy>
  <cp:revision>20</cp:revision>
  <dcterms:created xsi:type="dcterms:W3CDTF">2013-03-25T04:48:29Z</dcterms:created>
  <dcterms:modified xsi:type="dcterms:W3CDTF">2013-04-01T05:47:04Z</dcterms:modified>
</cp:coreProperties>
</file>