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9" r:id="rId5"/>
    <p:sldId id="259" r:id="rId6"/>
    <p:sldId id="260" r:id="rId7"/>
    <p:sldId id="261" r:id="rId8"/>
    <p:sldId id="262" r:id="rId9"/>
    <p:sldId id="264" r:id="rId10"/>
    <p:sldId id="265" r:id="rId11"/>
    <p:sldId id="270" r:id="rId12"/>
    <p:sldId id="267" r:id="rId13"/>
    <p:sldId id="268" r:id="rId1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24" autoAdjust="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6618B5C-2E90-47BC-9F9C-F53070C5B0C0}" type="datetimeFigureOut">
              <a:rPr lang="ru-RU"/>
              <a:pPr>
                <a:defRPr/>
              </a:pPr>
              <a:t>12.03.2013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F4C5AAF1-828A-4473-A4C9-3469EB343F5C}"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Образ слайда 1"/>
          <p:cNvSpPr>
            <a:spLocks noGrp="1" noRot="1" noChangeAspect="1" noTextEdit="1"/>
          </p:cNvSpPr>
          <p:nvPr>
            <p:ph type="sldImg"/>
          </p:nvPr>
        </p:nvSpPr>
        <p:spPr bwMode="auto">
          <a:noFill/>
          <a:ln>
            <a:solidFill>
              <a:srgbClr val="000000"/>
            </a:solidFill>
            <a:miter lim="800000"/>
            <a:headEnd/>
            <a:tailEnd/>
          </a:ln>
        </p:spPr>
      </p:sp>
      <p:sp>
        <p:nvSpPr>
          <p:cNvPr id="16387"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16388"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7A905A1-E1E7-47EE-B17F-527B3F190DFF}" type="slidenum">
              <a:rPr lang="ru-RU" smtClean="0"/>
              <a:pPr fontAlgn="base">
                <a:spcBef>
                  <a:spcPct val="0"/>
                </a:spcBef>
                <a:spcAft>
                  <a:spcPct val="0"/>
                </a:spcAft>
                <a:defRPr/>
              </a:pPr>
              <a:t>12</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pPr>
              <a:defRPr/>
            </a:pPr>
            <a:fld id="{11DA84FA-FCDA-4AF0-949B-1CE260248A76}" type="datetimeFigureOut">
              <a:rPr lang="ru-RU" smtClean="0"/>
              <a:pPr>
                <a:defRPr/>
              </a:pPr>
              <a:t>12.03.2013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pPr>
              <a:defRPr/>
            </a:pPr>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pPr>
              <a:defRPr/>
            </a:pPr>
            <a:fld id="{68A34A71-E0D8-4026-B8BC-0C53632457CF}" type="slidenum">
              <a:rPr lang="ru-RU" smtClean="0"/>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8075E84C-C145-4E43-954B-B75126E19B2E}" type="datetimeFigureOut">
              <a:rPr lang="ru-RU" smtClean="0"/>
              <a:pPr>
                <a:defRPr/>
              </a:pPr>
              <a:t>12.03.2013</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1FB2453C-F11B-4F75-9322-EEB40354517C}" type="slidenum">
              <a:rPr lang="ru-RU" smtClean="0"/>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F0244FCD-29E2-4832-8FAC-13B8E5EB58BB}" type="datetimeFigureOut">
              <a:rPr lang="ru-RU" smtClean="0"/>
              <a:pPr>
                <a:defRPr/>
              </a:pPr>
              <a:t>12.03.2013</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E10D6210-6945-46BB-A91B-4A3EBCB65C7E}" type="slidenum">
              <a:rPr lang="ru-RU" smtClean="0"/>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fld id="{30D7E955-B983-4786-8D22-AB27F6B195FB}" type="datetimeFigureOut">
              <a:rPr lang="ru-RU" smtClean="0"/>
              <a:pPr>
                <a:defRPr/>
              </a:pPr>
              <a:t>12.03.2013</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E392369F-FE75-4D19-B628-0F06EADB2F2A}" type="slidenum">
              <a:rPr lang="ru-RU" smtClean="0"/>
              <a:pPr>
                <a:defRPr/>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pPr>
              <a:defRPr/>
            </a:pPr>
            <a:fld id="{B57A24DA-FCF2-43D3-B0E1-3D54A2308D55}" type="datetimeFigureOut">
              <a:rPr lang="ru-RU" smtClean="0"/>
              <a:pPr>
                <a:defRPr/>
              </a:pPr>
              <a:t>12.03.2013</a:t>
            </a:fld>
            <a:endParaRPr lang="ru-RU"/>
          </a:p>
        </p:txBody>
      </p:sp>
      <p:sp>
        <p:nvSpPr>
          <p:cNvPr id="5" name="Нижний колонтитул 4"/>
          <p:cNvSpPr>
            <a:spLocks noGrp="1"/>
          </p:cNvSpPr>
          <p:nvPr>
            <p:ph type="ftr" sz="quarter" idx="11"/>
          </p:nvPr>
        </p:nvSpPr>
        <p:spPr/>
        <p:txBody>
          <a:bodyPr/>
          <a:lstStyle>
            <a:extLst/>
          </a:lstStyle>
          <a:p>
            <a:pPr>
              <a:defRPr/>
            </a:pPr>
            <a:endParaRPr lang="ru-RU"/>
          </a:p>
        </p:txBody>
      </p:sp>
      <p:sp>
        <p:nvSpPr>
          <p:cNvPr id="6" name="Номер слайда 5"/>
          <p:cNvSpPr>
            <a:spLocks noGrp="1"/>
          </p:cNvSpPr>
          <p:nvPr>
            <p:ph type="sldNum" sz="quarter" idx="12"/>
          </p:nvPr>
        </p:nvSpPr>
        <p:spPr/>
        <p:txBody>
          <a:bodyPr/>
          <a:lstStyle>
            <a:extLst/>
          </a:lstStyle>
          <a:p>
            <a:pPr>
              <a:defRPr/>
            </a:pPr>
            <a:fld id="{63827CB9-FCA9-46EE-B34F-B056E8A28211}" type="slidenum">
              <a:rPr lang="ru-RU" smtClean="0"/>
              <a:pPr>
                <a:defRPr/>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fld id="{2DC5CDD2-06B7-45A3-9E7A-E0ABB577FACE}" type="datetimeFigureOut">
              <a:rPr lang="ru-RU" smtClean="0"/>
              <a:pPr>
                <a:defRPr/>
              </a:pPr>
              <a:t>12.03.2013</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A555C68B-782E-40C0-9EB9-44BBE3407A11}" type="slidenum">
              <a:rPr lang="ru-RU" smtClean="0"/>
              <a:pPr>
                <a:defRPr/>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fld id="{2DA0B7D5-03EC-48EB-8594-603B796F3FDE}" type="datetimeFigureOut">
              <a:rPr lang="ru-RU" smtClean="0"/>
              <a:pPr>
                <a:defRPr/>
              </a:pPr>
              <a:t>12.03.2013</a:t>
            </a:fld>
            <a:endParaRPr lang="ru-RU"/>
          </a:p>
        </p:txBody>
      </p:sp>
      <p:sp>
        <p:nvSpPr>
          <p:cNvPr id="8" name="Нижний колонтитул 7"/>
          <p:cNvSpPr>
            <a:spLocks noGrp="1"/>
          </p:cNvSpPr>
          <p:nvPr>
            <p:ph type="ftr" sz="quarter" idx="11"/>
          </p:nvPr>
        </p:nvSpPr>
        <p:spPr/>
        <p:txBody>
          <a:bodyPr/>
          <a:lstStyle>
            <a:extLst/>
          </a:lstStyle>
          <a:p>
            <a:pPr>
              <a:defRPr/>
            </a:pPr>
            <a:endParaRPr lang="ru-RU"/>
          </a:p>
        </p:txBody>
      </p:sp>
      <p:sp>
        <p:nvSpPr>
          <p:cNvPr id="9" name="Номер слайда 8"/>
          <p:cNvSpPr>
            <a:spLocks noGrp="1"/>
          </p:cNvSpPr>
          <p:nvPr>
            <p:ph type="sldNum" sz="quarter" idx="12"/>
          </p:nvPr>
        </p:nvSpPr>
        <p:spPr/>
        <p:txBody>
          <a:bodyPr/>
          <a:lstStyle>
            <a:extLst/>
          </a:lstStyle>
          <a:p>
            <a:pPr>
              <a:defRPr/>
            </a:pPr>
            <a:fld id="{673F19F5-C7E1-49E5-A925-4BC3A5CC5D36}"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pPr>
              <a:defRPr/>
            </a:pPr>
            <a:fld id="{8D0D1E98-9B85-4B84-A6DC-8874E8A928CD}" type="datetimeFigureOut">
              <a:rPr lang="ru-RU" smtClean="0"/>
              <a:pPr>
                <a:defRPr/>
              </a:pPr>
              <a:t>12.03.2013</a:t>
            </a:fld>
            <a:endParaRPr lang="ru-RU"/>
          </a:p>
        </p:txBody>
      </p:sp>
      <p:sp>
        <p:nvSpPr>
          <p:cNvPr id="4" name="Нижний колонтитул 3"/>
          <p:cNvSpPr>
            <a:spLocks noGrp="1"/>
          </p:cNvSpPr>
          <p:nvPr>
            <p:ph type="ftr" sz="quarter" idx="11"/>
          </p:nvPr>
        </p:nvSpPr>
        <p:spPr/>
        <p:txBody>
          <a:bodyPr/>
          <a:lstStyle>
            <a:extLst/>
          </a:lstStyle>
          <a:p>
            <a:pPr>
              <a:defRPr/>
            </a:pPr>
            <a:endParaRPr lang="ru-RU"/>
          </a:p>
        </p:txBody>
      </p:sp>
      <p:sp>
        <p:nvSpPr>
          <p:cNvPr id="5" name="Номер слайда 4"/>
          <p:cNvSpPr>
            <a:spLocks noGrp="1"/>
          </p:cNvSpPr>
          <p:nvPr>
            <p:ph type="sldNum" sz="quarter" idx="12"/>
          </p:nvPr>
        </p:nvSpPr>
        <p:spPr/>
        <p:txBody>
          <a:bodyPr/>
          <a:lstStyle>
            <a:extLst/>
          </a:lstStyle>
          <a:p>
            <a:pPr>
              <a:defRPr/>
            </a:pPr>
            <a:fld id="{17C16FE7-210D-4DEC-807A-5B08869DE0D7}" type="slidenum">
              <a:rPr lang="ru-RU" smtClean="0"/>
              <a:pPr>
                <a:defRPr/>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fld id="{C7D72817-A6E8-490A-97CC-12F6D8A25F77}" type="datetimeFigureOut">
              <a:rPr lang="ru-RU" smtClean="0"/>
              <a:pPr>
                <a:defRPr/>
              </a:pPr>
              <a:t>12.03.2013</a:t>
            </a:fld>
            <a:endParaRPr lang="ru-RU"/>
          </a:p>
        </p:txBody>
      </p:sp>
      <p:sp>
        <p:nvSpPr>
          <p:cNvPr id="3" name="Нижний колонтитул 2"/>
          <p:cNvSpPr>
            <a:spLocks noGrp="1"/>
          </p:cNvSpPr>
          <p:nvPr>
            <p:ph type="ftr" sz="quarter" idx="11"/>
          </p:nvPr>
        </p:nvSpPr>
        <p:spPr/>
        <p:txBody>
          <a:bodyPr/>
          <a:lstStyle>
            <a:extLst/>
          </a:lstStyle>
          <a:p>
            <a:pPr>
              <a:defRPr/>
            </a:pPr>
            <a:endParaRPr lang="ru-RU"/>
          </a:p>
        </p:txBody>
      </p:sp>
      <p:sp>
        <p:nvSpPr>
          <p:cNvPr id="4" name="Номер слайда 3"/>
          <p:cNvSpPr>
            <a:spLocks noGrp="1"/>
          </p:cNvSpPr>
          <p:nvPr>
            <p:ph type="sldNum" sz="quarter" idx="12"/>
          </p:nvPr>
        </p:nvSpPr>
        <p:spPr/>
        <p:txBody>
          <a:bodyPr/>
          <a:lstStyle>
            <a:extLst/>
          </a:lstStyle>
          <a:p>
            <a:pPr>
              <a:defRPr/>
            </a:pPr>
            <a:fld id="{9464ED76-3116-41CA-BA27-5A934253FB25}" type="slidenum">
              <a:rPr lang="ru-RU" smtClean="0"/>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pPr>
              <a:defRPr/>
            </a:pPr>
            <a:fld id="{0E0C5B03-C265-4C75-87A1-3F3B55E08477}" type="datetimeFigureOut">
              <a:rPr lang="ru-RU" smtClean="0"/>
              <a:pPr>
                <a:defRPr/>
              </a:pPr>
              <a:t>12.03.2013</a:t>
            </a:fld>
            <a:endParaRPr lang="ru-RU"/>
          </a:p>
        </p:txBody>
      </p:sp>
      <p:sp>
        <p:nvSpPr>
          <p:cNvPr id="6" name="Нижний колонтитул 5"/>
          <p:cNvSpPr>
            <a:spLocks noGrp="1"/>
          </p:cNvSpPr>
          <p:nvPr>
            <p:ph type="ftr" sz="quarter" idx="11"/>
          </p:nvPr>
        </p:nvSpPr>
        <p:spPr/>
        <p:txBody>
          <a:bodyPr/>
          <a:lstStyle>
            <a:extLst/>
          </a:lstStyle>
          <a:p>
            <a:pPr>
              <a:defRPr/>
            </a:pPr>
            <a:endParaRPr lang="ru-RU"/>
          </a:p>
        </p:txBody>
      </p:sp>
      <p:sp>
        <p:nvSpPr>
          <p:cNvPr id="7" name="Номер слайда 6"/>
          <p:cNvSpPr>
            <a:spLocks noGrp="1"/>
          </p:cNvSpPr>
          <p:nvPr>
            <p:ph type="sldNum" sz="quarter" idx="12"/>
          </p:nvPr>
        </p:nvSpPr>
        <p:spPr/>
        <p:txBody>
          <a:bodyPr/>
          <a:lstStyle>
            <a:extLst/>
          </a:lstStyle>
          <a:p>
            <a:pPr>
              <a:defRPr/>
            </a:pPr>
            <a:fld id="{E4EA4BC1-1FCE-4ED8-BA43-3BAE1E41BDDC}" type="slidenum">
              <a:rPr lang="ru-RU" smtClean="0"/>
              <a:pPr>
                <a:defRPr/>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pPr>
              <a:defRPr/>
            </a:pPr>
            <a:fld id="{D3BB72B7-28F1-49EF-B68B-1C0EB68E9C8C}" type="datetimeFigureOut">
              <a:rPr lang="ru-RU" smtClean="0"/>
              <a:pPr>
                <a:defRPr/>
              </a:pPr>
              <a:t>12.03.2013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pPr>
              <a:defRPr/>
            </a:pPr>
            <a:fld id="{FF9D81F8-51D7-4926-AC8F-955D3A153D93}" type="slidenum">
              <a:rPr lang="ru-RU" smtClean="0"/>
              <a:pPr>
                <a:defRPr/>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5C302870-91EF-4725-A87C-BC8C8E415DF1}" type="datetimeFigureOut">
              <a:rPr lang="ru-RU" smtClean="0"/>
              <a:pPr>
                <a:defRPr/>
              </a:pPr>
              <a:t>12.03.2013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37CBD958-F83E-429F-B7B1-AB88DCA03AC0}" type="slidenum">
              <a:rPr lang="ru-RU" smtClean="0"/>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539552" y="0"/>
            <a:ext cx="7772400" cy="1470025"/>
          </a:xfrm>
        </p:spPr>
        <p:txBody>
          <a:bodyPr/>
          <a:lstStyle/>
          <a:p>
            <a:pPr eaLnBrk="1" hangingPunct="1"/>
            <a:r>
              <a:rPr lang="ru-RU" sz="3200" dirty="0" smtClean="0"/>
              <a:t>Родительское собрание</a:t>
            </a:r>
            <a:br>
              <a:rPr lang="ru-RU" sz="3200" dirty="0" smtClean="0"/>
            </a:br>
            <a:r>
              <a:rPr lang="ru-RU" sz="3200" dirty="0" smtClean="0"/>
              <a:t> </a:t>
            </a:r>
          </a:p>
        </p:txBody>
      </p:sp>
      <p:sp>
        <p:nvSpPr>
          <p:cNvPr id="3" name="Подзаголовок 2"/>
          <p:cNvSpPr>
            <a:spLocks noGrp="1"/>
          </p:cNvSpPr>
          <p:nvPr>
            <p:ph type="subTitle" idx="1"/>
          </p:nvPr>
        </p:nvSpPr>
        <p:spPr>
          <a:xfrm>
            <a:off x="1547664" y="1124744"/>
            <a:ext cx="7000875" cy="2357437"/>
          </a:xfrm>
        </p:spPr>
        <p:txBody>
          <a:bodyPr rtlCol="0">
            <a:normAutofit/>
          </a:bodyPr>
          <a:lstStyle/>
          <a:p>
            <a:pPr algn="ctr" eaLnBrk="1" fontAlgn="auto" hangingPunct="1">
              <a:spcAft>
                <a:spcPts val="0"/>
              </a:spcAft>
              <a:buFont typeface="Arial" pitchFamily="34" charset="0"/>
              <a:buNone/>
              <a:defRPr/>
            </a:pPr>
            <a:r>
              <a:rPr lang="ru-RU" b="1" dirty="0" smtClean="0">
                <a:solidFill>
                  <a:schemeClr val="accent1">
                    <a:lumMod val="75000"/>
                  </a:schemeClr>
                </a:solidFill>
              </a:rPr>
              <a:t>по теме </a:t>
            </a:r>
          </a:p>
          <a:p>
            <a:pPr algn="ctr" eaLnBrk="1" fontAlgn="auto" hangingPunct="1">
              <a:spcAft>
                <a:spcPts val="0"/>
              </a:spcAft>
              <a:buFont typeface="Arial" pitchFamily="34" charset="0"/>
              <a:buNone/>
              <a:defRPr/>
            </a:pPr>
            <a:r>
              <a:rPr lang="ru-RU" b="1" dirty="0" smtClean="0">
                <a:solidFill>
                  <a:schemeClr val="accent1">
                    <a:lumMod val="75000"/>
                  </a:schemeClr>
                </a:solidFill>
              </a:rPr>
              <a:t>« Роль родителей в трудовом воспитании подростка»</a:t>
            </a:r>
          </a:p>
          <a:p>
            <a:pPr algn="r" eaLnBrk="1" fontAlgn="auto" hangingPunct="1">
              <a:spcAft>
                <a:spcPts val="0"/>
              </a:spcAft>
              <a:buFont typeface="Arial" pitchFamily="34" charset="0"/>
              <a:buNone/>
              <a:defRPr/>
            </a:pPr>
            <a:r>
              <a:rPr lang="ru-RU" sz="2000" b="1" dirty="0" smtClean="0">
                <a:solidFill>
                  <a:schemeClr val="accent1">
                    <a:lumMod val="75000"/>
                  </a:schemeClr>
                </a:solidFill>
              </a:rPr>
              <a:t> </a:t>
            </a:r>
          </a:p>
          <a:p>
            <a:pPr eaLnBrk="1" fontAlgn="auto" hangingPunct="1">
              <a:spcAft>
                <a:spcPts val="0"/>
              </a:spcAft>
              <a:buFont typeface="Arial" pitchFamily="34" charset="0"/>
              <a:buNone/>
              <a:defRPr/>
            </a:pPr>
            <a:endParaRPr lang="ru-RU" sz="2000" b="1" dirty="0" smtClean="0">
              <a:solidFill>
                <a:schemeClr val="accent1">
                  <a:lumMod val="75000"/>
                </a:schemeClr>
              </a:solidFill>
            </a:endParaRPr>
          </a:p>
          <a:p>
            <a:pPr eaLnBrk="1" fontAlgn="auto" hangingPunct="1">
              <a:spcAft>
                <a:spcPts val="0"/>
              </a:spcAft>
              <a:buFont typeface="Arial" pitchFamily="34" charset="0"/>
              <a:buNone/>
              <a:defRPr/>
            </a:pPr>
            <a:endParaRPr lang="ru-RU" sz="2000" b="1" dirty="0" smtClean="0">
              <a:solidFill>
                <a:schemeClr val="accent1">
                  <a:lumMod val="75000"/>
                </a:schemeClr>
              </a:solidFill>
            </a:endParaRPr>
          </a:p>
          <a:p>
            <a:pPr eaLnBrk="1" fontAlgn="auto" hangingPunct="1">
              <a:spcAft>
                <a:spcPts val="0"/>
              </a:spcAft>
              <a:buFont typeface="Arial" pitchFamily="34" charset="0"/>
              <a:buNone/>
              <a:defRPr/>
            </a:pPr>
            <a:endParaRPr lang="ru-RU" dirty="0" smtClean="0"/>
          </a:p>
        </p:txBody>
      </p:sp>
      <p:pic>
        <p:nvPicPr>
          <p:cNvPr id="2052" name="Picture 4" descr="C:\Documents and Settings\Admin\Рабочий стол\род.собание картинки\img.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520" y="2780928"/>
            <a:ext cx="4283075" cy="2495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11266" name="Picture 4" descr="C:\Documents and Settings\Admin\Рабочий стол\род.собание картинки\edit.gif"/>
          <p:cNvPicPr>
            <a:picLocks noChangeAspect="1" noChangeArrowheads="1"/>
          </p:cNvPicPr>
          <p:nvPr/>
        </p:nvPicPr>
        <p:blipFill>
          <a:blip r:embed="rId3" cstate="print"/>
          <a:srcRect/>
          <a:stretch>
            <a:fillRect/>
          </a:stretch>
        </p:blipFill>
        <p:spPr bwMode="auto">
          <a:xfrm>
            <a:off x="3505200" y="642938"/>
            <a:ext cx="5000625" cy="5000625"/>
          </a:xfrm>
          <a:prstGeom prst="rect">
            <a:avLst/>
          </a:prstGeom>
          <a:noFill/>
          <a:ln w="9525">
            <a:noFill/>
            <a:miter lim="800000"/>
            <a:headEnd/>
            <a:tailEnd/>
          </a:ln>
        </p:spPr>
      </p:pic>
      <p:sp>
        <p:nvSpPr>
          <p:cNvPr id="3" name="Содержимое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ru-RU" b="1" dirty="0" smtClean="0"/>
              <a:t>1. Есть ли у тебя постоянная обязанность в семье? Какая?</a:t>
            </a:r>
            <a:br>
              <a:rPr lang="ru-RU" b="1" dirty="0" smtClean="0"/>
            </a:br>
            <a:r>
              <a:rPr lang="ru-RU" b="1" dirty="0" smtClean="0"/>
              <a:t>2. Охотно ли ты ее выполняешь?</a:t>
            </a:r>
            <a:br>
              <a:rPr lang="ru-RU" b="1" dirty="0" smtClean="0"/>
            </a:br>
            <a:r>
              <a:rPr lang="ru-RU" b="1" dirty="0" smtClean="0"/>
              <a:t>3. Наказывают ли тебя родители за невыполнение  обязанностей?</a:t>
            </a:r>
            <a:br>
              <a:rPr lang="ru-RU" b="1" dirty="0" smtClean="0"/>
            </a:br>
            <a:r>
              <a:rPr lang="ru-RU" b="1" dirty="0" smtClean="0"/>
              <a:t>4. Часто ли ты выполняешь какую-либо работу вместе со своими родителями?</a:t>
            </a:r>
            <a:br>
              <a:rPr lang="ru-RU" b="1" dirty="0" smtClean="0"/>
            </a:br>
            <a:r>
              <a:rPr lang="ru-RU" b="1" dirty="0" smtClean="0"/>
              <a:t>5. Нравится ли тебе работать вместе с родителями? Почему?</a:t>
            </a:r>
            <a:br>
              <a:rPr lang="ru-RU" b="1" dirty="0" smtClean="0"/>
            </a:br>
            <a:r>
              <a:rPr lang="ru-RU" b="1" dirty="0" smtClean="0"/>
              <a:t>6. Профессию кого из своих родителей ты бы хотел освоить в будущем?</a:t>
            </a:r>
          </a:p>
          <a:p>
            <a:pPr eaLnBrk="1" fontAlgn="auto" hangingPunct="1">
              <a:spcAft>
                <a:spcPts val="0"/>
              </a:spcAft>
              <a:buFont typeface="Arial" pitchFamily="34" charset="0"/>
              <a:buChar char="•"/>
              <a:defRPr/>
            </a:pPr>
            <a:endParaRPr lang="ru-RU" dirty="0" smtClean="0"/>
          </a:p>
        </p:txBody>
      </p:sp>
      <p:sp>
        <p:nvSpPr>
          <p:cNvPr id="11267" name="Заголовок 1"/>
          <p:cNvSpPr>
            <a:spLocks noGrp="1"/>
          </p:cNvSpPr>
          <p:nvPr>
            <p:ph type="title"/>
          </p:nvPr>
        </p:nvSpPr>
        <p:spPr/>
        <p:txBody>
          <a:bodyPr/>
          <a:lstStyle/>
          <a:p>
            <a:pPr eaLnBrk="1" hangingPunct="1"/>
            <a:r>
              <a:rPr lang="ru-RU" b="1" smtClean="0"/>
              <a:t>Анкета для школьников</a:t>
            </a:r>
            <a:endParaRPr 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sz="5400" dirty="0" smtClean="0"/>
              <a:t>Результаты анкетирования школьников</a:t>
            </a:r>
            <a:endParaRPr lang="ru-RU" sz="5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13314" name="Picture 4" descr="C:\Documents and Settings\Admin\Рабочий стол\род.собание картинки\x_93a53f73.jpg"/>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43000" y="1406525"/>
            <a:ext cx="6500813" cy="4595813"/>
          </a:xfrm>
          <a:prstGeom prst="rect">
            <a:avLst/>
          </a:prstGeom>
          <a:noFill/>
          <a:ln w="9525">
            <a:noFill/>
            <a:miter lim="800000"/>
            <a:headEnd/>
            <a:tailEnd/>
          </a:ln>
        </p:spPr>
      </p:pic>
      <p:sp>
        <p:nvSpPr>
          <p:cNvPr id="3" name="Содержимое 2"/>
          <p:cNvSpPr>
            <a:spLocks noGrp="1"/>
          </p:cNvSpPr>
          <p:nvPr>
            <p:ph idx="1"/>
          </p:nvPr>
        </p:nvSpPr>
        <p:spPr>
          <a:xfrm>
            <a:off x="457200" y="1357313"/>
            <a:ext cx="8229600" cy="4768850"/>
          </a:xfrm>
        </p:spPr>
        <p:txBody>
          <a:bodyPr rtlCol="0">
            <a:normAutofit fontScale="85000" lnSpcReduction="10000"/>
          </a:bodyPr>
          <a:lstStyle/>
          <a:p>
            <a:pPr eaLnBrk="1" fontAlgn="auto" hangingPunct="1">
              <a:spcAft>
                <a:spcPts val="0"/>
              </a:spcAft>
              <a:buFont typeface="Arial" pitchFamily="34" charset="0"/>
              <a:buChar char="•"/>
              <a:defRPr/>
            </a:pPr>
            <a:r>
              <a:rPr lang="ru-RU" b="1" dirty="0" smtClean="0"/>
              <a:t>1.Никогда не позволяйте себе распускаться, ворчать, ругаться, бранить друг друга и ребенка. </a:t>
            </a:r>
          </a:p>
          <a:p>
            <a:pPr eaLnBrk="1" fontAlgn="auto" hangingPunct="1">
              <a:spcAft>
                <a:spcPts val="0"/>
              </a:spcAft>
              <a:buFont typeface="Arial" pitchFamily="34" charset="0"/>
              <a:buChar char="•"/>
              <a:defRPr/>
            </a:pPr>
            <a:r>
              <a:rPr lang="ru-RU" b="1" dirty="0" smtClean="0"/>
              <a:t>2.Забывайте плохое сразу. Хорошее помните всегда. </a:t>
            </a:r>
          </a:p>
          <a:p>
            <a:pPr eaLnBrk="1" fontAlgn="auto" hangingPunct="1">
              <a:spcAft>
                <a:spcPts val="0"/>
              </a:spcAft>
              <a:buFont typeface="Arial" pitchFamily="34" charset="0"/>
              <a:buChar char="•"/>
              <a:defRPr/>
            </a:pPr>
            <a:r>
              <a:rPr lang="ru-RU" b="1" dirty="0" smtClean="0"/>
              <a:t>3.Старайтесь не ставить плохое в центр воспитания. </a:t>
            </a:r>
          </a:p>
          <a:p>
            <a:pPr eaLnBrk="1" fontAlgn="auto" hangingPunct="1">
              <a:spcAft>
                <a:spcPts val="0"/>
              </a:spcAft>
              <a:buFont typeface="Arial" pitchFamily="34" charset="0"/>
              <a:buChar char="•"/>
              <a:defRPr/>
            </a:pPr>
            <a:r>
              <a:rPr lang="ru-RU" b="1" dirty="0" smtClean="0"/>
              <a:t>4.Воспитывайте у детей уважение к любому труду. . </a:t>
            </a:r>
          </a:p>
          <a:p>
            <a:pPr eaLnBrk="1" fontAlgn="auto" hangingPunct="1">
              <a:spcAft>
                <a:spcPts val="0"/>
              </a:spcAft>
              <a:buFont typeface="Arial" pitchFamily="34" charset="0"/>
              <a:buChar char="•"/>
              <a:defRPr/>
            </a:pPr>
            <a:r>
              <a:rPr lang="ru-RU" b="1" dirty="0" smtClean="0"/>
              <a:t>5.Не прибегайте к наказанию трудом.</a:t>
            </a:r>
          </a:p>
          <a:p>
            <a:pPr eaLnBrk="1" fontAlgn="auto" hangingPunct="1">
              <a:spcAft>
                <a:spcPts val="0"/>
              </a:spcAft>
              <a:buFont typeface="Arial" pitchFamily="34" charset="0"/>
              <a:buChar char="•"/>
              <a:defRPr/>
            </a:pPr>
            <a:r>
              <a:rPr lang="ru-RU" b="1" dirty="0" smtClean="0"/>
              <a:t>6.Воспитывайте на положительном, вовлекайте детей в полезную деятельность. </a:t>
            </a:r>
          </a:p>
          <a:p>
            <a:pPr eaLnBrk="1" fontAlgn="auto" hangingPunct="1">
              <a:spcAft>
                <a:spcPts val="0"/>
              </a:spcAft>
              <a:buFont typeface="Arial" pitchFamily="34" charset="0"/>
              <a:buChar char="•"/>
              <a:defRPr/>
            </a:pPr>
            <a:r>
              <a:rPr lang="ru-RU" b="1" dirty="0" smtClean="0"/>
              <a:t>7</a:t>
            </a:r>
            <a:r>
              <a:rPr lang="ru-RU" b="1" dirty="0" smtClean="0"/>
              <a:t>.Учитывай </a:t>
            </a:r>
            <a:r>
              <a:rPr lang="ru-RU" b="1" dirty="0" smtClean="0"/>
              <a:t>индивидуальные и возрастные особенности своих детей.</a:t>
            </a:r>
          </a:p>
          <a:p>
            <a:pPr eaLnBrk="1" fontAlgn="auto" hangingPunct="1">
              <a:spcAft>
                <a:spcPts val="0"/>
              </a:spcAft>
              <a:buFont typeface="Arial" pitchFamily="34" charset="0"/>
              <a:buChar char="•"/>
              <a:defRPr/>
            </a:pPr>
            <a:r>
              <a:rPr lang="ru-RU" b="1" smtClean="0"/>
              <a:t> </a:t>
            </a:r>
            <a:r>
              <a:rPr lang="ru-RU" b="1" smtClean="0"/>
              <a:t>8.Будьте </a:t>
            </a:r>
            <a:r>
              <a:rPr lang="ru-RU" b="1" dirty="0" smtClean="0"/>
              <a:t>последовательны в своих требованиях</a:t>
            </a:r>
            <a:r>
              <a:rPr lang="ru-RU" b="1" dirty="0" smtClean="0"/>
              <a:t>.</a:t>
            </a:r>
            <a:endParaRPr lang="ru-RU" b="1" dirty="0" smtClean="0"/>
          </a:p>
          <a:p>
            <a:pPr eaLnBrk="1" fontAlgn="auto" hangingPunct="1">
              <a:spcAft>
                <a:spcPts val="0"/>
              </a:spcAft>
              <a:buFont typeface="Arial" pitchFamily="34" charset="0"/>
              <a:buChar char="•"/>
              <a:defRPr/>
            </a:pPr>
            <a:endParaRPr lang="ru-RU" dirty="0" smtClean="0"/>
          </a:p>
        </p:txBody>
      </p:sp>
      <p:sp>
        <p:nvSpPr>
          <p:cNvPr id="13315" name="Заголовок 1"/>
          <p:cNvSpPr>
            <a:spLocks noGrp="1"/>
          </p:cNvSpPr>
          <p:nvPr>
            <p:ph type="title"/>
          </p:nvPr>
        </p:nvSpPr>
        <p:spPr/>
        <p:txBody>
          <a:bodyPr/>
          <a:lstStyle/>
          <a:p>
            <a:pPr eaLnBrk="1" hangingPunct="1"/>
            <a:r>
              <a:rPr lang="ru-RU" b="1" smtClean="0"/>
              <a:t>Советы родителям. </a:t>
            </a:r>
            <a:endParaRPr 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14338" name="Содержимое 2"/>
          <p:cNvSpPr>
            <a:spLocks noGrp="1"/>
          </p:cNvSpPr>
          <p:nvPr>
            <p:ph idx="1"/>
          </p:nvPr>
        </p:nvSpPr>
        <p:spPr>
          <a:xfrm>
            <a:off x="457200" y="571500"/>
            <a:ext cx="8229600" cy="5554663"/>
          </a:xfrm>
        </p:spPr>
        <p:txBody>
          <a:bodyPr/>
          <a:lstStyle/>
          <a:p>
            <a:pPr algn="ctr" eaLnBrk="1" hangingPunct="1">
              <a:buFont typeface="Arial" charset="0"/>
              <a:buNone/>
            </a:pPr>
            <a:r>
              <a:rPr lang="ru-RU" sz="4400" b="1" smtClean="0"/>
              <a:t>Дорогие родители,  на этом родительское собрание закончено. </a:t>
            </a:r>
          </a:p>
          <a:p>
            <a:pPr algn="ctr" eaLnBrk="1" hangingPunct="1">
              <a:buFont typeface="Arial" charset="0"/>
              <a:buNone/>
            </a:pPr>
            <a:r>
              <a:rPr lang="ru-RU" sz="4400" b="1" smtClean="0"/>
              <a:t>Пусть ваши дети растут трудолюбивыми .</a:t>
            </a:r>
          </a:p>
          <a:p>
            <a:pPr algn="ctr" eaLnBrk="1" hangingPunct="1">
              <a:buFont typeface="Arial" charset="0"/>
              <a:buNone/>
            </a:pPr>
            <a:r>
              <a:rPr lang="ru-RU" sz="4400" b="1" smtClean="0"/>
              <a:t>До свидания!!!</a:t>
            </a:r>
          </a:p>
          <a:p>
            <a:pPr eaLnBrk="1" hangingPunct="1"/>
            <a:endParaRPr lang="ru-RU" smtClean="0"/>
          </a:p>
        </p:txBody>
      </p:sp>
      <p:pic>
        <p:nvPicPr>
          <p:cNvPr id="14339" name="Picture 4" descr="C:\Documents and Settings\Admin\Рабочий стол\род.собание картинки\t8739.gif"/>
          <p:cNvPicPr>
            <a:picLocks noChangeAspect="1" noChangeArrowheads="1" noCrop="1"/>
          </p:cNvPicPr>
          <p:nvPr/>
        </p:nvPicPr>
        <p:blipFill>
          <a:blip r:embed="rId3" cstate="print"/>
          <a:srcRect/>
          <a:stretch>
            <a:fillRect/>
          </a:stretch>
        </p:blipFill>
        <p:spPr bwMode="auto">
          <a:xfrm>
            <a:off x="6072188" y="2928938"/>
            <a:ext cx="2878137" cy="350043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3074" name="Содержимое 2"/>
          <p:cNvSpPr>
            <a:spLocks noGrp="1"/>
          </p:cNvSpPr>
          <p:nvPr>
            <p:ph idx="1"/>
          </p:nvPr>
        </p:nvSpPr>
        <p:spPr>
          <a:xfrm>
            <a:off x="457200" y="857250"/>
            <a:ext cx="8229600" cy="5268913"/>
          </a:xfrm>
        </p:spPr>
        <p:txBody>
          <a:bodyPr/>
          <a:lstStyle/>
          <a:p>
            <a:pPr eaLnBrk="1" hangingPunct="1">
              <a:buFont typeface="Arial" charset="0"/>
              <a:buNone/>
            </a:pPr>
            <a:r>
              <a:rPr lang="ru-RU" b="1" smtClean="0"/>
              <a:t>Цель:</a:t>
            </a:r>
            <a:r>
              <a:rPr lang="ru-RU" smtClean="0"/>
              <a:t> сформировать у родителей отчетливое представление о роли, возможностях, путях и способах трудового воспитания детей в семье.</a:t>
            </a:r>
          </a:p>
          <a:p>
            <a:pPr eaLnBrk="1" hangingPunct="1"/>
            <a:endParaRPr lang="ru-RU" smtClean="0"/>
          </a:p>
        </p:txBody>
      </p:sp>
      <p:pic>
        <p:nvPicPr>
          <p:cNvPr id="3075" name="Picture 5" descr="C:\Documents and Settings\Admin\Рабочий стол\род.собание картинки\1799563.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57563" y="2786063"/>
            <a:ext cx="2963862" cy="321468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4099" name="Picture 4" descr="C:\Documents and Settings\Admin\Рабочий стол\род.собание картинки\m_26753 (1).jpg"/>
          <p:cNvPicPr>
            <a:picLocks noChangeAspect="1" noChangeArrowheads="1"/>
          </p:cNvPicPr>
          <p:nvPr/>
        </p:nvPicPr>
        <p:blipFill>
          <a:blip r:embed="rId3" cstate="print">
            <a:clrChange>
              <a:clrFrom>
                <a:srgbClr val="BDBAB1"/>
              </a:clrFrom>
              <a:clrTo>
                <a:srgbClr val="BDBAB1">
                  <a:alpha val="0"/>
                </a:srgbClr>
              </a:clrTo>
            </a:clrChange>
          </a:blip>
          <a:srcRect/>
          <a:stretch>
            <a:fillRect/>
          </a:stretch>
        </p:blipFill>
        <p:spPr bwMode="auto">
          <a:xfrm>
            <a:off x="6929438" y="0"/>
            <a:ext cx="2214562" cy="2719388"/>
          </a:xfrm>
          <a:prstGeom prst="rect">
            <a:avLst/>
          </a:prstGeom>
          <a:noFill/>
          <a:ln w="9525">
            <a:noFill/>
            <a:miter lim="800000"/>
            <a:headEnd/>
            <a:tailEnd/>
          </a:ln>
        </p:spPr>
      </p:pic>
      <p:sp>
        <p:nvSpPr>
          <p:cNvPr id="4098" name="Содержимое 2"/>
          <p:cNvSpPr>
            <a:spLocks noGrp="1"/>
          </p:cNvSpPr>
          <p:nvPr>
            <p:ph idx="1"/>
          </p:nvPr>
        </p:nvSpPr>
        <p:spPr>
          <a:xfrm>
            <a:off x="428625" y="857250"/>
            <a:ext cx="8229600" cy="5240338"/>
          </a:xfrm>
        </p:spPr>
        <p:txBody>
          <a:bodyPr/>
          <a:lstStyle/>
          <a:p>
            <a:pPr algn="ctr" eaLnBrk="1" hangingPunct="1">
              <a:buFont typeface="Arial" charset="0"/>
              <a:buNone/>
            </a:pPr>
            <a:r>
              <a:rPr lang="ru-RU" b="1" dirty="0" smtClean="0"/>
              <a:t> </a:t>
            </a:r>
            <a:r>
              <a:rPr lang="ru-RU" sz="3600" b="1" dirty="0" smtClean="0"/>
              <a:t>«Лучшая форма </a:t>
            </a:r>
          </a:p>
          <a:p>
            <a:pPr algn="ctr" eaLnBrk="1" hangingPunct="1">
              <a:buFont typeface="Arial" charset="0"/>
              <a:buNone/>
            </a:pPr>
            <a:r>
              <a:rPr lang="ru-RU" sz="3600" b="1" dirty="0" smtClean="0"/>
              <a:t>наследства, оставляемого </a:t>
            </a:r>
          </a:p>
          <a:p>
            <a:pPr algn="ctr" eaLnBrk="1" hangingPunct="1">
              <a:buFont typeface="Arial" charset="0"/>
              <a:buNone/>
            </a:pPr>
            <a:r>
              <a:rPr lang="ru-RU" sz="3600" b="1" dirty="0" smtClean="0"/>
              <a:t>родителями своим детям, это</a:t>
            </a:r>
          </a:p>
          <a:p>
            <a:pPr algn="ctr" eaLnBrk="1" hangingPunct="1">
              <a:buFont typeface="Arial" charset="0"/>
              <a:buNone/>
            </a:pPr>
            <a:r>
              <a:rPr lang="ru-RU" sz="3600" b="1" dirty="0" smtClean="0"/>
              <a:t> не деньги, не вещи и даже не образование, а воспитание трудолюбия, которое является одним из важнейших условий человеческого счастья</a:t>
            </a:r>
            <a:r>
              <a:rPr lang="ru-RU" dirty="0" smtClean="0"/>
              <a:t>»                                   К.Д.Ушинский.</a:t>
            </a:r>
          </a:p>
          <a:p>
            <a:pPr eaLnBrk="1" hangingPunct="1"/>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92696"/>
            <a:ext cx="8229600" cy="4525963"/>
          </a:xfrm>
        </p:spPr>
        <p:txBody>
          <a:bodyPr>
            <a:normAutofit lnSpcReduction="10000"/>
          </a:bodyPr>
          <a:lstStyle/>
          <a:p>
            <a:pPr algn="ctr"/>
            <a:r>
              <a:rPr lang="ru-RU" sz="2800" b="1" dirty="0" smtClean="0">
                <a:latin typeface="Times New Roman" pitchFamily="18" charset="0"/>
                <a:cs typeface="Times New Roman" pitchFamily="18" charset="0"/>
              </a:rPr>
              <a:t>Основы трудового воспитания закладываются в семье. Семья – дружный трудовой коллектив. Любовь к труду необходимо начинать воспитывать очень рано. Подражание, свойственное ребенку, является одним из важнейших мотивов, побуждающих  детей к активной деятельности. Наблюдение за трудом взрослых рождает желание делать то же самое. Не погасить это желание, а развить и углубить его – основная задача родителей, если они хотят вырастить ребенка трудолюбивым.</a:t>
            </a:r>
          </a:p>
          <a:p>
            <a:pPr algn="ctr">
              <a:buNone/>
            </a:pPr>
            <a:endParaRPr lang="ru-RU" sz="2000" b="1"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5122" name="Picture 4" descr="C:\Documents and Settings\Admin\Рабочий стол\род.собание картинки\k0338350.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071688" y="1928813"/>
            <a:ext cx="4587875" cy="2941637"/>
          </a:xfrm>
          <a:prstGeom prst="rect">
            <a:avLst/>
          </a:prstGeom>
          <a:noFill/>
          <a:ln w="9525">
            <a:noFill/>
            <a:miter lim="800000"/>
            <a:headEnd/>
            <a:tailEnd/>
          </a:ln>
        </p:spPr>
      </p:pic>
      <p:sp>
        <p:nvSpPr>
          <p:cNvPr id="5123" name="Содержимое 2"/>
          <p:cNvSpPr>
            <a:spLocks noGrp="1"/>
          </p:cNvSpPr>
          <p:nvPr>
            <p:ph idx="1"/>
          </p:nvPr>
        </p:nvSpPr>
        <p:spPr>
          <a:xfrm>
            <a:off x="428625" y="357188"/>
            <a:ext cx="8258175" cy="5768975"/>
          </a:xfrm>
        </p:spPr>
        <p:txBody>
          <a:bodyPr>
            <a:normAutofit fontScale="92500" lnSpcReduction="10000"/>
          </a:bodyPr>
          <a:lstStyle/>
          <a:p>
            <a:pPr algn="ctr" eaLnBrk="1" hangingPunct="1">
              <a:buFont typeface="Arial" charset="0"/>
              <a:buNone/>
            </a:pPr>
            <a:r>
              <a:rPr lang="ru-RU" sz="2400" b="1" dirty="0" smtClean="0"/>
              <a:t>Выделяют основные принципы работы семьи в трудовом воспитании детей:</a:t>
            </a:r>
          </a:p>
          <a:p>
            <a:pPr eaLnBrk="1" hangingPunct="1">
              <a:buFont typeface="Arial" charset="0"/>
              <a:buNone/>
            </a:pPr>
            <a:r>
              <a:rPr lang="ru-RU" sz="2400" dirty="0" smtClean="0"/>
              <a:t>   - Приобщение к труду через самообслуживание;</a:t>
            </a:r>
            <a:br>
              <a:rPr lang="ru-RU" sz="2400" dirty="0" smtClean="0"/>
            </a:br>
            <a:r>
              <a:rPr lang="ru-RU" sz="2400" dirty="0" smtClean="0"/>
              <a:t>- постепенный переход от самообслуживания к труду для других;</a:t>
            </a:r>
            <a:br>
              <a:rPr lang="ru-RU" sz="2400" dirty="0" smtClean="0"/>
            </a:br>
            <a:r>
              <a:rPr lang="ru-RU" sz="2400" dirty="0" smtClean="0"/>
              <a:t>- постепенное расширение круга обязанностей, наращивание их сложности;</a:t>
            </a:r>
            <a:br>
              <a:rPr lang="ru-RU" sz="2400" dirty="0" smtClean="0"/>
            </a:br>
            <a:r>
              <a:rPr lang="ru-RU" sz="2400" dirty="0" smtClean="0"/>
              <a:t>- тактичный и постоянный контроль качества выполнения трудовых  поручений;</a:t>
            </a:r>
            <a:br>
              <a:rPr lang="ru-RU" sz="2400" dirty="0" smtClean="0"/>
            </a:br>
            <a:r>
              <a:rPr lang="ru-RU" sz="2400" dirty="0" smtClean="0"/>
              <a:t>- организация обучения выполнению трудовых операций;</a:t>
            </a:r>
            <a:br>
              <a:rPr lang="ru-RU" sz="2400" dirty="0" smtClean="0"/>
            </a:br>
            <a:r>
              <a:rPr lang="ru-RU" sz="2400" dirty="0" smtClean="0"/>
              <a:t>- формирование у ребенка уверенности в важности выполнения порученной ему работы;</a:t>
            </a:r>
            <a:br>
              <a:rPr lang="ru-RU" sz="2400" dirty="0" smtClean="0"/>
            </a:br>
            <a:r>
              <a:rPr lang="ru-RU" sz="2400" dirty="0" smtClean="0"/>
              <a:t>- учет индивидуальных особенностей и склонностей ребенка при распределении трудовых поручений;</a:t>
            </a:r>
            <a:br>
              <a:rPr lang="ru-RU" sz="2400" dirty="0" smtClean="0"/>
            </a:br>
            <a:r>
              <a:rPr lang="ru-RU" sz="2400" dirty="0" smtClean="0"/>
              <a:t>- поощрения прилежного выполнения поручений, проявления самостоятельности и инициативы;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6146" name="Picture 4" descr="C:\Documents and Settings\Admin\Рабочий стол\род.собание картинки\icon_7big.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85750" y="428625"/>
            <a:ext cx="3619500" cy="3619500"/>
          </a:xfrm>
          <a:prstGeom prst="rect">
            <a:avLst/>
          </a:prstGeom>
          <a:noFill/>
          <a:ln w="9525">
            <a:noFill/>
            <a:miter lim="800000"/>
            <a:headEnd/>
            <a:tailEnd/>
          </a:ln>
        </p:spPr>
      </p:pic>
      <p:sp>
        <p:nvSpPr>
          <p:cNvPr id="6148" name="Содержимое 3"/>
          <p:cNvSpPr>
            <a:spLocks noGrp="1"/>
          </p:cNvSpPr>
          <p:nvPr>
            <p:ph idx="1"/>
          </p:nvPr>
        </p:nvSpPr>
        <p:spPr>
          <a:xfrm>
            <a:off x="571500" y="1571625"/>
            <a:ext cx="8229600" cy="6483350"/>
          </a:xfrm>
        </p:spPr>
        <p:txBody>
          <a:bodyPr/>
          <a:lstStyle/>
          <a:p>
            <a:pPr algn="ctr" eaLnBrk="1" hangingPunct="1">
              <a:buFont typeface="Arial" charset="0"/>
              <a:buNone/>
            </a:pPr>
            <a:r>
              <a:rPr lang="ru-RU" dirty="0" smtClean="0"/>
              <a:t>    </a:t>
            </a:r>
            <a:r>
              <a:rPr lang="ru-RU" b="1" dirty="0" smtClean="0"/>
              <a:t>Перед уходом на работу мать попросила пятиклассницу Валю вымыть посуду и полить комнатные цветы. Возвратившись домой, она огорчилась,  увидев, что ее задание не выполнено. Дочь и раньше неоднократно ослушивалась мать. Какое качество личности ребенка проявилось в данной ситуации? Как поступили бы вы, если ваш ребенок не выполнил задание?</a:t>
            </a:r>
          </a:p>
          <a:p>
            <a:pPr eaLnBrk="1" hangingPunct="1"/>
            <a:endParaRPr lang="ru-RU" dirty="0" smtClean="0"/>
          </a:p>
        </p:txBody>
      </p:sp>
      <p:sp>
        <p:nvSpPr>
          <p:cNvPr id="6147" name="Заголовок 1"/>
          <p:cNvSpPr>
            <a:spLocks noGrp="1"/>
          </p:cNvSpPr>
          <p:nvPr>
            <p:ph type="title"/>
          </p:nvPr>
        </p:nvSpPr>
        <p:spPr>
          <a:xfrm>
            <a:off x="428625" y="500063"/>
            <a:ext cx="8229600" cy="1143000"/>
          </a:xfrm>
        </p:spPr>
        <p:txBody>
          <a:bodyPr/>
          <a:lstStyle/>
          <a:p>
            <a:pPr algn="ctr" eaLnBrk="1" hangingPunct="1"/>
            <a:r>
              <a:rPr lang="ru-RU" u="sng" dirty="0" smtClean="0"/>
              <a:t>Ситуация первая</a:t>
            </a:r>
            <a:endParaRPr lang="ru-RU"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7170" name="Picture 4" descr="C:\Documents and Settings\Admin\Рабочий стол\род.собание картинки\icon_7big.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62250" y="1619250"/>
            <a:ext cx="3619500" cy="3619500"/>
          </a:xfrm>
          <a:prstGeom prst="rect">
            <a:avLst/>
          </a:prstGeom>
          <a:noFill/>
          <a:ln w="9525">
            <a:noFill/>
            <a:miter lim="800000"/>
            <a:headEnd/>
            <a:tailEnd/>
          </a:ln>
        </p:spPr>
      </p:pic>
      <p:sp>
        <p:nvSpPr>
          <p:cNvPr id="3" name="Содержимое 2"/>
          <p:cNvSpPr>
            <a:spLocks noGrp="1"/>
          </p:cNvSpPr>
          <p:nvPr>
            <p:ph idx="1"/>
          </p:nvPr>
        </p:nvSpPr>
        <p:spPr>
          <a:xfrm>
            <a:off x="457200" y="1143000"/>
            <a:ext cx="8229600" cy="4983163"/>
          </a:xfrm>
        </p:spPr>
        <p:txBody>
          <a:bodyPr rtlCol="0">
            <a:normAutofit lnSpcReduction="10000"/>
          </a:bodyPr>
          <a:lstStyle/>
          <a:p>
            <a:pPr algn="ctr" eaLnBrk="1" fontAlgn="auto" hangingPunct="1">
              <a:spcAft>
                <a:spcPts val="0"/>
              </a:spcAft>
              <a:buFont typeface="Arial" pitchFamily="34" charset="0"/>
              <a:buChar char="•"/>
              <a:defRPr/>
            </a:pPr>
            <a:r>
              <a:rPr lang="ru-RU" b="1" dirty="0" smtClean="0"/>
              <a:t>Мать поручила шестикласснику  Ване вычистить ковер, когда мальчик закончил работу, которую выполнил старательно, мать заметила на ковре оставшиеся соринки и, ничего не говоря сыну, взялась за чистку ковра сама. Огорченный Ваня ушел из дому и вернулся поздним вечером.</a:t>
            </a:r>
          </a:p>
          <a:p>
            <a:pPr algn="ctr" eaLnBrk="1" fontAlgn="auto" hangingPunct="1">
              <a:spcAft>
                <a:spcPts val="0"/>
              </a:spcAft>
              <a:buFont typeface="Arial" pitchFamily="34" charset="0"/>
              <a:buChar char="•"/>
              <a:defRPr/>
            </a:pPr>
            <a:r>
              <a:rPr lang="ru-RU" b="1" dirty="0" smtClean="0"/>
              <a:t>Проанализируйте данную ситуацию. Правильно ли поступила мать, взявшись переделывать работу сына? Как следовало педагогически верно поступить в данной ситуации?</a:t>
            </a:r>
          </a:p>
          <a:p>
            <a:pPr eaLnBrk="1" fontAlgn="auto" hangingPunct="1">
              <a:spcAft>
                <a:spcPts val="0"/>
              </a:spcAft>
              <a:buFont typeface="Arial" pitchFamily="34" charset="0"/>
              <a:buChar char="•"/>
              <a:defRPr/>
            </a:pPr>
            <a:endParaRPr lang="ru-RU" dirty="0" smtClean="0"/>
          </a:p>
        </p:txBody>
      </p:sp>
      <p:sp>
        <p:nvSpPr>
          <p:cNvPr id="2" name="Заголовок 1"/>
          <p:cNvSpPr>
            <a:spLocks noGrp="1"/>
          </p:cNvSpPr>
          <p:nvPr>
            <p:ph type="title"/>
          </p:nvPr>
        </p:nvSpPr>
        <p:spPr/>
        <p:txBody>
          <a:bodyPr rtlCol="0">
            <a:normAutofit fontScale="90000"/>
          </a:bodyPr>
          <a:lstStyle/>
          <a:p>
            <a:pPr eaLnBrk="1" fontAlgn="auto" hangingPunct="1">
              <a:spcAft>
                <a:spcPts val="0"/>
              </a:spcAft>
              <a:defRPr/>
            </a:pPr>
            <a:r>
              <a:rPr lang="ru-RU" u="sng" dirty="0" smtClean="0"/>
              <a:t>Ситуация вторая. </a:t>
            </a:r>
            <a:r>
              <a:rPr lang="ru-RU" dirty="0" smtClean="0"/>
              <a:t/>
            </a:r>
            <a:br>
              <a:rPr lang="ru-RU" dirty="0" smtClean="0"/>
            </a:br>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8194" name="Picture 5" descr="C:\Documents and Settings\Admin\Рабочий стол\род.собание картинки\icon_7big.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8625" y="928688"/>
            <a:ext cx="3619500" cy="3619500"/>
          </a:xfrm>
          <a:prstGeom prst="rect">
            <a:avLst/>
          </a:prstGeom>
          <a:noFill/>
          <a:ln w="9525">
            <a:noFill/>
            <a:miter lim="800000"/>
            <a:headEnd/>
            <a:tailEnd/>
          </a:ln>
        </p:spPr>
      </p:pic>
      <p:sp>
        <p:nvSpPr>
          <p:cNvPr id="3" name="Содержимое 2"/>
          <p:cNvSpPr>
            <a:spLocks noGrp="1"/>
          </p:cNvSpPr>
          <p:nvPr>
            <p:ph idx="1"/>
          </p:nvPr>
        </p:nvSpPr>
        <p:spPr>
          <a:xfrm>
            <a:off x="457200" y="1000125"/>
            <a:ext cx="8229600" cy="5126038"/>
          </a:xfrm>
        </p:spPr>
        <p:txBody>
          <a:bodyPr rtlCol="0">
            <a:normAutofit fontScale="92500" lnSpcReduction="10000"/>
          </a:bodyPr>
          <a:lstStyle/>
          <a:p>
            <a:pPr algn="ctr" eaLnBrk="1" fontAlgn="auto" hangingPunct="1">
              <a:spcAft>
                <a:spcPts val="0"/>
              </a:spcAft>
              <a:buFont typeface="Arial" pitchFamily="34" charset="0"/>
              <a:buChar char="•"/>
              <a:defRPr/>
            </a:pPr>
            <a:r>
              <a:rPr lang="ru-RU" b="1" dirty="0" smtClean="0"/>
              <a:t>Дочь шестиклассница, выслушав просьбу матери убраться дома, пренебрежительно ответила:</a:t>
            </a:r>
          </a:p>
          <a:p>
            <a:pPr algn="ctr" eaLnBrk="1" fontAlgn="auto" hangingPunct="1">
              <a:spcAft>
                <a:spcPts val="0"/>
              </a:spcAft>
              <a:buFont typeface="Arial" pitchFamily="34" charset="0"/>
              <a:buNone/>
              <a:defRPr/>
            </a:pPr>
            <a:r>
              <a:rPr lang="ru-RU" b="1" dirty="0" smtClean="0"/>
              <a:t>    -Я не домработница, чтобы делать это. Мне надо уроки учить. </a:t>
            </a:r>
          </a:p>
          <a:p>
            <a:pPr algn="ctr" eaLnBrk="1" fontAlgn="auto" hangingPunct="1">
              <a:spcAft>
                <a:spcPts val="0"/>
              </a:spcAft>
              <a:buFont typeface="Arial" pitchFamily="34" charset="0"/>
              <a:buNone/>
              <a:defRPr/>
            </a:pPr>
            <a:r>
              <a:rPr lang="ru-RU" b="1" dirty="0" smtClean="0"/>
              <a:t>До этого времени девочка охотно выполняла все поручения родителей. В 5 классе, когда учебная нагрузка возросла, мать полностью освободила дочь от домашних дел, чтобы она была отличницей. Дома все делали для нее и за нее, и девочка не только привыкла к такому положению в семье, но и прониклась презрением к бытовому труду. Проанализируйте данную ситуацию.</a:t>
            </a:r>
          </a:p>
          <a:p>
            <a:pPr eaLnBrk="1" fontAlgn="auto" hangingPunct="1">
              <a:spcAft>
                <a:spcPts val="0"/>
              </a:spcAft>
              <a:buFont typeface="Arial" pitchFamily="34" charset="0"/>
              <a:buChar char="•"/>
              <a:defRPr/>
            </a:pPr>
            <a:endParaRPr lang="ru-RU" dirty="0" smtClean="0"/>
          </a:p>
        </p:txBody>
      </p:sp>
      <p:sp>
        <p:nvSpPr>
          <p:cNvPr id="2" name="Заголовок 1"/>
          <p:cNvSpPr>
            <a:spLocks noGrp="1"/>
          </p:cNvSpPr>
          <p:nvPr>
            <p:ph type="title"/>
          </p:nvPr>
        </p:nvSpPr>
        <p:spPr/>
        <p:txBody>
          <a:bodyPr rtlCol="0">
            <a:normAutofit fontScale="90000"/>
          </a:bodyPr>
          <a:lstStyle/>
          <a:p>
            <a:pPr algn="ctr" eaLnBrk="1" fontAlgn="auto" hangingPunct="1">
              <a:spcAft>
                <a:spcPts val="0"/>
              </a:spcAft>
              <a:defRPr/>
            </a:pPr>
            <a:r>
              <a:rPr lang="ru-RU" u="sng" dirty="0" smtClean="0"/>
              <a:t>Ситуация третья</a:t>
            </a:r>
            <a:r>
              <a:rPr lang="ru-RU" dirty="0" smtClean="0"/>
              <a:t/>
            </a:r>
            <a:br>
              <a:rPr lang="ru-RU" dirty="0" smtClean="0"/>
            </a:br>
            <a:endParaRPr lang="ru-RU"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pic>
        <p:nvPicPr>
          <p:cNvPr id="10242" name="Picture 4" descr="C:\Documents and Settings\Admin\Рабочий стол\род.собание картинки\x_119a857e.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8625" y="2857500"/>
            <a:ext cx="3201988" cy="3238500"/>
          </a:xfrm>
          <a:prstGeom prst="rect">
            <a:avLst/>
          </a:prstGeom>
          <a:noFill/>
          <a:ln w="9525">
            <a:noFill/>
            <a:miter lim="800000"/>
            <a:headEnd/>
            <a:tailEnd/>
          </a:ln>
        </p:spPr>
      </p:pic>
      <p:sp>
        <p:nvSpPr>
          <p:cNvPr id="10244" name="Содержимое 2"/>
          <p:cNvSpPr>
            <a:spLocks noGrp="1"/>
          </p:cNvSpPr>
          <p:nvPr>
            <p:ph idx="1"/>
          </p:nvPr>
        </p:nvSpPr>
        <p:spPr/>
        <p:txBody>
          <a:bodyPr>
            <a:normAutofit/>
          </a:bodyPr>
          <a:lstStyle/>
          <a:p>
            <a:pPr marL="852678" indent="-742950" algn="ctr" eaLnBrk="1" hangingPunct="1">
              <a:buNone/>
            </a:pPr>
            <a:r>
              <a:rPr lang="ru-RU" sz="4000" b="1" dirty="0" smtClean="0"/>
              <a:t>1. Какой труд в семье вы считаете посильным (необходимым) для своего ребенка?</a:t>
            </a:r>
          </a:p>
          <a:p>
            <a:pPr algn="ctr" eaLnBrk="1" hangingPunct="1">
              <a:buFont typeface="Arial" charset="0"/>
              <a:buNone/>
            </a:pPr>
            <a:r>
              <a:rPr lang="ru-RU" sz="4000" b="1" dirty="0" smtClean="0"/>
              <a:t>2. Труд - необходимость или обязанность?</a:t>
            </a:r>
          </a:p>
          <a:p>
            <a:pPr eaLnBrk="1" hangingPunct="1"/>
            <a:endParaRPr lang="ru-RU" dirty="0" smtClean="0"/>
          </a:p>
        </p:txBody>
      </p:sp>
      <p:sp>
        <p:nvSpPr>
          <p:cNvPr id="2" name="Заголовок 1"/>
          <p:cNvSpPr>
            <a:spLocks noGrp="1"/>
          </p:cNvSpPr>
          <p:nvPr>
            <p:ph type="title"/>
          </p:nvPr>
        </p:nvSpPr>
        <p:spPr/>
        <p:txBody>
          <a:bodyPr rtlCol="0">
            <a:normAutofit fontScale="90000"/>
          </a:bodyPr>
          <a:lstStyle/>
          <a:p>
            <a:pPr algn="ctr" eaLnBrk="1" fontAlgn="auto" hangingPunct="1">
              <a:spcAft>
                <a:spcPts val="0"/>
              </a:spcAft>
              <a:defRPr/>
            </a:pPr>
            <a:r>
              <a:rPr lang="ru-RU" b="1" dirty="0" smtClean="0"/>
              <a:t>Обсуждение </a:t>
            </a:r>
            <a:r>
              <a:rPr lang="ru-RU" dirty="0" smtClean="0"/>
              <a:t>вопросов</a:t>
            </a:r>
            <a:r>
              <a:rPr lang="ru-RU" b="1" dirty="0" smtClean="0"/>
              <a:t>:</a:t>
            </a:r>
            <a:r>
              <a:rPr lang="ru-RU" dirty="0" smtClean="0"/>
              <a:t/>
            </a:r>
            <a:br>
              <a:rPr lang="ru-RU" dirty="0" smtClean="0"/>
            </a:br>
            <a:endParaRPr lang="ru-RU"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124</TotalTime>
  <Words>473</Words>
  <Application>Microsoft Office PowerPoint</Application>
  <PresentationFormat>Экран (4:3)</PresentationFormat>
  <Paragraphs>41</Paragraphs>
  <Slides>13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Открытая</vt:lpstr>
      <vt:lpstr>Родительское собрание  </vt:lpstr>
      <vt:lpstr>Слайд 2</vt:lpstr>
      <vt:lpstr>Слайд 3</vt:lpstr>
      <vt:lpstr>Слайд 4</vt:lpstr>
      <vt:lpstr>Слайд 5</vt:lpstr>
      <vt:lpstr>Ситуация первая</vt:lpstr>
      <vt:lpstr>Ситуация вторая.  </vt:lpstr>
      <vt:lpstr>Ситуация третья </vt:lpstr>
      <vt:lpstr>Обсуждение вопросов: </vt:lpstr>
      <vt:lpstr>Анкета для школьников</vt:lpstr>
      <vt:lpstr>Результаты анкетирования школьников</vt:lpstr>
      <vt:lpstr>Советы родителям. </vt:lpstr>
      <vt:lpstr>Слайд 13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Родительское собрание в 6-7 классах ОШ №12 г. Шахтинск</dc:title>
  <dc:creator>1</dc:creator>
  <cp:lastModifiedBy>илья</cp:lastModifiedBy>
  <cp:revision>15</cp:revision>
  <dcterms:created xsi:type="dcterms:W3CDTF">2012-08-20T13:42:57Z</dcterms:created>
  <dcterms:modified xsi:type="dcterms:W3CDTF">2013-03-12T17:51:57Z</dcterms:modified>
</cp:coreProperties>
</file>