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82" r:id="rId2"/>
    <p:sldId id="270" r:id="rId3"/>
    <p:sldId id="280" r:id="rId4"/>
    <p:sldId id="283" r:id="rId5"/>
    <p:sldId id="260" r:id="rId6"/>
    <p:sldId id="261" r:id="rId7"/>
    <p:sldId id="262" r:id="rId8"/>
    <p:sldId id="273" r:id="rId9"/>
    <p:sldId id="263" r:id="rId10"/>
    <p:sldId id="264" r:id="rId11"/>
    <p:sldId id="265" r:id="rId12"/>
    <p:sldId id="266" r:id="rId13"/>
    <p:sldId id="284" r:id="rId14"/>
    <p:sldId id="267" r:id="rId15"/>
    <p:sldId id="285" r:id="rId16"/>
    <p:sldId id="268" r:id="rId17"/>
    <p:sldId id="286" r:id="rId18"/>
    <p:sldId id="269" r:id="rId19"/>
    <p:sldId id="287" r:id="rId20"/>
    <p:sldId id="27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0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79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rgbClr val="FF0000"/>
          </a:solidFill>
          <a:prstDash val="solid"/>
        </a:ln>
      </c:spPr>
    </c:sideWall>
    <c:backWall>
      <c:spPr>
        <a:noFill/>
        <a:ln w="12700">
          <a:solidFill>
            <a:srgbClr val="FF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7856166274391125"/>
          <c:y val="7.8651630883248655E-2"/>
          <c:w val="0.80309761764110321"/>
          <c:h val="0.6524375372399379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 всегда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  <c:pt idx="4">
                  <c:v> </c:v>
                </c:pt>
                <c:pt idx="5">
                  <c:v> 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37.5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никогда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  <c:pt idx="4">
                  <c:v> </c:v>
                </c:pt>
                <c:pt idx="5">
                  <c:v> 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12.5</c:v>
                </c:pt>
                <c:pt idx="2">
                  <c:v>0</c:v>
                </c:pt>
                <c:pt idx="3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иногда</c:v>
                </c:pt>
              </c:strCache>
            </c:strRef>
          </c:tx>
          <c:spPr>
            <a:solidFill>
              <a:schemeClr val="hlink"/>
            </a:solidFill>
            <a:ln w="11291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  <c:pt idx="4">
                  <c:v> </c:v>
                </c:pt>
                <c:pt idx="5">
                  <c:v> 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50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gapDepth val="0"/>
        <c:shape val="box"/>
        <c:axId val="81414400"/>
        <c:axId val="80482304"/>
        <c:axId val="0"/>
      </c:bar3DChart>
      <c:catAx>
        <c:axId val="81414400"/>
        <c:scaling>
          <c:orientation val="minMax"/>
        </c:scaling>
        <c:axPos val="b"/>
        <c:numFmt formatCode="General" sourceLinked="1"/>
        <c:tickLblPos val="low"/>
        <c:spPr>
          <a:ln w="282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06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0482304"/>
        <c:crosses val="autoZero"/>
        <c:auto val="1"/>
        <c:lblAlgn val="ctr"/>
        <c:lblOffset val="100"/>
        <c:tickLblSkip val="1"/>
        <c:tickMarkSkip val="1"/>
      </c:catAx>
      <c:valAx>
        <c:axId val="80482304"/>
        <c:scaling>
          <c:orientation val="minMax"/>
        </c:scaling>
        <c:axPos val="l"/>
        <c:majorGridlines>
          <c:spPr>
            <a:ln w="2823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28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1414400"/>
        <c:crosses val="autoZero"/>
        <c:crossBetween val="between"/>
        <c:majorUnit val="10"/>
      </c:valAx>
      <c:spPr>
        <a:noFill/>
        <a:ln w="22652">
          <a:noFill/>
        </a:ln>
      </c:spPr>
    </c:plotArea>
    <c:legend>
      <c:legendPos val="r"/>
      <c:layout>
        <c:manualLayout>
          <c:xMode val="edge"/>
          <c:yMode val="edge"/>
          <c:x val="0.74215246716207739"/>
          <c:y val="0.37904759037051544"/>
          <c:w val="0.25336321148832763"/>
          <c:h val="0.24190481925896934"/>
        </c:manualLayout>
      </c:layout>
      <c:spPr>
        <a:noFill/>
        <a:ln w="2823">
          <a:solidFill>
            <a:schemeClr val="tx1"/>
          </a:solidFill>
          <a:prstDash val="solid"/>
        </a:ln>
      </c:spPr>
      <c:txPr>
        <a:bodyPr/>
        <a:lstStyle/>
        <a:p>
          <a:pPr>
            <a:defRPr sz="184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иногда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62.5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никогда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90068096"/>
        <c:axId val="90069632"/>
      </c:barChart>
      <c:catAx>
        <c:axId val="90068096"/>
        <c:scaling>
          <c:orientation val="minMax"/>
        </c:scaling>
        <c:axPos val="b"/>
        <c:tickLblPos val="nextTo"/>
        <c:crossAx val="90069632"/>
        <c:crosses val="autoZero"/>
        <c:auto val="1"/>
        <c:lblAlgn val="ctr"/>
        <c:lblOffset val="100"/>
      </c:catAx>
      <c:valAx>
        <c:axId val="90069632"/>
        <c:scaling>
          <c:orientation val="minMax"/>
        </c:scaling>
        <c:axPos val="l"/>
        <c:majorGridlines/>
        <c:numFmt formatCode="0%" sourceLinked="1"/>
        <c:tickLblPos val="nextTo"/>
        <c:crossAx val="900680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иногда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никогда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0836096"/>
        <c:axId val="80837632"/>
      </c:barChart>
      <c:catAx>
        <c:axId val="80836096"/>
        <c:scaling>
          <c:orientation val="minMax"/>
        </c:scaling>
        <c:axPos val="b"/>
        <c:tickLblPos val="nextTo"/>
        <c:crossAx val="80837632"/>
        <c:crosses val="autoZero"/>
        <c:auto val="1"/>
        <c:lblAlgn val="ctr"/>
        <c:lblOffset val="100"/>
      </c:catAx>
      <c:valAx>
        <c:axId val="80837632"/>
        <c:scaling>
          <c:orientation val="minMax"/>
        </c:scaling>
        <c:axPos val="l"/>
        <c:majorGridlines/>
        <c:numFmt formatCode="0%" sourceLinked="1"/>
        <c:tickLblPos val="nextTo"/>
        <c:crossAx val="808360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 сразу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отдыхаю и только потом начинаю делать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обедаю и сажусь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hape val="box"/>
        <c:axId val="81515264"/>
        <c:axId val="81516800"/>
        <c:axId val="0"/>
      </c:bar3DChart>
      <c:catAx>
        <c:axId val="81515264"/>
        <c:scaling>
          <c:orientation val="minMax"/>
        </c:scaling>
        <c:axPos val="b"/>
        <c:tickLblPos val="nextTo"/>
        <c:crossAx val="81516800"/>
        <c:crosses val="autoZero"/>
        <c:auto val="1"/>
        <c:lblAlgn val="ctr"/>
        <c:lblOffset val="100"/>
      </c:catAx>
      <c:valAx>
        <c:axId val="81516800"/>
        <c:scaling>
          <c:orientation val="minMax"/>
        </c:scaling>
        <c:axPos val="l"/>
        <c:majorGridlines/>
        <c:numFmt formatCode="0%" sourceLinked="1"/>
        <c:tickLblPos val="nextTo"/>
        <c:crossAx val="815152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7441063113002425"/>
          <c:y val="9.0136484962708333E-2"/>
          <c:w val="0.54438496785091028"/>
          <c:h val="0.70534485192635421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 до 1 ч.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1-2 ч.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37.5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2-3 ч.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3-4 ч.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12.5</c:v>
                </c:pt>
              </c:numCache>
            </c:numRef>
          </c:val>
        </c:ser>
        <c:overlap val="100"/>
        <c:axId val="81626240"/>
        <c:axId val="81627776"/>
      </c:barChart>
      <c:catAx>
        <c:axId val="81626240"/>
        <c:scaling>
          <c:orientation val="minMax"/>
        </c:scaling>
        <c:axPos val="b"/>
        <c:tickLblPos val="nextTo"/>
        <c:crossAx val="81627776"/>
        <c:crosses val="autoZero"/>
        <c:auto val="1"/>
        <c:lblAlgn val="ctr"/>
        <c:lblOffset val="100"/>
      </c:catAx>
      <c:valAx>
        <c:axId val="81627776"/>
        <c:scaling>
          <c:orientation val="minMax"/>
        </c:scaling>
        <c:axPos val="l"/>
        <c:majorGridlines/>
        <c:numFmt formatCode="0%" sourceLinked="1"/>
        <c:tickLblPos val="nextTo"/>
        <c:crossAx val="816262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иногда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никогда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1673216"/>
        <c:axId val="81675008"/>
      </c:barChart>
      <c:catAx>
        <c:axId val="81673216"/>
        <c:scaling>
          <c:orientation val="minMax"/>
        </c:scaling>
        <c:axPos val="b"/>
        <c:tickLblPos val="nextTo"/>
        <c:crossAx val="81675008"/>
        <c:crosses val="autoZero"/>
        <c:auto val="1"/>
        <c:lblAlgn val="ctr"/>
        <c:lblOffset val="100"/>
      </c:catAx>
      <c:valAx>
        <c:axId val="81675008"/>
        <c:scaling>
          <c:orientation val="minMax"/>
        </c:scaling>
        <c:axPos val="l"/>
        <c:majorGridlines/>
        <c:numFmt formatCode="0%" sourceLinked="1"/>
        <c:tickLblPos val="nextTo"/>
        <c:crossAx val="816732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 в 21-22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22-23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после 23 ч.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1705600"/>
        <c:axId val="81719680"/>
      </c:barChart>
      <c:catAx>
        <c:axId val="81705600"/>
        <c:scaling>
          <c:orientation val="minMax"/>
        </c:scaling>
        <c:axPos val="b"/>
        <c:tickLblPos val="nextTo"/>
        <c:crossAx val="81719680"/>
        <c:crosses val="autoZero"/>
        <c:auto val="1"/>
        <c:lblAlgn val="ctr"/>
        <c:lblOffset val="100"/>
      </c:catAx>
      <c:valAx>
        <c:axId val="81719680"/>
        <c:scaling>
          <c:orientation val="minMax"/>
        </c:scaling>
        <c:axPos val="l"/>
        <c:majorGridlines/>
        <c:numFmt formatCode="0%" sourceLinked="1"/>
        <c:tickLblPos val="nextTo"/>
        <c:crossAx val="817056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иногда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62.5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никогда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37.5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4697856"/>
        <c:axId val="84699392"/>
      </c:barChart>
      <c:catAx>
        <c:axId val="84697856"/>
        <c:scaling>
          <c:orientation val="minMax"/>
        </c:scaling>
        <c:axPos val="b"/>
        <c:tickLblPos val="nextTo"/>
        <c:crossAx val="84699392"/>
        <c:crosses val="autoZero"/>
        <c:auto val="1"/>
        <c:lblAlgn val="ctr"/>
        <c:lblOffset val="100"/>
      </c:catAx>
      <c:valAx>
        <c:axId val="84699392"/>
        <c:scaling>
          <c:orientation val="minMax"/>
        </c:scaling>
        <c:axPos val="l"/>
        <c:majorGridlines/>
        <c:numFmt formatCode="0%" sourceLinked="1"/>
        <c:tickLblPos val="nextTo"/>
        <c:crossAx val="846978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1-2 ч.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62.5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3-4 ч.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всё свободное время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4758528"/>
        <c:axId val="84760064"/>
      </c:barChart>
      <c:catAx>
        <c:axId val="84758528"/>
        <c:scaling>
          <c:orientation val="minMax"/>
        </c:scaling>
        <c:axPos val="b"/>
        <c:tickLblPos val="nextTo"/>
        <c:crossAx val="84760064"/>
        <c:crosses val="autoZero"/>
        <c:auto val="1"/>
        <c:lblAlgn val="ctr"/>
        <c:lblOffset val="100"/>
      </c:catAx>
      <c:valAx>
        <c:axId val="84760064"/>
        <c:scaling>
          <c:orientation val="minMax"/>
        </c:scaling>
        <c:axPos val="l"/>
        <c:majorGridlines/>
        <c:numFmt formatCode="0%" sourceLinked="1"/>
        <c:tickLblPos val="nextTo"/>
        <c:crossAx val="847585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смотрю тв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слоняюсь по дому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гуляю, занимаюсь спортом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62.5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4825600"/>
        <c:axId val="84827136"/>
      </c:barChart>
      <c:catAx>
        <c:axId val="84825600"/>
        <c:scaling>
          <c:orientation val="minMax"/>
        </c:scaling>
        <c:axPos val="b"/>
        <c:tickLblPos val="nextTo"/>
        <c:crossAx val="84827136"/>
        <c:crosses val="autoZero"/>
        <c:auto val="1"/>
        <c:lblAlgn val="ctr"/>
        <c:lblOffset val="100"/>
      </c:catAx>
      <c:valAx>
        <c:axId val="84827136"/>
        <c:scaling>
          <c:orientation val="minMax"/>
        </c:scaling>
        <c:axPos val="l"/>
        <c:majorGridlines/>
        <c:numFmt formatCode="0%" sourceLinked="1"/>
        <c:tickLblPos val="nextTo"/>
        <c:crossAx val="848256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5E70604-0D8A-499F-BAB9-813F87E377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E81D5A-B076-453F-BD81-9415CB0FC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FA375D-3249-455A-8635-AD55D00FE3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E1B5C-2AA0-4037-A17D-2998F3337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62B75-C625-4149-B6F8-1DF531C93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2C041-A011-4630-9165-08BF03E15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E2A5EB-58A8-4452-8C88-95149DA3BC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F00683-4B3A-4E2F-8820-E88785C402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E6DA20-79F0-44C6-9CAB-FB32CF2D17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D245EA-6A04-48F4-86BE-93244A1214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1A785A6-95CD-4489-AF73-1148B599C1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70105D-D6D1-4E13-8E66-A32E191D2E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1A8699-542D-48EB-96A5-5BE5992EB4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A44930-908A-446F-84F3-F5DCD457F7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463E943-DA7D-402C-8A9D-996E127E5B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Родительское собрание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«Режим дня современного </a:t>
            </a:r>
            <a:r>
              <a:rPr lang="ru-RU" dirty="0" smtClean="0">
                <a:solidFill>
                  <a:srgbClr val="FFFF00"/>
                </a:solidFill>
              </a:rPr>
              <a:t>школьника».</a:t>
            </a:r>
            <a:endParaRPr lang="ru-RU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300" b="1" dirty="0" smtClean="0"/>
              <a:t/>
            </a:r>
            <a:br>
              <a:rPr lang="en-US" sz="23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Правильное питание  -  основа нормального физического и нервно-психического развития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Завтрак - обязательный компонент режима дня.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Рабочий день школьника состоит из занятий в школе и приготовления уроков дома</a:t>
            </a:r>
          </a:p>
        </p:txBody>
      </p:sp>
      <p:graphicFrame>
        <p:nvGraphicFramePr>
          <p:cNvPr id="21" name="Содержимое 20"/>
          <p:cNvGraphicFramePr>
            <a:graphicFrameLocks noGrp="1"/>
          </p:cNvGraphicFramePr>
          <p:nvPr>
            <p:ph sz="half" idx="1"/>
          </p:nvPr>
        </p:nvGraphicFramePr>
        <p:xfrm>
          <a:off x="457200" y="1481138"/>
          <a:ext cx="7829576" cy="4876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Rectangle 11"/>
          <p:cNvSpPr>
            <a:spLocks noGrp="1" noChangeArrowheads="1"/>
          </p:cNvSpPr>
          <p:nvPr>
            <p:ph type="body" sz="half" idx="3"/>
          </p:nvPr>
        </p:nvSpPr>
        <p:spPr>
          <a:xfrm>
            <a:off x="357158" y="285728"/>
            <a:ext cx="8229600" cy="1371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ru-RU" sz="1800" b="1" dirty="0" smtClean="0"/>
              <a:t>Гигиенические нормативы продолжительности выполнения домашних заданий в 5 классе до 2,5 часов.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sz="1800" b="1" dirty="0" smtClean="0"/>
              <a:t> Максимальная продолжительность периода работоспособности составляет 30-40 минут, после чего следует проводить 15 минутные перерывы с физкультминуткой под музыку. </a:t>
            </a:r>
          </a:p>
          <a:p>
            <a:pPr algn="ctr">
              <a:lnSpc>
                <a:spcPct val="150000"/>
              </a:lnSpc>
              <a:buNone/>
              <a:defRPr/>
            </a:pPr>
            <a:r>
              <a:rPr lang="ru-RU" sz="1800" b="1" u="sng" dirty="0" smtClean="0"/>
              <a:t>Сколько времени вы затрачиваете на </a:t>
            </a:r>
          </a:p>
          <a:p>
            <a:pPr algn="ctr">
              <a:lnSpc>
                <a:spcPct val="150000"/>
              </a:lnSpc>
              <a:buNone/>
              <a:defRPr/>
            </a:pPr>
            <a:r>
              <a:rPr lang="ru-RU" sz="1800" b="1" u="sng" dirty="0" smtClean="0"/>
              <a:t>приготовление домашних заданий?</a:t>
            </a:r>
          </a:p>
          <a:p>
            <a:pPr algn="just">
              <a:lnSpc>
                <a:spcPct val="150000"/>
              </a:lnSpc>
              <a:buNone/>
              <a:defRPr/>
            </a:pPr>
            <a:endParaRPr lang="ru-RU" sz="1800" b="1" dirty="0" smtClean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"/>
          </p:nvPr>
        </p:nvGraphicFramePr>
        <p:xfrm>
          <a:off x="1928794" y="3429000"/>
          <a:ext cx="5357850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7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7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7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Делаете ли вы перерывы при выполнении домашних заданий?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785926"/>
          <a:ext cx="7829576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600" b="1" dirty="0" smtClean="0"/>
              <a:t>C</a:t>
            </a:r>
            <a:r>
              <a:rPr lang="ru-RU" sz="3600" b="1" dirty="0" smtClean="0"/>
              <a:t>он </a:t>
            </a:r>
            <a:r>
              <a:rPr lang="en-US" sz="3600" b="1" dirty="0" smtClean="0"/>
              <a:t>- </a:t>
            </a:r>
            <a:r>
              <a:rPr lang="ru-RU" sz="3600" b="1" dirty="0" smtClean="0"/>
              <a:t>важный фактор в </a:t>
            </a:r>
            <a:br>
              <a:rPr lang="ru-RU" sz="3600" b="1" dirty="0" smtClean="0"/>
            </a:br>
            <a:r>
              <a:rPr lang="ru-RU" sz="3600" b="1" dirty="0" smtClean="0"/>
              <a:t>режиме дня школьника</a:t>
            </a:r>
            <a:r>
              <a:rPr lang="ru-RU" sz="3600" dirty="0" smtClean="0"/>
              <a:t> 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28596" y="1643050"/>
            <a:ext cx="8229600" cy="11969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800" b="1" dirty="0" smtClean="0"/>
              <a:t>Сон 21.00-7.00</a:t>
            </a:r>
          </a:p>
          <a:p>
            <a:pPr>
              <a:defRPr/>
            </a:pPr>
            <a:r>
              <a:rPr lang="ru-RU" sz="1800" b="1" dirty="0" smtClean="0"/>
              <a:t>Гигиенические нормативы продолжительности ночного сна – 10,5 часов.</a:t>
            </a:r>
          </a:p>
          <a:p>
            <a:pPr algn="ctr">
              <a:buNone/>
              <a:defRPr/>
            </a:pPr>
            <a:r>
              <a:rPr lang="ru-RU" sz="1800" b="1" dirty="0" smtClean="0"/>
              <a:t>Вы ложитесь спать…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857224" y="2714620"/>
          <a:ext cx="7429552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часто вы не высыпаетесь?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981200"/>
          <a:ext cx="7901014" cy="4305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200" b="1" dirty="0" smtClean="0"/>
              <a:t>	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Занятия в школе имеют строгий режим и регламент, а вот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внеучебная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деятельность зависит от самого</a:t>
            </a:r>
            <a:r>
              <a:rPr lang="en-US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ученика и его товарищей. 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571472" y="1785926"/>
            <a:ext cx="8229600" cy="1628775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defRPr/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Гигиенические нормативы продолжительности просмотра телепередач 1.5 часа.</a:t>
            </a:r>
          </a:p>
          <a:p>
            <a:pPr>
              <a:lnSpc>
                <a:spcPct val="170000"/>
              </a:lnSpc>
              <a:defRPr/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Прогулка – 3 часа.</a:t>
            </a:r>
          </a:p>
          <a:p>
            <a:pPr>
              <a:lnSpc>
                <a:spcPct val="170000"/>
              </a:lnSpc>
              <a:defRPr/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Внеклассные и внешкольные занятия 1-2 часа.</a:t>
            </a:r>
          </a:p>
          <a:p>
            <a:pPr>
              <a:buNone/>
              <a:defRPr/>
            </a:pPr>
            <a:endParaRPr lang="ru-RU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  <a:defRPr/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часов в день вы смотрите телевизор ?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071670" y="3357562"/>
          <a:ext cx="5286412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обычно вы проводите воскресный день?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268413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/>
              <a:t>Режим дня - это режим жизни</a:t>
            </a:r>
            <a:r>
              <a:rPr lang="ru-RU" sz="4000" dirty="0" smtClean="0"/>
              <a:t> !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28992" y="1357298"/>
            <a:ext cx="4452942" cy="44291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endParaRPr lang="en-US" sz="2000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Строгий режим — распорядок дня — является предпосылкой для высокой трудоспособности, крепкого здоровья и хорошего самочувствия.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4" name="Picture 4" descr="j023413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214414" y="1142984"/>
            <a:ext cx="1863135" cy="19812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часто вы стараетесь спланировать свой день 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>
              <a:lnSpc>
                <a:spcPct val="80000"/>
              </a:lnSpc>
              <a:defRPr/>
            </a:pPr>
            <a:r>
              <a:rPr lang="ru-RU" sz="3200" b="1" dirty="0" smtClean="0"/>
              <a:t>Цель:</a:t>
            </a:r>
            <a:r>
              <a:rPr lang="ru-RU" sz="1800" b="1" dirty="0" smtClean="0"/>
              <a:t> </a:t>
            </a:r>
            <a:r>
              <a:rPr lang="ru-RU" sz="2000" b="1" dirty="0" smtClean="0"/>
              <a:t>способствовать пополнению арсенала знаний родителей</a:t>
            </a:r>
            <a:r>
              <a:rPr lang="en-US" sz="2000" b="1" dirty="0" smtClean="0"/>
              <a:t> </a:t>
            </a:r>
            <a:r>
              <a:rPr lang="ru-RU" sz="2000" b="1" dirty="0" smtClean="0"/>
              <a:t> по вопросу режим дня учащихся.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ru-RU" sz="3200" b="1" dirty="0" smtClean="0"/>
              <a:t>Задачи: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1. Познакомить родителей с основными компонентами режима дня.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2. Проанализировать результаты анкеты «Мой режим дня», сопоставить их с результатами анализа медицинских карт школьников и классного журнала – страницы «Сведения о занятиях в кружках (секциях, клубах)».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2000" b="1" dirty="0" smtClean="0"/>
              <a:t>3. Разработать рекомендации для школьников «Как правильно составить режим дня».</a:t>
            </a:r>
          </a:p>
          <a:p>
            <a:pPr>
              <a:lnSpc>
                <a:spcPct val="80000"/>
              </a:lnSpc>
              <a:defRPr/>
            </a:pPr>
            <a:endParaRPr lang="ru-RU" sz="2000" dirty="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Цели и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0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071546"/>
            <a:ext cx="8715404" cy="4214825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60000"/>
              </a:lnSpc>
              <a:defRPr/>
            </a:pPr>
            <a:r>
              <a:rPr lang="ru-RU" sz="2500" b="1" dirty="0" smtClean="0"/>
              <a:t>1.Школьники имеют представление о режиме дня.</a:t>
            </a:r>
          </a:p>
          <a:p>
            <a:pPr algn="just">
              <a:lnSpc>
                <a:spcPct val="160000"/>
              </a:lnSpc>
              <a:defRPr/>
            </a:pPr>
            <a:r>
              <a:rPr lang="ru-RU" sz="2500" b="1" dirty="0" smtClean="0"/>
              <a:t>2.Среди учащихся есть нарушения основных режимных моментов.</a:t>
            </a:r>
          </a:p>
          <a:p>
            <a:pPr algn="just">
              <a:lnSpc>
                <a:spcPct val="160000"/>
              </a:lnSpc>
              <a:defRPr/>
            </a:pPr>
            <a:r>
              <a:rPr lang="ru-RU" sz="2500" b="1" dirty="0" smtClean="0"/>
              <a:t>3.Большинство  учащихся (75 %) вовремя ложится спать, но, к сожалению, страдает от недосыпания.</a:t>
            </a:r>
          </a:p>
          <a:p>
            <a:pPr algn="just">
              <a:lnSpc>
                <a:spcPct val="160000"/>
              </a:lnSpc>
              <a:defRPr/>
            </a:pPr>
            <a:r>
              <a:rPr lang="ru-RU" sz="2500" b="1" dirty="0" smtClean="0"/>
              <a:t>4. Школьники не уделяют достаточного внимания утренней зарядке как компоненту физического воспитания.</a:t>
            </a:r>
          </a:p>
          <a:p>
            <a:pPr algn="just">
              <a:lnSpc>
                <a:spcPct val="160000"/>
              </a:lnSpc>
              <a:defRPr/>
            </a:pPr>
            <a:r>
              <a:rPr lang="ru-RU" sz="2500" b="1" dirty="0" smtClean="0"/>
              <a:t>5.Среди учащихся отмечаются  нарушения гигиены учебной деятельности дома:   50% учащихся  выполняет домашнее задание сразу после уроков, не отдыхая. Только 25 % школьников делает перерывы при выполнении домашнего задания.</a:t>
            </a:r>
          </a:p>
          <a:p>
            <a:pPr algn="just">
              <a:lnSpc>
                <a:spcPct val="160000"/>
              </a:lnSpc>
              <a:defRPr/>
            </a:pPr>
            <a:r>
              <a:rPr lang="ru-RU" sz="2500" b="1" dirty="0" smtClean="0"/>
              <a:t>7. Большинство школьников проводят свое свободное время насыщенно и с пользой – посещают кружки, секции. Учащиеся занимаются не более чем в двух кружках (секциях).</a:t>
            </a:r>
          </a:p>
          <a:p>
            <a:pPr algn="just">
              <a:lnSpc>
                <a:spcPct val="160000"/>
              </a:lnSpc>
              <a:defRPr/>
            </a:pPr>
            <a:r>
              <a:rPr lang="ru-RU" sz="2500" b="1" dirty="0" smtClean="0"/>
              <a:t>8. Нарушения режима дня у учащихся связаны с тем, что ребёнок порой не может спланировать свой день.</a:t>
            </a:r>
          </a:p>
          <a:p>
            <a:pPr algn="just">
              <a:lnSpc>
                <a:spcPct val="160000"/>
              </a:lnSpc>
              <a:defRPr/>
            </a:pPr>
            <a:r>
              <a:rPr lang="ru-RU" sz="2500" b="1" dirty="0" smtClean="0"/>
              <a:t>9. Нерационально организованный режим дня способствует ухудшению здоровья школьников.</a:t>
            </a:r>
          </a:p>
          <a:p>
            <a:pPr>
              <a:lnSpc>
                <a:spcPct val="80000"/>
              </a:lnSpc>
              <a:defRPr/>
            </a:pPr>
            <a:endParaRPr lang="ru-RU" sz="1600" dirty="0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-357214"/>
            <a:ext cx="8229600" cy="1214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Выводы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58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>
              <a:defRPr/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071546"/>
            <a:ext cx="8229600" cy="4114800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dirty="0" smtClean="0"/>
              <a:t>	</a:t>
            </a:r>
            <a:r>
              <a:rPr lang="ru-RU" sz="4000" b="1" dirty="0" smtClean="0"/>
              <a:t>Современному школьнику постоянно не хватает времени. Процесс обучения в школе очень насыщенный. Помощником может и должен быть правильно организованный режим дня школьника.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428604"/>
            <a:ext cx="8229600" cy="1371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tx1"/>
                </a:solidFill>
                <a:effectLst/>
              </a:rPr>
              <a:t>Режим дня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- это распределение времени на все виды суточной деятельности и отдыха с учетом возраста, состояния здоровья и</a:t>
            </a:r>
            <a:br>
              <a:rPr lang="ru-RU" sz="2800" dirty="0" smtClean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особенностей личности.</a:t>
            </a:r>
          </a:p>
        </p:txBody>
      </p:sp>
      <p:pic>
        <p:nvPicPr>
          <p:cNvPr id="12291" name="Рисунок 5" descr="C:\Users\титовы\Desktop\фото работа\Фото01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357438"/>
            <a:ext cx="3114675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Рисунок 6" descr="C:\Users\титовы\Desktop\фото работа\Фото01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2357438"/>
            <a:ext cx="3114675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3276600" y="1844675"/>
            <a:ext cx="2735263" cy="26654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tx2"/>
                </a:solidFill>
              </a:rPr>
              <a:t>Основные </a:t>
            </a:r>
            <a:endParaRPr lang="en-US" sz="2800" b="1">
              <a:solidFill>
                <a:schemeClr val="tx2"/>
              </a:solidFill>
            </a:endParaRP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компоненты</a:t>
            </a:r>
            <a:endParaRPr lang="en-US" sz="2800" b="1">
              <a:solidFill>
                <a:schemeClr val="tx2"/>
              </a:solidFill>
            </a:endParaRP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 режима дня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 школьника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4213" y="1196975"/>
            <a:ext cx="1871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800"/>
              <a:t> </a:t>
            </a:r>
            <a:r>
              <a:rPr lang="en-US" sz="2800"/>
              <a:t>      </a:t>
            </a:r>
            <a:r>
              <a:rPr lang="ru-RU" sz="2800"/>
              <a:t>сон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79388" y="2924175"/>
            <a:ext cx="25288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пребывание </a:t>
            </a:r>
          </a:p>
          <a:p>
            <a:r>
              <a:rPr lang="ru-RU" sz="2800"/>
              <a:t>на свежем</a:t>
            </a:r>
          </a:p>
          <a:p>
            <a:r>
              <a:rPr lang="ru-RU" sz="2800"/>
              <a:t> воздухе </a:t>
            </a:r>
            <a:endParaRPr lang="en-US" sz="2800"/>
          </a:p>
          <a:p>
            <a:r>
              <a:rPr lang="ru-RU" sz="2800"/>
              <a:t>(прогулки)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940425" y="981075"/>
            <a:ext cx="35290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учеба в школе и дома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659563" y="2924175"/>
            <a:ext cx="306228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игровая </a:t>
            </a:r>
          </a:p>
          <a:p>
            <a:r>
              <a:rPr lang="ru-RU" sz="2800"/>
              <a:t>деятельность </a:t>
            </a:r>
            <a:endParaRPr lang="en-US" sz="2800"/>
          </a:p>
          <a:p>
            <a:r>
              <a:rPr lang="ru-RU" sz="2800"/>
              <a:t>по интересам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372225" y="5516563"/>
            <a:ext cx="23034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отдых по интересам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132138" y="5949950"/>
            <a:ext cx="2730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личная гигиена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563938" y="188913"/>
            <a:ext cx="26654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 </a:t>
            </a:r>
            <a:r>
              <a:rPr lang="ru-RU" sz="3200"/>
              <a:t>питание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84213" y="5445125"/>
            <a:ext cx="19351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помощь по дому</a:t>
            </a: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2339975" y="36449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2339975" y="4437063"/>
            <a:ext cx="10795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5724525" y="4508500"/>
            <a:ext cx="115252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4643438" y="51577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3348038" y="23495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 flipV="1">
            <a:off x="2051050" y="1844675"/>
            <a:ext cx="12255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5940425" y="1773238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V="1">
            <a:off x="4572000" y="765175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4500563" y="46529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6084888" y="3573463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19" grpId="0"/>
      <p:bldP spid="9220" grpId="0"/>
      <p:bldP spid="9221" grpId="0"/>
      <p:bldP spid="9222" grpId="0"/>
      <p:bldP spid="9223" grpId="0"/>
      <p:bldP spid="9224" grpId="0"/>
      <p:bldP spid="9225" grpId="0"/>
      <p:bldP spid="92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700338" y="2852738"/>
            <a:ext cx="3671887" cy="2159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</a:rPr>
              <a:t>Правильно</a:t>
            </a:r>
          </a:p>
          <a:p>
            <a:pPr algn="ctr"/>
            <a:r>
              <a:rPr lang="ru-RU" sz="3200" b="1">
                <a:solidFill>
                  <a:schemeClr val="tx2"/>
                </a:solidFill>
              </a:rPr>
              <a:t> организованный</a:t>
            </a:r>
            <a:br>
              <a:rPr lang="ru-RU" sz="3200" b="1">
                <a:solidFill>
                  <a:schemeClr val="tx2"/>
                </a:solidFill>
              </a:rPr>
            </a:br>
            <a:r>
              <a:rPr lang="ru-RU" sz="3200" b="1">
                <a:solidFill>
                  <a:schemeClr val="tx2"/>
                </a:solidFill>
              </a:rPr>
              <a:t>  режим дня</a:t>
            </a: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323850" y="1268413"/>
            <a:ext cx="2736850" cy="1584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000" b="1"/>
              <a:t>создает </a:t>
            </a:r>
          </a:p>
          <a:p>
            <a:pPr algn="ctr" eaLnBrk="0" hangingPunct="0"/>
            <a:r>
              <a:rPr lang="ru-RU" sz="2000" b="1"/>
              <a:t>интерес к </a:t>
            </a:r>
          </a:p>
          <a:p>
            <a:pPr algn="ctr" eaLnBrk="0" hangingPunct="0"/>
            <a:r>
              <a:rPr lang="ru-RU" sz="2000" b="1"/>
              <a:t>учебной </a:t>
            </a:r>
          </a:p>
          <a:p>
            <a:pPr algn="ctr" eaLnBrk="0" hangingPunct="0"/>
            <a:r>
              <a:rPr lang="ru-RU" sz="2000" b="1"/>
              <a:t>деятельности</a:t>
            </a:r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323850" y="5157788"/>
            <a:ext cx="2663825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/>
              <a:t>способствует</a:t>
            </a:r>
          </a:p>
          <a:p>
            <a:pPr algn="ctr" eaLnBrk="0" hangingPunct="0"/>
            <a:r>
              <a:rPr lang="ru-RU" b="1"/>
              <a:t> нормальному</a:t>
            </a:r>
          </a:p>
          <a:p>
            <a:pPr algn="ctr" eaLnBrk="0" hangingPunct="0"/>
            <a:r>
              <a:rPr lang="ru-RU" b="1"/>
              <a:t> развитию</a:t>
            </a:r>
          </a:p>
          <a:p>
            <a:pPr algn="ctr" eaLnBrk="0" hangingPunct="0"/>
            <a:r>
              <a:rPr lang="ru-RU" b="1"/>
              <a:t> ребенка</a:t>
            </a:r>
            <a:r>
              <a:rPr lang="ru-RU" sz="2800"/>
              <a:t> 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3203575" y="260350"/>
            <a:ext cx="2663825" cy="1439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/>
              <a:t>сохраняет </a:t>
            </a:r>
          </a:p>
          <a:p>
            <a:pPr algn="ctr" eaLnBrk="0" hangingPunct="0"/>
            <a:r>
              <a:rPr lang="ru-RU" b="1"/>
              <a:t>здоровье</a:t>
            </a:r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6227763" y="1341438"/>
            <a:ext cx="2663825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/>
              <a:t>создает </a:t>
            </a:r>
          </a:p>
          <a:p>
            <a:pPr algn="ctr" eaLnBrk="0" hangingPunct="0"/>
            <a:r>
              <a:rPr lang="ru-RU" b="1"/>
              <a:t>ровное, </a:t>
            </a:r>
          </a:p>
          <a:p>
            <a:pPr algn="ctr" eaLnBrk="0" hangingPunct="0"/>
            <a:r>
              <a:rPr lang="ru-RU" b="1"/>
              <a:t>бодрое</a:t>
            </a:r>
          </a:p>
          <a:p>
            <a:pPr algn="ctr" eaLnBrk="0" hangingPunct="0"/>
            <a:r>
              <a:rPr lang="ru-RU" b="1"/>
              <a:t> настроение</a:t>
            </a:r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6227763" y="5084763"/>
            <a:ext cx="2663825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/>
              <a:t>создает</a:t>
            </a:r>
          </a:p>
          <a:p>
            <a:pPr algn="ctr" eaLnBrk="0" hangingPunct="0"/>
            <a:r>
              <a:rPr lang="ru-RU" b="1"/>
              <a:t> интерес к </a:t>
            </a:r>
          </a:p>
          <a:p>
            <a:pPr algn="ctr" eaLnBrk="0" hangingPunct="0"/>
            <a:r>
              <a:rPr lang="ru-RU" b="1"/>
              <a:t>творческой </a:t>
            </a:r>
          </a:p>
          <a:p>
            <a:pPr algn="ctr" eaLnBrk="0" hangingPunct="0"/>
            <a:r>
              <a:rPr lang="ru-RU" b="1"/>
              <a:t>деятельности</a:t>
            </a:r>
            <a:r>
              <a:rPr lang="ru-RU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nimBg="1"/>
      <p:bldP spid="10244" grpId="0" animBg="1"/>
      <p:bldP spid="10245" grpId="0" animBg="1"/>
      <p:bldP spid="10246" grpId="0" animBg="1"/>
      <p:bldP spid="102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dirty="0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000" b="1" dirty="0" smtClean="0"/>
              <a:t>Нерационально организованный режим приводит к</a:t>
            </a:r>
            <a:r>
              <a:rPr lang="ru-RU" sz="4000" dirty="0" smtClean="0"/>
              <a:t> 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539750" y="3141663"/>
            <a:ext cx="2663825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Снижению</a:t>
            </a:r>
          </a:p>
          <a:p>
            <a:pPr algn="ctr"/>
            <a:r>
              <a:rPr lang="ru-RU" b="1"/>
              <a:t> работоспособности</a:t>
            </a:r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5795963" y="3213100"/>
            <a:ext cx="2808287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Задержке</a:t>
            </a:r>
          </a:p>
          <a:p>
            <a:pPr algn="ctr"/>
            <a:r>
              <a:rPr lang="ru-RU" b="1"/>
              <a:t>роста и </a:t>
            </a:r>
          </a:p>
          <a:p>
            <a:pPr algn="ctr"/>
            <a:r>
              <a:rPr lang="ru-RU" b="1"/>
              <a:t>нормального</a:t>
            </a:r>
          </a:p>
          <a:p>
            <a:pPr algn="ctr"/>
            <a:r>
              <a:rPr lang="ru-RU" b="1"/>
              <a:t> развития 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3276600" y="4221163"/>
            <a:ext cx="273526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Развитию </a:t>
            </a:r>
          </a:p>
          <a:p>
            <a:pPr algn="ctr"/>
            <a:r>
              <a:rPr lang="ru-RU" b="1"/>
              <a:t>утомления и</a:t>
            </a:r>
          </a:p>
          <a:p>
            <a:pPr algn="ctr"/>
            <a:r>
              <a:rPr lang="ru-RU" b="1"/>
              <a:t> переутомления</a:t>
            </a:r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2124075" y="1989138"/>
            <a:ext cx="23764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643438" y="1989138"/>
            <a:ext cx="244951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4643438" y="2060575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8" grpId="0" animBg="1"/>
      <p:bldP spid="11269" grpId="0" animBg="1"/>
      <p:bldP spid="112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3850" y="908050"/>
            <a:ext cx="4033838" cy="59499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u="sng" dirty="0" smtClean="0">
                <a:solidFill>
                  <a:srgbClr val="FFCC66"/>
                </a:solidFill>
              </a:rPr>
              <a:t>Вопросы анкеты «Мой режим дня»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400" b="1" dirty="0" smtClean="0">
              <a:solidFill>
                <a:srgbClr val="FFCC66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1. Выполняете ли вы утром физическую зарядку?</a:t>
            </a:r>
            <a:br>
              <a:rPr lang="ru-RU" sz="1400" b="1" dirty="0" smtClean="0">
                <a:solidFill>
                  <a:srgbClr val="FFCC66"/>
                </a:solidFill>
              </a:rPr>
            </a:br>
            <a:r>
              <a:rPr lang="ru-RU" sz="1400" b="1" dirty="0" smtClean="0">
                <a:solidFill>
                  <a:srgbClr val="FFCC66"/>
                </a:solidFill>
              </a:rPr>
              <a:t>а) всегда;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b="1" dirty="0" smtClean="0">
                <a:solidFill>
                  <a:srgbClr val="FFCC66"/>
                </a:solidFill>
              </a:rPr>
              <a:t>       </a:t>
            </a:r>
            <a:r>
              <a:rPr lang="ru-RU" sz="1400" b="1" dirty="0" smtClean="0">
                <a:solidFill>
                  <a:srgbClr val="FFCC66"/>
                </a:solidFill>
              </a:rPr>
              <a:t>б) иногда;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 в) никогда.</a:t>
            </a:r>
          </a:p>
          <a:p>
            <a:pPr>
              <a:lnSpc>
                <a:spcPct val="80000"/>
              </a:lnSpc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2. Завтракаете ли вы утром?</a:t>
            </a:r>
            <a:br>
              <a:rPr lang="ru-RU" sz="1400" b="1" dirty="0" smtClean="0">
                <a:solidFill>
                  <a:srgbClr val="FFCC66"/>
                </a:solidFill>
              </a:rPr>
            </a:br>
            <a:r>
              <a:rPr lang="ru-RU" sz="1400" b="1" dirty="0" smtClean="0">
                <a:solidFill>
                  <a:srgbClr val="FFCC66"/>
                </a:solidFill>
              </a:rPr>
              <a:t>а) всегда;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 б) иногда;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 в) никогда;</a:t>
            </a:r>
          </a:p>
          <a:p>
            <a:pPr>
              <a:lnSpc>
                <a:spcPct val="80000"/>
              </a:lnSpc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3. В какое время вы обычно учите уроки?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а) сразу, как прихожу из школы;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б) отдыхаю и только потом начинаю делать уроки;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в) обедаю и сажусь за уроки.</a:t>
            </a:r>
          </a:p>
          <a:p>
            <a:pPr>
              <a:lnSpc>
                <a:spcPct val="80000"/>
              </a:lnSpc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4. Сколько времени вы затрачиваете на приготовление домашних заданий?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 а) до 1 часа;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б) 1 - 2 часа;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в) 2 -3 часа;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г) 3 -4 часа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	5. Делаете ли вы перерывы при выполнении домашнего задания?</a:t>
            </a:r>
            <a:br>
              <a:rPr lang="ru-RU" sz="1400" b="1" dirty="0" smtClean="0">
                <a:solidFill>
                  <a:srgbClr val="FFCC66"/>
                </a:solidFill>
              </a:rPr>
            </a:br>
            <a:r>
              <a:rPr lang="ru-RU" sz="1400" b="1" dirty="0" smtClean="0">
                <a:solidFill>
                  <a:srgbClr val="FFCC66"/>
                </a:solidFill>
              </a:rPr>
              <a:t>а) всегда;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б) иногда;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в) никогда.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dirty="0" smtClean="0"/>
              <a:t>	</a:t>
            </a:r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ru-RU" sz="900" dirty="0" smtClean="0"/>
              <a:t/>
            </a:r>
            <a:br>
              <a:rPr lang="ru-RU" sz="900" dirty="0" smtClean="0"/>
            </a:br>
            <a:endParaRPr lang="ru-RU" sz="900" dirty="0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908050"/>
            <a:ext cx="4033837" cy="59499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6. Вы ложитесь спать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а) в 21-22.00;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б) в 22-23.00;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в) после 23.00.</a:t>
            </a:r>
          </a:p>
          <a:p>
            <a:pPr>
              <a:lnSpc>
                <a:spcPct val="80000"/>
              </a:lnSpc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7.Как часто вы просыпаетесь не выспавшись?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а) всегда;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б) иногда;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в) никогда.</a:t>
            </a:r>
          </a:p>
          <a:p>
            <a:pPr>
              <a:lnSpc>
                <a:spcPct val="80000"/>
              </a:lnSpc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8. Сколько часов в день вы смотрите телевизор?</a:t>
            </a:r>
            <a:br>
              <a:rPr lang="ru-RU" sz="1400" b="1" dirty="0" smtClean="0">
                <a:solidFill>
                  <a:srgbClr val="FFCC66"/>
                </a:solidFill>
              </a:rPr>
            </a:br>
            <a:r>
              <a:rPr lang="ru-RU" sz="1400" b="1" dirty="0" smtClean="0">
                <a:solidFill>
                  <a:srgbClr val="FFCC66"/>
                </a:solidFill>
              </a:rPr>
              <a:t>а) 1 - 2 часа;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б) 3- 4 часа;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 в) все свободное время.</a:t>
            </a:r>
          </a:p>
          <a:p>
            <a:pPr>
              <a:lnSpc>
                <a:spcPct val="80000"/>
              </a:lnSpc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9. Как обычно вы проводите воскресный день?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 а) смотрю телевизор, играю в компьютерные игры;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б) слоняюсь по дому;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в) гуляю, занимаюсь спортом;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г) другое (укажите что именно).</a:t>
            </a:r>
          </a:p>
          <a:p>
            <a:pPr>
              <a:lnSpc>
                <a:spcPct val="80000"/>
              </a:lnSpc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10.Как часто вы стараетесь спланировать свой день: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а) всегда;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б) иногда;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FFCC66"/>
                </a:solidFill>
              </a:rPr>
              <a:t>     в) никогда.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ru-RU" b="1" smtClean="0"/>
              <a:t>Результаты исследования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Двигательная активность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компонент режима дня.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Утренняя зарядка облегчает переход от сна к бодрствованию, позволяет организму активно включиться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718600" y="1928802"/>
          <a:ext cx="7639613" cy="453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</TotalTime>
  <Words>556</Words>
  <Application>Microsoft Office PowerPoint</Application>
  <PresentationFormat>Экран (4:3)</PresentationFormat>
  <Paragraphs>138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 Родительское собрание «Режим дня современного школьника».</vt:lpstr>
      <vt:lpstr>Цели и задачи</vt:lpstr>
      <vt:lpstr> </vt:lpstr>
      <vt:lpstr>Режим дня - это распределение времени на все виды суточной деятельности и отдыха с учетом возраста, состояния здоровья и особенностей личности.</vt:lpstr>
      <vt:lpstr>Слайд 5</vt:lpstr>
      <vt:lpstr>Слайд 6</vt:lpstr>
      <vt:lpstr>Нерационально организованный режим приводит к </vt:lpstr>
      <vt:lpstr>Результаты исследования </vt:lpstr>
      <vt:lpstr> Двигательная активность  как компонент режима дня. Утренняя зарядка облегчает переход от сна к бодрствованию, позволяет организму активно включиться в работу.</vt:lpstr>
      <vt:lpstr>  Правильное питание  -  основа нормального физического и нервно-психического развития Завтрак - обязательный компонент режима дня.  </vt:lpstr>
      <vt:lpstr> Рабочий день школьника состоит из занятий в школе и приготовления уроков дома</vt:lpstr>
      <vt:lpstr>Слайд 12</vt:lpstr>
      <vt:lpstr>Делаете ли вы перерывы при выполнении домашних заданий?</vt:lpstr>
      <vt:lpstr>Cон - важный фактор в  режиме дня школьника </vt:lpstr>
      <vt:lpstr>Как часто вы не высыпаетесь?</vt:lpstr>
      <vt:lpstr> Занятия в школе имеют строгий режим и регламент, а вот внеучебная  деятельность зависит от самого ученика и его товарищей. </vt:lpstr>
      <vt:lpstr>Как обычно вы проводите воскресный день?</vt:lpstr>
      <vt:lpstr>Режим дня - это режим жизни !</vt:lpstr>
      <vt:lpstr>Как часто вы стараетесь спланировать свой день ?</vt:lpstr>
      <vt:lpstr> Выводы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«Режим дня современного школьника»</dc:title>
  <dc:creator>титовы</dc:creator>
  <cp:lastModifiedBy>титовы</cp:lastModifiedBy>
  <cp:revision>22</cp:revision>
  <dcterms:created xsi:type="dcterms:W3CDTF">2012-12-07T17:49:05Z</dcterms:created>
  <dcterms:modified xsi:type="dcterms:W3CDTF">2012-12-17T14:58:49Z</dcterms:modified>
</cp:coreProperties>
</file>