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</p:sldMasterIdLst>
  <p:sldIdLst>
    <p:sldId id="269" r:id="rId13"/>
    <p:sldId id="268" r:id="rId14"/>
    <p:sldId id="258" r:id="rId15"/>
    <p:sldId id="259" r:id="rId16"/>
    <p:sldId id="260" r:id="rId17"/>
    <p:sldId id="261" r:id="rId18"/>
    <p:sldId id="263" r:id="rId19"/>
    <p:sldId id="264" r:id="rId20"/>
    <p:sldId id="266" r:id="rId21"/>
    <p:sldId id="267" r:id="rId22"/>
    <p:sldId id="272" r:id="rId23"/>
    <p:sldId id="273" r:id="rId24"/>
    <p:sldId id="274" r:id="rId25"/>
    <p:sldId id="275" r:id="rId26"/>
    <p:sldId id="270" r:id="rId27"/>
    <p:sldId id="27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652" autoAdjust="0"/>
  </p:normalViewPr>
  <p:slideViewPr>
    <p:cSldViewPr>
      <p:cViewPr varScale="1">
        <p:scale>
          <a:sx n="48" d="100"/>
          <a:sy n="48" d="100"/>
        </p:scale>
        <p:origin x="-8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E09A23E-5213-4976-9C9D-C098D17EAE4F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F9436AE-EC8D-4712-ACFD-D8F4AAB5E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3600" b="1" dirty="0" smtClean="0"/>
              <a:t> Н</a:t>
            </a:r>
            <a:r>
              <a:rPr lang="ru-RU" sz="3600" dirty="0" smtClean="0"/>
              <a:t>а Земле становится тесно. Количество ее жителей растет — их уже почти 7 млрд. Расы, нации и религии перемешиваются. Население стареет и потребляет все больше товаров. Люди активнее перемещаются по планете в поисках перспективных для самореализации мест. </a:t>
            </a:r>
          </a:p>
          <a:p>
            <a:endParaRPr lang="ru-RU" sz="3600" dirty="0" smtClean="0"/>
          </a:p>
          <a:p>
            <a:r>
              <a:rPr lang="ru-RU" sz="3600" dirty="0" smtClean="0"/>
              <a:t> Все изменения, которые произойдут с человечеством в ближайшие 10 лет, повлекут за собой создание как минимум новых рабочих мест. Как максимум — появление новых профессий и областей деятельности. Главный трудовой тренд неизменен — все меньше людей будут заняты на производстве, все больше будут оказывать другим людям услуги. </a:t>
            </a:r>
          </a:p>
          <a:p>
            <a:endParaRPr lang="ru-RU" sz="3600" dirty="0" smtClean="0"/>
          </a:p>
          <a:p>
            <a:r>
              <a:rPr lang="ru-RU" sz="3600" dirty="0" smtClean="0"/>
              <a:t> Что это значит для тех, кто выбирает, чем заниматься в жизни, или хочет поменять специальность? Какие профессии будут востребованы через 10 лет?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10 </a:t>
            </a:r>
            <a:r>
              <a:rPr lang="ru-RU" sz="3600" b="1" dirty="0" smtClean="0">
                <a:solidFill>
                  <a:srgbClr val="C00000"/>
                </a:solidFill>
              </a:rPr>
              <a:t>главных профессий нового десятилетия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928670"/>
            <a:ext cx="3043230" cy="18573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Эксперт по национальным и религиозным конфликтам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3000372"/>
            <a:ext cx="4038600" cy="3125791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3786182" y="857232"/>
            <a:ext cx="4214842" cy="557216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Грядущие конфликты с представителями традиционных религий неизбежны. Понадобятся независимые посредники, способные вести диалог между </a:t>
            </a:r>
            <a:r>
              <a:rPr lang="ru-RU" b="1" dirty="0" err="1" smtClean="0"/>
              <a:t>конфессиями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Возможно</a:t>
            </a:r>
            <a:r>
              <a:rPr lang="ru-RU" b="1" dirty="0" smtClean="0"/>
              <a:t>, речь идет о новом типе социального работника, сочетающего в себе качества дипломата, бизнес-переговорщика и психолога. </a:t>
            </a:r>
          </a:p>
          <a:p>
            <a:r>
              <a:rPr lang="ru-RU" b="1" dirty="0" smtClean="0"/>
              <a:t> Видимо, нанимать таких специалистов будут как государственные структуры, так и крупные частные компании, дабы избежать конфликтов между своими сотрудниками, работающими в разных странах. 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00372"/>
            <a:ext cx="319393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7663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</a:t>
            </a:r>
            <a:r>
              <a:rPr lang="ru-RU" dirty="0" smtClean="0"/>
              <a:t>ехнические </a:t>
            </a:r>
            <a:r>
              <a:rPr lang="ru-RU" dirty="0" smtClean="0"/>
              <a:t>специалисты</a:t>
            </a:r>
          </a:p>
          <a:p>
            <a:r>
              <a:rPr lang="ru-RU" dirty="0" smtClean="0"/>
              <a:t> </a:t>
            </a:r>
            <a:r>
              <a:rPr lang="ru-RU" dirty="0" smtClean="0"/>
              <a:t>Инженеры и главные инженеры, технологи и главные технологи. Это касается как легкой, так и тяжелой промышленности — везде, где большое значение имеют международные стандарты качества.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Автотехники</a:t>
            </a:r>
            <a:r>
              <a:rPr lang="ru-RU" dirty="0" smtClean="0"/>
              <a:t>. Сюда входят специалисты, работающие с автотранспортом на всем его «жизненном пути» — от проектирования и выпуска до </a:t>
            </a:r>
            <a:r>
              <a:rPr lang="ru-RU" dirty="0" smtClean="0"/>
              <a:t>утилизации.</a:t>
            </a:r>
          </a:p>
          <a:p>
            <a:r>
              <a:rPr lang="ru-RU" dirty="0" smtClean="0"/>
              <a:t>Перевозчики</a:t>
            </a:r>
            <a:r>
              <a:rPr lang="ru-RU" dirty="0" smtClean="0"/>
              <a:t>. Причем как специалисты по созданию автомобильного, водного и других видов транспорта, так и профессионалы в области логистики, товарно-транспортных операций.</a:t>
            </a:r>
          </a:p>
          <a:p>
            <a:r>
              <a:rPr lang="ru-RU" dirty="0" smtClean="0"/>
              <a:t>Специалисты </a:t>
            </a:r>
            <a:r>
              <a:rPr lang="ru-RU" dirty="0" smtClean="0"/>
              <a:t>в области нано- и биотехнологий. </a:t>
            </a:r>
            <a:r>
              <a:rPr lang="ru-RU" dirty="0" err="1" smtClean="0"/>
              <a:t>Нанотехнологии</a:t>
            </a:r>
            <a:r>
              <a:rPr lang="ru-RU" dirty="0" smtClean="0"/>
              <a:t> найдут свое применение в медицине, пищевой промышленности, космосе и машиностроении. Биотехнологии внедрятся в </a:t>
            </a:r>
            <a:r>
              <a:rPr lang="ru-RU" dirty="0" err="1" smtClean="0"/>
              <a:t>биофармацевтику</a:t>
            </a:r>
            <a:r>
              <a:rPr lang="ru-RU" dirty="0" smtClean="0"/>
              <a:t> и молекулярную медицину.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b="1" dirty="0" smtClean="0">
                <a:solidFill>
                  <a:schemeClr val="bg2">
                    <a:lumMod val="50000"/>
                  </a:schemeClr>
                </a:solidFill>
              </a:rPr>
              <a:t>Какие профессии будут востребованы на рынке труда в 2015 г.</a:t>
            </a:r>
            <a:endParaRPr lang="ru-RU" sz="3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329642" cy="4876630"/>
          </a:xfrm>
        </p:spPr>
        <p:txBody>
          <a:bodyPr>
            <a:noAutofit/>
          </a:bodyPr>
          <a:lstStyle/>
          <a:p>
            <a:r>
              <a:rPr lang="ru-RU" sz="1600" dirty="0" smtClean="0"/>
              <a:t>Специалисты </a:t>
            </a:r>
            <a:r>
              <a:rPr lang="ru-RU" sz="1600" dirty="0" smtClean="0"/>
              <a:t>в области </a:t>
            </a:r>
            <a:r>
              <a:rPr lang="ru-RU" sz="1600" dirty="0" err="1" smtClean="0"/>
              <a:t>интернет-технологий</a:t>
            </a:r>
            <a:r>
              <a:rPr lang="ru-RU" sz="1600" dirty="0" smtClean="0"/>
              <a:t> через пять лет также останутся востребованными. Программисты нужны всем и всегда, причем зарплата хотя и зависит от возраста и опыта, но не принципиально: могут взять на довольно высокую позицию и 19-летнего студента.</a:t>
            </a:r>
          </a:p>
          <a:p>
            <a:r>
              <a:rPr lang="ru-RU" sz="1600" dirty="0" smtClean="0"/>
              <a:t> </a:t>
            </a:r>
            <a:r>
              <a:rPr lang="ru-RU" sz="1600" dirty="0" err="1" smtClean="0"/>
              <a:t>Схемотехники</a:t>
            </a:r>
            <a:r>
              <a:rPr lang="ru-RU" sz="1600" dirty="0" smtClean="0"/>
              <a:t>, специалисты по техническому надзору, инженеры-электрики, наладчики, токари и фрезеровщики, механики, работающие со станками, слесари по ремонту технологического оборудования могут также не задумываться о мизерных зарплатах постсоветского периода.</a:t>
            </a:r>
          </a:p>
          <a:p>
            <a:r>
              <a:rPr lang="ru-RU" sz="1600" dirty="0" smtClean="0"/>
              <a:t> </a:t>
            </a:r>
            <a:r>
              <a:rPr lang="ru-RU" sz="1600" dirty="0" smtClean="0"/>
              <a:t>Массовая </a:t>
            </a:r>
            <a:r>
              <a:rPr lang="ru-RU" sz="1600" dirty="0" smtClean="0"/>
              <a:t>установка систем кондиционирования, вентиляции воздуха, отопления и водоснабжения, особенно автоматизированных, предполагает </a:t>
            </a:r>
            <a:r>
              <a:rPr lang="ru-RU" sz="1600" dirty="0" err="1" smtClean="0"/>
              <a:t>востребованность</a:t>
            </a:r>
            <a:r>
              <a:rPr lang="ru-RU" sz="1600" dirty="0" smtClean="0"/>
              <a:t> специалистов по производству и монтажу инженерных коммуникаций. Взять могут даже со студенческой скамьи.</a:t>
            </a:r>
          </a:p>
          <a:p>
            <a:r>
              <a:rPr lang="ru-RU" sz="1600" dirty="0" smtClean="0"/>
              <a:t>Одним </a:t>
            </a:r>
            <a:r>
              <a:rPr lang="ru-RU" sz="1600" dirty="0" smtClean="0"/>
              <a:t>из «горячих» будет рынок недвижимости. На него активно входят новые игроки, в том числе и западные, поэтому спрос на квалифицированные кадры значительно вырастет. Причем и на тех, кто строит, и на тех, кто продает недвижимость.</a:t>
            </a:r>
          </a:p>
          <a:p>
            <a:pPr algn="ctr"/>
            <a:r>
              <a:rPr lang="ru-RU" sz="1600" dirty="0" smtClean="0"/>
              <a:t>Востребованными </a:t>
            </a:r>
            <a:r>
              <a:rPr lang="ru-RU" sz="1600" dirty="0" smtClean="0"/>
              <a:t>окажутся специалисты лесного хозяйства и бумажного производства, специалисты по мониторингу и управлению </a:t>
            </a:r>
            <a:r>
              <a:rPr lang="ru-RU" sz="1600" dirty="0" smtClean="0"/>
              <a:t>окружающей                                                   средой.                               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Какие профессии будут востребованы на рынке труда в 2015 г.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143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Самые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востребованные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профессии </a:t>
            </a:r>
            <a:b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рынке труда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России сегодня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928802"/>
            <a:ext cx="8480328" cy="44291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-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Менеджеры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 продажам и юристы, продавцы и брокеры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-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специалисты по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девелоперским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проектам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специалисты в области высоких технологий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финансисты, менеджеры по продажам, технический и инженерный персонал, специалисты IT-сферы.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Директора по маркетингу и продажам, бухгалтеры и специалисты по сбыту, торговые представители и страховые агенты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Спрос на рынке труда через 5-10 лет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785926"/>
            <a:ext cx="8503920" cy="431312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Разработчики </a:t>
            </a:r>
            <a:r>
              <a:rPr lang="ru-RU" sz="1800" b="1" dirty="0" smtClean="0"/>
              <a:t>компьютерного аппаратного обеспечения и IT-специалисты. </a:t>
            </a:r>
          </a:p>
          <a:p>
            <a:r>
              <a:rPr lang="ru-RU" sz="1800" b="1" dirty="0" smtClean="0"/>
              <a:t>Не хватает </a:t>
            </a:r>
            <a:r>
              <a:rPr lang="ru-RU" sz="1800" b="1" dirty="0" smtClean="0"/>
              <a:t>инженеров, специалистов среднего звена</a:t>
            </a:r>
            <a:r>
              <a:rPr lang="ru-RU" sz="1800" b="1" dirty="0" smtClean="0"/>
              <a:t>.</a:t>
            </a:r>
          </a:p>
          <a:p>
            <a:r>
              <a:rPr lang="ru-RU" sz="1800" b="1" dirty="0" smtClean="0"/>
              <a:t>Рабочие профессии.</a:t>
            </a:r>
          </a:p>
          <a:p>
            <a:r>
              <a:rPr lang="ru-RU" sz="1800" b="1" dirty="0" err="1" smtClean="0"/>
              <a:t>Креативные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маркетологи</a:t>
            </a:r>
            <a:r>
              <a:rPr lang="ru-RU" sz="1800" b="1" dirty="0" smtClean="0"/>
              <a:t> в период острой конкуренции и перенасыщения рынка тоже будут всегда востребованы. </a:t>
            </a:r>
            <a:r>
              <a:rPr lang="ru-RU" sz="1800" b="1" dirty="0" smtClean="0"/>
              <a:t> </a:t>
            </a:r>
            <a:endParaRPr lang="ru-RU" sz="1800" b="1" dirty="0" smtClean="0"/>
          </a:p>
          <a:p>
            <a:r>
              <a:rPr lang="ru-RU" sz="1800" b="1" dirty="0" smtClean="0"/>
              <a:t>Специалисты в области нано– и биотехнологий. </a:t>
            </a:r>
            <a:r>
              <a:rPr lang="ru-RU" sz="1800" b="1" dirty="0" smtClean="0"/>
              <a:t> </a:t>
            </a:r>
            <a:endParaRPr lang="ru-RU" sz="1800" b="1" dirty="0" smtClean="0"/>
          </a:p>
          <a:p>
            <a:r>
              <a:rPr lang="ru-RU" sz="1800" b="1" dirty="0" smtClean="0"/>
              <a:t>Экологи. </a:t>
            </a:r>
            <a:r>
              <a:rPr lang="ru-RU" sz="1800" b="1" dirty="0" smtClean="0"/>
              <a:t> . </a:t>
            </a:r>
            <a:endParaRPr lang="ru-RU" sz="1800" b="1" dirty="0" smtClean="0"/>
          </a:p>
          <a:p>
            <a:r>
              <a:rPr lang="ru-RU" sz="1800" b="1" dirty="0" smtClean="0"/>
              <a:t> Все специальности, связанные с услугами и сервисом. </a:t>
            </a:r>
            <a:r>
              <a:rPr lang="ru-RU" sz="1800" b="1" dirty="0" smtClean="0"/>
              <a:t> На </a:t>
            </a:r>
            <a:r>
              <a:rPr lang="ru-RU" sz="1800" b="1" dirty="0" smtClean="0"/>
              <a:t>эти профессии спрос будет расти неуклонно. </a:t>
            </a:r>
          </a:p>
          <a:p>
            <a:r>
              <a:rPr lang="ru-RU" sz="1800" b="1" dirty="0" smtClean="0"/>
              <a:t>Медики. Спрос будет расти на специалистов узкой направленности. Продление жизни и омоложение. </a:t>
            </a:r>
            <a:r>
              <a:rPr lang="ru-RU" sz="1800" b="1" dirty="0" smtClean="0"/>
              <a:t> </a:t>
            </a:r>
            <a:endParaRPr lang="ru-RU" sz="1800" b="1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Рейтинг </a:t>
            </a:r>
            <a:r>
              <a:rPr lang="ru-RU" dirty="0" smtClean="0"/>
              <a:t>запросов работодателей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 </a:t>
            </a:r>
            <a:r>
              <a:rPr lang="ru-RU" sz="1600" dirty="0" smtClean="0"/>
              <a:t>данные </a:t>
            </a:r>
            <a:r>
              <a:rPr lang="ru-RU" sz="1600" dirty="0" smtClean="0"/>
              <a:t> </a:t>
            </a:r>
            <a:r>
              <a:rPr lang="ru-RU" sz="1600" dirty="0" smtClean="0"/>
              <a:t>портала </a:t>
            </a:r>
            <a:r>
              <a:rPr lang="ru-RU" sz="1600" dirty="0" err="1" smtClean="0"/>
              <a:t>Superjob.ru</a:t>
            </a:r>
            <a:r>
              <a:rPr lang="ru-RU" sz="1600" dirty="0" smtClean="0"/>
              <a:t> в </a:t>
            </a:r>
            <a:r>
              <a:rPr lang="ru-RU" sz="1600" dirty="0" smtClean="0"/>
              <a:t>течение января </a:t>
            </a:r>
            <a:r>
              <a:rPr lang="ru-RU" sz="1600" dirty="0" smtClean="0"/>
              <a:t>месяца</a:t>
            </a:r>
            <a:r>
              <a:rPr lang="ru-RU" sz="1600" dirty="0" smtClean="0"/>
              <a:t>, что </a:t>
            </a:r>
            <a:r>
              <a:rPr lang="ru-RU" sz="1600" dirty="0" smtClean="0"/>
              <a:t>отражает спрос рынка труда на определенные категории специалистов.</a:t>
            </a: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214422"/>
            <a:ext cx="867971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Распределение вакансий для </a:t>
            </a:r>
            <a:r>
              <a:rPr lang="ru-RU" sz="2800" b="1" dirty="0" err="1" smtClean="0"/>
              <a:t>топ-персонала</a:t>
            </a:r>
            <a:r>
              <a:rPr lang="ru-RU" sz="2800" b="1" dirty="0" smtClean="0"/>
              <a:t> по сферам деятельности</a:t>
            </a:r>
            <a:endParaRPr lang="ru-RU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1071546"/>
            <a:ext cx="821537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4357718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Специалист по </a:t>
            </a:r>
            <a:r>
              <a:rPr lang="ru-RU" sz="3200" b="1" dirty="0" err="1" smtClean="0">
                <a:solidFill>
                  <a:srgbClr val="C00000"/>
                </a:solidFill>
              </a:rPr>
              <a:t>труднодобываемым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запасам </a:t>
            </a:r>
            <a:r>
              <a:rPr lang="ru-RU" sz="3200" b="1" dirty="0" smtClean="0">
                <a:solidFill>
                  <a:srgbClr val="C00000"/>
                </a:solidFill>
              </a:rPr>
              <a:t>нефти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2000240"/>
            <a:ext cx="35201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3995766" cy="464347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/>
              <a:t>В 1981 году в мире стали потреблять больше нефти, нежели находить новой, а это значит, что, в конце концов, придется заняться </a:t>
            </a:r>
            <a:r>
              <a:rPr lang="ru-RU" sz="2000" b="1" dirty="0" err="1" smtClean="0"/>
              <a:t>трудноизвлекаемой</a:t>
            </a:r>
            <a:r>
              <a:rPr lang="ru-RU" sz="2000" b="1" dirty="0" smtClean="0"/>
              <a:t> нефтью, например такой, которую добывают в канадской провинции Альберта из нефтеносных песков. </a:t>
            </a:r>
            <a:r>
              <a:rPr lang="ru-RU" sz="2000" b="1" dirty="0" smtClean="0"/>
              <a:t> </a:t>
            </a:r>
            <a:endParaRPr lang="ru-RU" sz="2000" b="1" dirty="0" smtClean="0"/>
          </a:p>
          <a:p>
            <a:pPr algn="ctr">
              <a:buNone/>
            </a:pPr>
            <a:r>
              <a:rPr lang="ru-RU" sz="2000" b="1" dirty="0" smtClean="0"/>
              <a:t>Ничуть не меньше сложностей сулит и освоение запасов арктического шельфа</a:t>
            </a:r>
            <a:endParaRPr lang="ru-RU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8684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Урбанист, специалист по развитию территорий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2714620"/>
            <a:ext cx="398001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19749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Планировать, строить и обслуживать новые, быстро растущие мегаполисы должен будет класс специалистов, умеющих создавать комфортную городскую среду. </a:t>
            </a:r>
          </a:p>
          <a:p>
            <a:r>
              <a:rPr lang="ru-RU" dirty="0" smtClean="0"/>
              <a:t>Будет расти спрос  </a:t>
            </a:r>
            <a:r>
              <a:rPr lang="ru-RU" dirty="0" smtClean="0"/>
              <a:t>на специалистов по комплексному развитию территорий (транспорт, социальная сфера, привлечение инвестиций и т. п.), особенно в городских поселениях.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3686172" cy="171451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Эксперт в сфере альтернативной энергетики</a:t>
            </a:r>
            <a:endParaRPr lang="ru-RU" sz="28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2357430"/>
            <a:ext cx="3000396" cy="237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428604"/>
            <a:ext cx="4572032" cy="5697559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В </a:t>
            </a:r>
            <a:r>
              <a:rPr lang="ru-RU" sz="1600" b="1" dirty="0" smtClean="0"/>
              <a:t>ближайшее время специалисты по альтернативной энергетике будут весьма востребованы — </a:t>
            </a:r>
            <a:r>
              <a:rPr lang="ru-RU" sz="1600" b="1" dirty="0" err="1" smtClean="0"/>
              <a:t>госкорпорация</a:t>
            </a:r>
            <a:r>
              <a:rPr lang="ru-RU" sz="1600" b="1" dirty="0" smtClean="0"/>
              <a:t> эту отрасль активно развивает. </a:t>
            </a:r>
            <a:r>
              <a:rPr lang="ru-RU" sz="1600" b="1" dirty="0" smtClean="0"/>
              <a:t>  </a:t>
            </a:r>
          </a:p>
          <a:p>
            <a:r>
              <a:rPr lang="ru-RU" sz="1600" b="1" dirty="0" smtClean="0"/>
              <a:t>Это </a:t>
            </a:r>
            <a:r>
              <a:rPr lang="ru-RU" sz="1600" b="1" dirty="0" smtClean="0"/>
              <a:t>производство солнечных батарей, производство кремния, главным потребителем которого является солнечная энергетика, выпуск термоэлементов и другие проекты. </a:t>
            </a:r>
            <a:endParaRPr lang="ru-RU" sz="1600" b="1" dirty="0" smtClean="0"/>
          </a:p>
          <a:p>
            <a:r>
              <a:rPr lang="ru-RU" sz="1600" b="1" dirty="0" smtClean="0"/>
              <a:t>В2010 </a:t>
            </a:r>
            <a:r>
              <a:rPr lang="ru-RU" sz="1600" b="1" dirty="0" smtClean="0"/>
              <a:t>г. </a:t>
            </a:r>
            <a:r>
              <a:rPr lang="ru-RU" sz="1600" b="1" dirty="0" err="1" smtClean="0"/>
              <a:t>госкорпорация</a:t>
            </a:r>
            <a:r>
              <a:rPr lang="ru-RU" sz="1600" b="1" dirty="0" smtClean="0"/>
              <a:t> </a:t>
            </a:r>
            <a:r>
              <a:rPr lang="ru-RU" sz="1600" b="1" dirty="0" smtClean="0"/>
              <a:t>начала </a:t>
            </a:r>
            <a:r>
              <a:rPr lang="ru-RU" sz="1600" b="1" dirty="0" smtClean="0"/>
              <a:t>три программы высшего образования для специалистов. </a:t>
            </a:r>
            <a:r>
              <a:rPr lang="ru-RU" sz="1600" b="1" dirty="0" smtClean="0"/>
              <a:t> </a:t>
            </a:r>
          </a:p>
          <a:p>
            <a:r>
              <a:rPr lang="ru-RU" sz="1600" b="1" dirty="0" smtClean="0"/>
              <a:t>Будут востребованы выпускники инженерных </a:t>
            </a:r>
            <a:r>
              <a:rPr lang="ru-RU" sz="1600" b="1" dirty="0" smtClean="0"/>
              <a:t>специальностей вузов с междисциплинарной образовательной базой. Спрос на таких специалистов будет расти и на Западе, тенденция </a:t>
            </a:r>
            <a:r>
              <a:rPr lang="ru-RU" sz="1600" b="1" dirty="0" smtClean="0"/>
              <a:t>очевидна. </a:t>
            </a:r>
            <a:endParaRPr lang="ru-RU" sz="1600" b="1" dirty="0" smtClean="0"/>
          </a:p>
          <a:p>
            <a:endParaRPr lang="ru-RU" sz="16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28600"/>
            <a:ext cx="6000792" cy="758952"/>
          </a:xfrm>
        </p:spPr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Журналист-агрегатор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19" y="2428868"/>
            <a:ext cx="397806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600200"/>
            <a:ext cx="3929090" cy="4525963"/>
          </a:xfrm>
        </p:spPr>
        <p:txBody>
          <a:bodyPr>
            <a:normAutofit fontScale="47500" lnSpcReduction="20000"/>
          </a:bodyPr>
          <a:lstStyle/>
          <a:p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будущем журналистика, основанная на компиляции уже существующей информации, станет главным конкурентом традиционных 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. Искусный компилятор, составляющий выжимки из оригинальных текстов, сталкивающий лбами разные позиции, подстрекатель к неожиданным дискуссиям — еще одна перспективная профессия. 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714356"/>
            <a:ext cx="3900486" cy="20717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Селекционер, специалист по генной инженерии растений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2900" b="1" dirty="0" smtClean="0"/>
              <a:t>Новые </a:t>
            </a:r>
            <a:r>
              <a:rPr lang="ru-RU" sz="2900" b="1" dirty="0" smtClean="0"/>
              <a:t>сорта растений, в том числе созданные путем генной инженерии, и современные методы ведения сельского хозяйства — едва ли не единственный способ спасти население беднейших стран от голода. Чем больше продуктивность новых культур, тем меньше голодающих. </a:t>
            </a:r>
            <a:endParaRPr lang="ru-RU" sz="2900" b="1" dirty="0" smtClean="0"/>
          </a:p>
          <a:p>
            <a:endParaRPr lang="ru-RU" sz="2900" b="1" dirty="0" smtClean="0"/>
          </a:p>
          <a:p>
            <a:r>
              <a:rPr lang="ru-RU" sz="2900" b="1" dirty="0" smtClean="0"/>
              <a:t>Агрономы</a:t>
            </a:r>
            <a:r>
              <a:rPr lang="ru-RU" sz="2900" b="1" dirty="0" smtClean="0"/>
              <a:t>, селекционеры, генетики, выводящие новые сорта сельскохозяйственных растений, скорее всего, будут очень востребованы в будущем десятилетии. </a:t>
            </a:r>
          </a:p>
          <a:p>
            <a:pPr>
              <a:buNone/>
            </a:pPr>
            <a:r>
              <a:rPr lang="ru-RU" sz="2900" b="1" dirty="0" smtClean="0"/>
              <a:t> 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29190" y="3143248"/>
            <a:ext cx="376503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429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 по ведению бизнеса в странах Африки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429256" y="1714488"/>
            <a:ext cx="277528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714348" y="1600200"/>
            <a:ext cx="3571900" cy="47244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По прогнозам Геологического института США, к 2015 году производство золота в странах Африки вырастет на треть, железной руды и урана — в 2,5 </a:t>
            </a:r>
            <a:r>
              <a:rPr lang="ru-RU" b="1" dirty="0" smtClean="0"/>
              <a:t>раза.</a:t>
            </a:r>
          </a:p>
          <a:p>
            <a:r>
              <a:rPr lang="ru-RU" b="1" dirty="0" smtClean="0"/>
              <a:t>Получить </a:t>
            </a:r>
            <a:r>
              <a:rPr lang="ru-RU" b="1" dirty="0" smtClean="0"/>
              <a:t>контракты на добычу ресурсов смогут лишь компании, которые найдут общий язык с местными элитами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А для этого им понадобятся эксперты и посредники. Те, кто способен консультировать и вести дела в Африке, будут неплохо зарабатывать.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3757610" cy="148817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Сиделка, геронтолог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2500306"/>
            <a:ext cx="2857520" cy="207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285728"/>
            <a:ext cx="4979200" cy="6010737"/>
          </a:xfrm>
        </p:spPr>
        <p:txBody>
          <a:bodyPr>
            <a:normAutofit fontScale="55000" lnSpcReduction="20000"/>
          </a:bodyPr>
          <a:lstStyle/>
          <a:p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Поскольку будет увеличиваться доля очень старых людей, в возрасте от 80 лет, которым тяжело за собой ухаживать, вырастет спрос на их обслуживание»,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—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говорит Анатолий Вишневский, директор Института демографии Высшей школы экономики. Изменится вся система здравоохранения: старики и молодежь страдают разными болезнями. А каждодневный уход потребует гораздо большего количества работников.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данным датских ученых, всего 30-40% глубоких стариков могут жить без посторонней помощи. Остальным нужен присмотр. Представьте, сколько понадобится людей, чтобы обслуживать будущих Мафусаилов? </a:t>
            </a: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4043362" cy="12858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Универсальный солдат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2357430"/>
            <a:ext cx="2823934" cy="347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428604"/>
            <a:ext cx="4038600" cy="5697559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Для </a:t>
            </a:r>
            <a:r>
              <a:rPr lang="ru-RU" b="1" dirty="0" smtClean="0"/>
              <a:t>борьбы с террористами и мятежниками, окопавшимися в глухих районах планеты, нужны «солдаты будущего». Это профессиональные бойцы, участвующие в экспедиционных кампаниях, — специально обученные, готовые к нестандартным задачам.    </a:t>
            </a:r>
          </a:p>
          <a:p>
            <a:r>
              <a:rPr lang="ru-RU" b="1" dirty="0" smtClean="0"/>
              <a:t>В отличие от массовых войн прошлого вооруженные столкновения будут требовать от солдат совсем других компетенций: отличного знания местных условий, психологии местных жителей, умения обходиться без тяжелого вооружения».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1024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Открытая</vt:lpstr>
      <vt:lpstr>Апекс</vt:lpstr>
      <vt:lpstr>Метро</vt:lpstr>
      <vt:lpstr>Аспект</vt:lpstr>
      <vt:lpstr>Официальная</vt:lpstr>
      <vt:lpstr>Поток</vt:lpstr>
      <vt:lpstr>Трек</vt:lpstr>
      <vt:lpstr>Эркер</vt:lpstr>
      <vt:lpstr>Изящная</vt:lpstr>
      <vt:lpstr>Обычная</vt:lpstr>
      <vt:lpstr>Техническая</vt:lpstr>
      <vt:lpstr>1_Техническая</vt:lpstr>
      <vt:lpstr> 10 главных профессий нового десятилетия </vt:lpstr>
      <vt:lpstr>Специалист по труднодобываемым  запасам нефти</vt:lpstr>
      <vt:lpstr>Урбанист, специалист по развитию территорий</vt:lpstr>
      <vt:lpstr>Эксперт в сфере альтернативной энергетики</vt:lpstr>
      <vt:lpstr>Журналист-агрегатор</vt:lpstr>
      <vt:lpstr>Селекционер, специалист по генной инженерии растений</vt:lpstr>
      <vt:lpstr>Специалист по ведению бизнеса в странах Африки</vt:lpstr>
      <vt:lpstr>Сиделка, геронтолог</vt:lpstr>
      <vt:lpstr>Универсальный солдат</vt:lpstr>
      <vt:lpstr>  Эксперт по национальным и религиозным конфликтам  </vt:lpstr>
      <vt:lpstr> Какие профессии будут востребованы на рынке труда в 2015 г.</vt:lpstr>
      <vt:lpstr>Какие профессии будут востребованы на рынке труда в 2015 г.</vt:lpstr>
      <vt:lpstr>  Самые востребованные профессии  на рынке труда России сегодня  </vt:lpstr>
      <vt:lpstr>Спрос на рынке труда через 5-10 лет</vt:lpstr>
      <vt:lpstr>Рейтинг запросов работодателей  данные  портала Superjob.ru в течение января месяца, что отражает спрос рынка труда на определенные категории специалистов.</vt:lpstr>
      <vt:lpstr>Распределение вакансий для топ-персонала по сферам деятельности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главных профессий нового десятилетия </dc:title>
  <dc:creator>admin</dc:creator>
  <cp:lastModifiedBy>admin</cp:lastModifiedBy>
  <cp:revision>13</cp:revision>
  <dcterms:created xsi:type="dcterms:W3CDTF">2013-01-21T08:37:42Z</dcterms:created>
  <dcterms:modified xsi:type="dcterms:W3CDTF">2013-01-24T17:48:12Z</dcterms:modified>
</cp:coreProperties>
</file>