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8" r:id="rId3"/>
    <p:sldId id="256" r:id="rId4"/>
    <p:sldId id="257" r:id="rId5"/>
    <p:sldId id="258" r:id="rId6"/>
    <p:sldId id="260" r:id="rId7"/>
    <p:sldId id="261" r:id="rId8"/>
    <p:sldId id="267" r:id="rId9"/>
    <p:sldId id="262" r:id="rId10"/>
    <p:sldId id="263" r:id="rId11"/>
    <p:sldId id="264" r:id="rId12"/>
    <p:sldId id="259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Documents and Settings\Ольга\Рабочий стол\анимашки\92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5210" y="5786430"/>
            <a:ext cx="88521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1.12605 1.85185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C:\Documents and Settings\Ольга\Рабочий стол\анимашки\65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5514975"/>
            <a:ext cx="971550" cy="1343025"/>
          </a:xfrm>
          <a:prstGeom prst="rect">
            <a:avLst/>
          </a:prstGeom>
          <a:noFill/>
        </p:spPr>
      </p:pic>
      <p:pic>
        <p:nvPicPr>
          <p:cNvPr id="3075" name="Picture 3" descr="C:\Documents and Settings\Ольга\Рабочий стол\анимашки\лрмпшг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72125"/>
            <a:ext cx="1371600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Ольга\Рабочий стол\анимашки\92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5210" y="5786430"/>
            <a:ext cx="88521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1.12605 1.85185E-6 " pathEditMode="relative" ptsTypes="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098" name="Picture 2" descr="C:\Documents and Settings\Ольга\Рабочий стол\анимашки\лрмпшг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2125"/>
            <a:ext cx="1371600" cy="1285875"/>
          </a:xfrm>
          <a:prstGeom prst="rect">
            <a:avLst/>
          </a:prstGeom>
          <a:noFill/>
        </p:spPr>
      </p:pic>
      <p:pic>
        <p:nvPicPr>
          <p:cNvPr id="4099" name="Picture 3" descr="C:\Documents and Settings\Ольга\Рабочий стол\анимашки\65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5514975"/>
            <a:ext cx="971550" cy="134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C:\Documents and Settings\Ольга\Рабочий стол\анимашки\92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5210" y="5786430"/>
            <a:ext cx="88521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1.12605 1.85185E-6 " pathEditMode="relative" ptsTypes="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C:\Documents and Settings\Ольга\Рабочий стол\анимашки\92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5210" y="5786430"/>
            <a:ext cx="88521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1.12605 1.85185E-6 " pathEditMode="relative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22" name="Picture 2" descr="C:\Documents and Settings\Ольга\Рабочий стол\анимашки\65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5514975"/>
            <a:ext cx="971550" cy="1343025"/>
          </a:xfrm>
          <a:prstGeom prst="rect">
            <a:avLst/>
          </a:prstGeom>
          <a:noFill/>
        </p:spPr>
      </p:pic>
      <p:pic>
        <p:nvPicPr>
          <p:cNvPr id="5123" name="Picture 3" descr="C:\Documents and Settings\Ольга\Рабочий стол\анимашки\лрмпшг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72125"/>
            <a:ext cx="1371600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AB1A9B-E3CA-49C4-80C1-B75BEC9D05F6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8DEFC9-B548-41CC-9CDE-CE1757C00A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146" name="Picture 2" descr="C:\Documents and Settings\Ольга\Рабочий стол\анимашки\лрмпшг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2125"/>
            <a:ext cx="1371600" cy="1285875"/>
          </a:xfrm>
          <a:prstGeom prst="rect">
            <a:avLst/>
          </a:prstGeom>
          <a:noFill/>
        </p:spPr>
      </p:pic>
      <p:pic>
        <p:nvPicPr>
          <p:cNvPr id="6147" name="Picture 3" descr="C:\Documents and Settings\Ольга\Рабочий стол\анимашки\65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5514975"/>
            <a:ext cx="971550" cy="134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gi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6" name="Picture 2" descr="C:\Documents and Settings\Ольга\Рабочий стол\анимашки\ьит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1285852" cy="1304925"/>
          </a:xfrm>
          <a:prstGeom prst="rect">
            <a:avLst/>
          </a:prstGeom>
          <a:noFill/>
        </p:spPr>
      </p:pic>
      <p:pic>
        <p:nvPicPr>
          <p:cNvPr id="1027" name="Picture 3" descr="C:\Documents and Settings\Ольга\Рабочий стол\анимашки\10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29600" y="-457200"/>
            <a:ext cx="914400" cy="914400"/>
          </a:xfrm>
          <a:prstGeom prst="rect">
            <a:avLst/>
          </a:prstGeom>
          <a:noFill/>
        </p:spPr>
      </p:pic>
      <p:pic>
        <p:nvPicPr>
          <p:cNvPr id="1028" name="Picture 4" descr="C:\Documents and Settings\Ольга\Рабочий стол\анимашки\4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15206" y="-357190"/>
            <a:ext cx="714380" cy="714380"/>
          </a:xfrm>
          <a:prstGeom prst="rect">
            <a:avLst/>
          </a:prstGeom>
          <a:noFill/>
        </p:spPr>
      </p:pic>
      <p:pic>
        <p:nvPicPr>
          <p:cNvPr id="1030" name="Picture 6" descr="C:\Documents and Settings\Ольга\Рабочий стол\анимашки\188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2976" y="0"/>
            <a:ext cx="571500" cy="571500"/>
          </a:xfrm>
          <a:prstGeom prst="rect">
            <a:avLst/>
          </a:prstGeom>
          <a:noFill/>
        </p:spPr>
      </p:pic>
      <p:pic>
        <p:nvPicPr>
          <p:cNvPr id="1031" name="Picture 7" descr="C:\Documents and Settings\Ольга\Рабочий стол\анимашки\188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285860"/>
            <a:ext cx="571500" cy="571500"/>
          </a:xfrm>
          <a:prstGeom prst="rect">
            <a:avLst/>
          </a:prstGeom>
          <a:noFill/>
        </p:spPr>
      </p:pic>
      <p:pic>
        <p:nvPicPr>
          <p:cNvPr id="1032" name="Picture 8" descr="C:\Documents and Settings\Ольга\Рабочий стол\анимашки\188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85852" y="857232"/>
            <a:ext cx="214312" cy="214312"/>
          </a:xfrm>
          <a:prstGeom prst="rect">
            <a:avLst/>
          </a:prstGeom>
          <a:noFill/>
        </p:spPr>
      </p:pic>
      <p:pic>
        <p:nvPicPr>
          <p:cNvPr id="1033" name="Picture 9" descr="C:\Documents and Settings\Ольга\Рабочий стол\анимашки\188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8662" y="1214422"/>
            <a:ext cx="357188" cy="3571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C -0.09184 0.07685 -0.18351 0.1537 -0.18334 0.21273 C -0.18316 0.27176 0.00069 0.29306 0.00104 0.35393 C 0.00138 0.41481 -0.18091 0.5169 -0.18108 0.57778 C -0.18125 0.63866 0.00225 0.66597 4.16667E-6 0.71898 C -0.00226 0.77199 -0.19289 0.84398 -0.1941 0.89537 C -0.19532 0.94676 -0.04237 1.00324 -0.0073 1.02708 C 0.02777 1.05093 0.01267 1.03611 0.01666 1.03819 " pathEditMode="relative" ptsTypes="aaaaaaaA">
                                      <p:cBhvr>
                                        <p:cTn id="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3.7037E-7 C -0.05122 0.05995 -0.10226 0.12014 -0.07846 0.16042 C -0.05468 0.20069 0.13855 0.19514 0.14289 0.2412 C 0.14723 0.28727 -0.05589 0.37685 -0.05226 0.43657 C -0.04861 0.4963 0.17727 0.53681 0.16442 0.59977 C 0.15157 0.66319 -0.12934 0.77708 -0.12969 0.81597 C -0.13004 0.85463 0.15609 0.7963 0.16199 0.83148 C 0.16789 0.86713 -0.05572 0.99421 -0.09391 1.0287 C -0.13212 1.06319 -0.09948 1.05069 -0.06666 1.03819 " pathEditMode="relative" ptsTypes="aaaaaaaaA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i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i="1" kern="1200">
          <a:solidFill>
            <a:schemeClr val="tx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i="1" kern="1200">
          <a:solidFill>
            <a:schemeClr val="tx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i="1" kern="1200">
          <a:solidFill>
            <a:schemeClr val="tx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>
          <a:solidFill>
            <a:schemeClr val="tx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 smtClean="0">
                <a:solidFill>
                  <a:srgbClr val="C00000"/>
                </a:solidFill>
              </a:rPr>
              <a:t>Урок русского языка в 6 классе по теме «Разносклоняемые существительные»</a:t>
            </a:r>
            <a:endParaRPr lang="ru-RU" b="0" i="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8280920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Автор:  </a:t>
            </a:r>
            <a:r>
              <a:rPr lang="ru-RU" sz="2400" dirty="0" err="1" smtClean="0">
                <a:solidFill>
                  <a:schemeClr val="tx1"/>
                </a:solidFill>
              </a:rPr>
              <a:t>Ниязбагина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Чулпан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Валиевна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учитель русского языка и литературы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МАОУ «Гимназия №1»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г. Салехард, ЯНАО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Исправьте ошибки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Бойцы стояли около знамя. 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древности здесь жили племя охотников.</a:t>
            </a:r>
          </a:p>
          <a:p>
            <a:pPr marL="514350" indent="-514350">
              <a:buAutoNum type="arabicPeriod"/>
            </a:pPr>
            <a:r>
              <a:rPr lang="ru-RU" dirty="0" smtClean="0"/>
              <a:t> Вася много время проводит на катке. 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теме выскочила шишка. </a:t>
            </a:r>
          </a:p>
          <a:p>
            <a:pPr>
              <a:buNone/>
            </a:pPr>
            <a:r>
              <a:rPr lang="ru-RU" dirty="0" smtClean="0"/>
              <a:t>5. «Сколько время?    спросил сын у отца.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Вспомните и запишите пословицы с разносклоняемыми существительными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Итоги урока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нового вы узнали?</a:t>
            </a:r>
          </a:p>
          <a:p>
            <a:pPr>
              <a:buNone/>
            </a:pPr>
            <a:r>
              <a:rPr lang="ru-RU" dirty="0" smtClean="0"/>
              <a:t>Какие цели мы ставили в начале урока? </a:t>
            </a:r>
          </a:p>
          <a:p>
            <a:pPr>
              <a:buNone/>
            </a:pPr>
            <a:r>
              <a:rPr lang="ru-RU" dirty="0" smtClean="0"/>
              <a:t>Достигли  мы их? </a:t>
            </a:r>
          </a:p>
          <a:p>
            <a:pPr>
              <a:buNone/>
            </a:pPr>
            <a:r>
              <a:rPr lang="ru-RU" dirty="0" smtClean="0"/>
              <a:t>Какие новые слова вы узнали?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Домашняя работа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Сравните полученные знания с теоретическим материалом учебника на с. 130 (п. 64), подчеркните карандашом </a:t>
            </a:r>
            <a:r>
              <a:rPr lang="ru-RU" dirty="0" smtClean="0"/>
              <a:t>места, которые вызывают затруднения, сформулируйте вопросы, </a:t>
            </a:r>
            <a:r>
              <a:rPr lang="ru-RU" dirty="0" smtClean="0"/>
              <a:t>на следующем уроке мы их  разберём.</a:t>
            </a:r>
          </a:p>
          <a:p>
            <a:pPr lvl="0"/>
            <a:r>
              <a:rPr lang="ru-RU" dirty="0" smtClean="0"/>
              <a:t>Можно </a:t>
            </a:r>
            <a:r>
              <a:rPr lang="ru-RU" dirty="0" smtClean="0"/>
              <a:t>сочинить стихотворение с разносклоняемыми словами.</a:t>
            </a:r>
          </a:p>
          <a:p>
            <a:pPr lvl="0"/>
            <a:r>
              <a:rPr lang="ru-RU" dirty="0" smtClean="0"/>
              <a:t>Упражнение </a:t>
            </a:r>
            <a:r>
              <a:rPr lang="ru-RU" dirty="0" smtClean="0"/>
              <a:t>205.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Двадцать восьмое октября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Классная работа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Повторим!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dirty="0" smtClean="0"/>
              <a:t>     Время </a:t>
            </a:r>
            <a:r>
              <a:rPr lang="ru-RU" sz="4000" dirty="0" smtClean="0"/>
              <a:t>красит  -   безвременье </a:t>
            </a:r>
            <a:r>
              <a:rPr lang="ru-RU" sz="4000" dirty="0" smtClean="0"/>
              <a:t>старит</a:t>
            </a:r>
            <a:r>
              <a:rPr lang="ru-RU" sz="4000" dirty="0" smtClean="0"/>
              <a:t>.(4)</a:t>
            </a: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        Какой частью речи выражены подлежащие?</a:t>
            </a:r>
          </a:p>
          <a:p>
            <a:pPr>
              <a:buNone/>
            </a:pPr>
            <a:r>
              <a:rPr lang="ru-RU" sz="4000" dirty="0" smtClean="0"/>
              <a:t>     Определите склонение у            </a:t>
            </a:r>
          </a:p>
          <a:p>
            <a:pPr>
              <a:buNone/>
            </a:pPr>
            <a:r>
              <a:rPr lang="ru-RU" sz="4000" dirty="0" smtClean="0"/>
              <a:t>                                       существительных.</a:t>
            </a:r>
          </a:p>
          <a:p>
            <a:pPr>
              <a:buNone/>
            </a:pP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Просклоняйте существительное время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И. п. -</a:t>
            </a:r>
          </a:p>
          <a:p>
            <a:pPr>
              <a:buNone/>
            </a:pPr>
            <a:r>
              <a:rPr lang="ru-RU" dirty="0" smtClean="0"/>
              <a:t>Р. п. -</a:t>
            </a:r>
          </a:p>
          <a:p>
            <a:pPr>
              <a:buNone/>
            </a:pPr>
            <a:r>
              <a:rPr lang="ru-RU" dirty="0" smtClean="0"/>
              <a:t>В. п. -</a:t>
            </a:r>
          </a:p>
          <a:p>
            <a:pPr>
              <a:buNone/>
            </a:pPr>
            <a:r>
              <a:rPr lang="ru-RU" dirty="0" smtClean="0"/>
              <a:t>Д. п.-</a:t>
            </a:r>
          </a:p>
          <a:p>
            <a:pPr>
              <a:buNone/>
            </a:pPr>
            <a:r>
              <a:rPr lang="ru-RU" dirty="0" err="1" smtClean="0"/>
              <a:t>Тв.п</a:t>
            </a:r>
            <a:r>
              <a:rPr lang="ru-RU" dirty="0" smtClean="0"/>
              <a:t>.-</a:t>
            </a:r>
          </a:p>
          <a:p>
            <a:pPr>
              <a:buNone/>
            </a:pPr>
            <a:r>
              <a:rPr lang="ru-RU" dirty="0" smtClean="0"/>
              <a:t>П. п.-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Какие окончания у слова </a:t>
            </a:r>
            <a:r>
              <a:rPr lang="ru-RU" sz="2400" dirty="0" smtClean="0">
                <a:solidFill>
                  <a:srgbClr val="C00000"/>
                </a:solidFill>
              </a:rPr>
              <a:t>время? </a:t>
            </a:r>
            <a:r>
              <a:rPr lang="ru-RU" sz="2400" dirty="0" smtClean="0">
                <a:solidFill>
                  <a:srgbClr val="C00000"/>
                </a:solidFill>
              </a:rPr>
              <a:t> Сравните с окончаниями существительных 3-го и 2-го склонений. Что вы заметили?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И. п. – время</a:t>
            </a:r>
          </a:p>
          <a:p>
            <a:pPr>
              <a:buNone/>
            </a:pPr>
            <a:r>
              <a:rPr lang="ru-RU" dirty="0" smtClean="0"/>
              <a:t>Р. п. -   времен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</a:p>
          <a:p>
            <a:pPr>
              <a:buNone/>
            </a:pPr>
            <a:r>
              <a:rPr lang="ru-RU" dirty="0" smtClean="0"/>
              <a:t>В. п. -  время</a:t>
            </a:r>
          </a:p>
          <a:p>
            <a:pPr>
              <a:buNone/>
            </a:pPr>
            <a:r>
              <a:rPr lang="ru-RU" dirty="0" smtClean="0"/>
              <a:t>Д. п.-   времен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</a:p>
          <a:p>
            <a:pPr>
              <a:buNone/>
            </a:pPr>
            <a:r>
              <a:rPr lang="ru-RU" dirty="0" err="1" smtClean="0"/>
              <a:t>Тв.п</a:t>
            </a:r>
            <a:r>
              <a:rPr lang="ru-RU" dirty="0" smtClean="0"/>
              <a:t>.-  времен</a:t>
            </a:r>
            <a:r>
              <a:rPr lang="ru-RU" dirty="0" smtClean="0">
                <a:solidFill>
                  <a:srgbClr val="C00000"/>
                </a:solidFill>
              </a:rPr>
              <a:t>ем</a:t>
            </a:r>
          </a:p>
          <a:p>
            <a:pPr>
              <a:buNone/>
            </a:pPr>
            <a:r>
              <a:rPr lang="ru-RU" dirty="0" smtClean="0"/>
              <a:t>П. п.- о времен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714876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И. п. – степ</a:t>
            </a:r>
            <a:r>
              <a:rPr lang="ru-RU" dirty="0" smtClean="0">
                <a:solidFill>
                  <a:srgbClr val="C00000"/>
                </a:solidFill>
              </a:rPr>
              <a:t>ь</a:t>
            </a:r>
            <a:r>
              <a:rPr lang="ru-RU" dirty="0" smtClean="0"/>
              <a:t>           конь</a:t>
            </a:r>
          </a:p>
          <a:p>
            <a:pPr>
              <a:buNone/>
            </a:pPr>
            <a:r>
              <a:rPr lang="ru-RU" dirty="0" smtClean="0"/>
              <a:t>Р. п. -  степ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            коня</a:t>
            </a:r>
          </a:p>
          <a:p>
            <a:pPr>
              <a:buNone/>
            </a:pPr>
            <a:r>
              <a:rPr lang="ru-RU" dirty="0" smtClean="0"/>
              <a:t>В. п. -  степ</a:t>
            </a:r>
            <a:r>
              <a:rPr lang="ru-RU" dirty="0" smtClean="0">
                <a:solidFill>
                  <a:srgbClr val="C00000"/>
                </a:solidFill>
              </a:rPr>
              <a:t>ь </a:t>
            </a:r>
            <a:r>
              <a:rPr lang="ru-RU" dirty="0" smtClean="0"/>
              <a:t>           коня</a:t>
            </a:r>
          </a:p>
          <a:p>
            <a:pPr>
              <a:buNone/>
            </a:pPr>
            <a:r>
              <a:rPr lang="ru-RU" dirty="0" smtClean="0"/>
              <a:t>Д. п.- степ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              коню</a:t>
            </a:r>
          </a:p>
          <a:p>
            <a:pPr>
              <a:buNone/>
            </a:pPr>
            <a:r>
              <a:rPr lang="ru-RU" dirty="0" err="1" smtClean="0"/>
              <a:t>Тв.п</a:t>
            </a:r>
            <a:r>
              <a:rPr lang="ru-RU" dirty="0" smtClean="0"/>
              <a:t>.- со степью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 кон</a:t>
            </a:r>
            <a:r>
              <a:rPr lang="ru-RU" dirty="0" smtClean="0">
                <a:solidFill>
                  <a:srgbClr val="C00000"/>
                </a:solidFill>
              </a:rPr>
              <a:t>ём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П. п.- о степ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         о коне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Разносклоняемые существительные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800" dirty="0" smtClean="0"/>
              <a:t>Выполните морфемный разбор слова:   </a:t>
            </a:r>
          </a:p>
          <a:p>
            <a:pPr algn="ctr">
              <a:buNone/>
            </a:pPr>
            <a:r>
              <a:rPr lang="ru-RU" sz="5700" dirty="0" smtClean="0"/>
              <a:t>разносклоняемые</a:t>
            </a:r>
          </a:p>
          <a:p>
            <a:pPr algn="ctr">
              <a:buNone/>
            </a:pPr>
            <a:r>
              <a:rPr lang="ru-RU" sz="4300" dirty="0" smtClean="0">
                <a:solidFill>
                  <a:srgbClr val="C00000"/>
                </a:solidFill>
              </a:rPr>
              <a:t>Цели урока: </a:t>
            </a:r>
          </a:p>
          <a:p>
            <a:pPr algn="ctr">
              <a:buNone/>
            </a:pPr>
            <a:r>
              <a:rPr lang="ru-RU" sz="4300" dirty="0" smtClean="0">
                <a:solidFill>
                  <a:srgbClr val="C00000"/>
                </a:solidFill>
              </a:rPr>
              <a:t>Узнать…..</a:t>
            </a:r>
          </a:p>
          <a:p>
            <a:pPr algn="ctr">
              <a:buNone/>
            </a:pPr>
            <a:r>
              <a:rPr lang="ru-RU" sz="4300" dirty="0" smtClean="0">
                <a:solidFill>
                  <a:srgbClr val="C00000"/>
                </a:solidFill>
              </a:rPr>
              <a:t>Научиться…….</a:t>
            </a:r>
          </a:p>
          <a:p>
            <a:pPr algn="ctr">
              <a:buNone/>
            </a:pPr>
            <a:r>
              <a:rPr lang="ru-RU" sz="4300" dirty="0" smtClean="0">
                <a:solidFill>
                  <a:srgbClr val="C00000"/>
                </a:solidFill>
              </a:rPr>
              <a:t>Повторить……….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sz="3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Запомните разносклоняемые существительные!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None/>
            </a:pPr>
            <a:r>
              <a:rPr lang="ru-RU" dirty="0" smtClean="0"/>
              <a:t>1. Племя, стремя, семя, время, вымя, знамя, темя, имя, пламя, бремя.</a:t>
            </a:r>
          </a:p>
          <a:p>
            <a:pPr>
              <a:buNone/>
            </a:pPr>
            <a:r>
              <a:rPr lang="ru-RU" dirty="0" smtClean="0"/>
              <a:t>     2. Существительное муж. рода  путь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Просклоняем слово путь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И. п. -</a:t>
            </a:r>
          </a:p>
          <a:p>
            <a:r>
              <a:rPr lang="ru-RU" dirty="0" smtClean="0"/>
              <a:t>Р. п. -</a:t>
            </a:r>
          </a:p>
          <a:p>
            <a:r>
              <a:rPr lang="ru-RU" dirty="0" smtClean="0"/>
              <a:t>В. п. -</a:t>
            </a:r>
          </a:p>
          <a:p>
            <a:r>
              <a:rPr lang="ru-RU" dirty="0" smtClean="0"/>
              <a:t>Д. п.-</a:t>
            </a:r>
          </a:p>
          <a:p>
            <a:r>
              <a:rPr lang="ru-RU" dirty="0" err="1" smtClean="0"/>
              <a:t>Тв.п</a:t>
            </a:r>
            <a:r>
              <a:rPr lang="ru-RU" dirty="0" smtClean="0"/>
              <a:t>.-</a:t>
            </a:r>
          </a:p>
          <a:p>
            <a:r>
              <a:rPr lang="ru-RU" dirty="0" smtClean="0"/>
              <a:t>П. п.-</a:t>
            </a:r>
          </a:p>
          <a:p>
            <a:endParaRPr lang="ru-RU" dirty="0" smtClean="0"/>
          </a:p>
          <a:p>
            <a:r>
              <a:rPr lang="ru-RU" dirty="0" smtClean="0"/>
              <a:t>Какие выводы вы можете сделать?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357298"/>
            <a:ext cx="4786314" cy="476886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И. п. – степ</a:t>
            </a:r>
            <a:r>
              <a:rPr lang="ru-RU" dirty="0" smtClean="0">
                <a:solidFill>
                  <a:srgbClr val="C00000"/>
                </a:solidFill>
              </a:rPr>
              <a:t>ь</a:t>
            </a:r>
            <a:r>
              <a:rPr lang="ru-RU" dirty="0" smtClean="0"/>
              <a:t>           конь</a:t>
            </a:r>
          </a:p>
          <a:p>
            <a:r>
              <a:rPr lang="ru-RU" dirty="0" smtClean="0"/>
              <a:t>Р. п. -  степ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            коня</a:t>
            </a:r>
          </a:p>
          <a:p>
            <a:r>
              <a:rPr lang="ru-RU" dirty="0" smtClean="0"/>
              <a:t>В. п. -  степ</a:t>
            </a:r>
            <a:r>
              <a:rPr lang="ru-RU" dirty="0" smtClean="0">
                <a:solidFill>
                  <a:srgbClr val="C00000"/>
                </a:solidFill>
              </a:rPr>
              <a:t>ь </a:t>
            </a:r>
            <a:r>
              <a:rPr lang="ru-RU" dirty="0" smtClean="0"/>
              <a:t>           коня</a:t>
            </a:r>
          </a:p>
          <a:p>
            <a:r>
              <a:rPr lang="ru-RU" dirty="0" smtClean="0"/>
              <a:t>Д. п.- степ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              коню</a:t>
            </a:r>
          </a:p>
          <a:p>
            <a:r>
              <a:rPr lang="ru-RU" dirty="0" err="1" smtClean="0"/>
              <a:t>Тв.п</a:t>
            </a:r>
            <a:r>
              <a:rPr lang="ru-RU" dirty="0" smtClean="0"/>
              <a:t>.- со степью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 кон</a:t>
            </a:r>
            <a:r>
              <a:rPr lang="ru-RU" dirty="0" smtClean="0">
                <a:solidFill>
                  <a:srgbClr val="C00000"/>
                </a:solidFill>
              </a:rPr>
              <a:t>ём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П. п.- о степ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         о коне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Сформулируй правило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Р. п.</a:t>
            </a:r>
          </a:p>
          <a:p>
            <a:pPr>
              <a:buNone/>
            </a:pPr>
            <a:r>
              <a:rPr lang="ru-RU" dirty="0" smtClean="0"/>
              <a:t>                      Д. п.           -ЕН- И</a:t>
            </a:r>
          </a:p>
          <a:p>
            <a:pPr>
              <a:buNone/>
            </a:pPr>
            <a:r>
              <a:rPr lang="ru-RU" dirty="0" smtClean="0"/>
              <a:t>10 на мя       П. п.</a:t>
            </a:r>
          </a:p>
          <a:p>
            <a:pPr>
              <a:buNone/>
            </a:pPr>
            <a:r>
              <a:rPr lang="ru-RU" dirty="0" smtClean="0"/>
              <a:t>                       Т. П       - ЕН – ЕМ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Выводы: у существительных на – мя при изменении ……………………… суффикс …… .</a:t>
            </a:r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714744" y="1714488"/>
            <a:ext cx="357190" cy="15716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ашивка 6"/>
          <p:cNvSpPr/>
          <p:nvPr/>
        </p:nvSpPr>
        <p:spPr>
          <a:xfrm rot="16353817">
            <a:off x="4725472" y="1796523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16353817">
            <a:off x="4439720" y="2939529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424487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2E4EFDA-C870-4A21-BFCB-A414E84D00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TP102424487_template</Template>
  <TotalTime>105</TotalTime>
  <Words>470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TP102424487_template</vt:lpstr>
      <vt:lpstr>Урок русского языка в 6 классе по теме «Разносклоняемые существительные»</vt:lpstr>
      <vt:lpstr>Двадцать восьмое октября Классная работа</vt:lpstr>
      <vt:lpstr>Повторим!</vt:lpstr>
      <vt:lpstr>Просклоняйте существительное время</vt:lpstr>
      <vt:lpstr>Какие окончания у слова время?  Сравните с окончаниями существительных 3-го и 2-го склонений. Что вы заметили? </vt:lpstr>
      <vt:lpstr>Разносклоняемые существительные</vt:lpstr>
      <vt:lpstr>Запомните разносклоняемые существительные!</vt:lpstr>
      <vt:lpstr>Просклоняем слово путь</vt:lpstr>
      <vt:lpstr>Сформулируй правило</vt:lpstr>
      <vt:lpstr>Исправьте ошибки</vt:lpstr>
      <vt:lpstr>Вспомните и запишите пословицы с разносклоняемыми существительными</vt:lpstr>
      <vt:lpstr>Итоги урока</vt:lpstr>
      <vt:lpstr>Домашняя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восьмое октября Классная работа</dc:title>
  <dc:creator>206</dc:creator>
  <cp:lastModifiedBy>206</cp:lastModifiedBy>
  <cp:revision>11</cp:revision>
  <dcterms:created xsi:type="dcterms:W3CDTF">2014-10-27T16:16:47Z</dcterms:created>
  <dcterms:modified xsi:type="dcterms:W3CDTF">2014-11-19T18:40:49Z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TC024244889991</vt:lpwstr>
  </property>
</Properties>
</file>