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715A-81F0-46BA-8500-4DB37582E5B9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5120-F6F4-4638-9C7E-36AA49E7C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1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740C-6C90-4C1D-B470-63214DD40451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53F62-73D5-4894-971B-397FA26DC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CB37-9724-4E6D-8673-3CB7E2A5C909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A5A5-0080-42C0-A07F-DC7114E8A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0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4BF9-1AC5-4986-90BA-962FD6C556AB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9255-989A-4729-BE65-E3BAA16D6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67CF-7512-442B-B215-BF3183C1D7F1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6A45-44F7-45EA-BBFD-F4643D11D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45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FD24-01E5-41B0-8CF6-0078235F15A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AA7F-B009-49C6-AC2D-FB2C94FAD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4F44-B86A-4DAD-8DEF-088F2911A272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323A1-DC42-4442-AB26-50404E9A7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9190-12E8-4E7E-9BC5-2A2ED0D4B982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5057-9E8F-4A76-8048-93D0B3867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E8F96-306F-495D-9642-D1F35757354E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3F5E-9DFA-4932-9C87-F3CC4DDBB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50B3-0A4A-4179-936E-61BA6B9C3AC8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8E91E-D8CB-4A62-B422-4B1E83C8F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576C-6A13-48BF-B410-5E74054D2E62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FC23-2B46-4E04-80E6-354BF8156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4FA631-238C-47D3-9126-F4CEF6CB2D91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36A8FB-645B-4ABB-A0C3-A2DF414D2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Учимся учиться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P102058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0363" y="1554163"/>
            <a:ext cx="6035675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237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ченики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оркестр, учитель – композитор и капельмейстер, урок – партитура.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о, чтобы это делать, ученики должны уметь «играть на своих флейтах».</a:t>
            </a:r>
            <a:b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М. В. Левит</a:t>
            </a:r>
            <a:endParaRPr lang="ru-RU" dirty="0"/>
          </a:p>
        </p:txBody>
      </p:sp>
      <p:pic>
        <p:nvPicPr>
          <p:cNvPr id="4" name="Содержимое 3" descr="P102058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852738"/>
            <a:ext cx="4476750" cy="3529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08912" cy="4608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Цель курса: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дать обучающимся навыки успешного учения, помочь интегрировать теоретические сведения из различных наук  для осознанной самооценки своих учебных возможностей и проектирования программы собственного развития.</a:t>
            </a:r>
            <a:r>
              <a:rPr lang="ru-RU" cap="non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67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Тематический план: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8686800" cy="612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84"/>
                <a:gridCol w="5237856"/>
                <a:gridCol w="1368152"/>
                <a:gridCol w="1558008"/>
              </a:tblGrid>
              <a:tr h="8229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том числе практических работ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 чего зависят учебные успехи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Секреты памяти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Учимся рационально организовывать свой труд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Учимся</a:t>
                      </a:r>
                      <a:r>
                        <a:rPr lang="ru-RU" sz="1600" baseline="0" dirty="0" smtClean="0"/>
                        <a:t> слушать и слышать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Учимся</a:t>
                      </a:r>
                      <a:r>
                        <a:rPr lang="ru-RU" sz="1600" baseline="0" dirty="0" smtClean="0"/>
                        <a:t> быть читателем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Как</a:t>
                      </a:r>
                      <a:r>
                        <a:rPr lang="ru-RU" sz="1600" baseline="0" dirty="0" smtClean="0"/>
                        <a:t> «свернуть» и «развернуть» информацию.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Учимся выполнять домашнее задание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9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Учимся</a:t>
                      </a:r>
                      <a:r>
                        <a:rPr lang="ru-RU" sz="1600" baseline="0" dirty="0" smtClean="0"/>
                        <a:t> красиво говорить.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Учимся</a:t>
                      </a:r>
                      <a:r>
                        <a:rPr lang="ru-RU" sz="1600" baseline="0" dirty="0" smtClean="0"/>
                        <a:t> работать с носителями информации нового типа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10.</a:t>
                      </a:r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Сделай сам себя. Самообразование и самовоспитание.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                                                    Итого: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</a:t>
                      </a:r>
                      <a:endParaRPr lang="ru-RU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Организация деятельности обучающихся: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Диагностика и самодиагностика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Тестирование и анкетирование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Практикумы и тренинги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Беседы и дискуссии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Приемы технологии развития критического мышления: «мозговой штурм», кластер, «карусель», синквейн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cap="none" dirty="0" smtClean="0">
                <a:solidFill>
                  <a:srgbClr val="C00000"/>
                </a:solidFill>
              </a:rPr>
              <a:t>                    Практикум по теме</a:t>
            </a:r>
            <a:br>
              <a:rPr lang="ru-RU" b="1" cap="none" dirty="0" smtClean="0">
                <a:solidFill>
                  <a:srgbClr val="C00000"/>
                </a:solidFill>
              </a:rPr>
            </a:br>
            <a:r>
              <a:rPr lang="ru-RU" b="1" cap="none" dirty="0" smtClean="0">
                <a:solidFill>
                  <a:srgbClr val="C00000"/>
                </a:solidFill>
              </a:rPr>
              <a:t>          «Организационные умения и навыки»</a:t>
            </a:r>
            <a:r>
              <a:rPr lang="ru-RU" b="1" u="sng" cap="none" dirty="0" smtClean="0"/>
              <a:t/>
            </a:r>
            <a:br>
              <a:rPr lang="ru-RU" b="1" u="sng" cap="none" dirty="0" smtClean="0"/>
            </a:b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cap="none" dirty="0" smtClean="0"/>
              <a:t>1. </a:t>
            </a:r>
            <a:r>
              <a:rPr lang="ru-RU" sz="2700" b="1" cap="none" dirty="0" smtClean="0"/>
              <a:t>Откройте оглавление учебника.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cap="none" dirty="0" smtClean="0"/>
              <a:t>2. </a:t>
            </a:r>
            <a:r>
              <a:rPr lang="ru-RU" sz="2700" b="1" cap="none" dirty="0" smtClean="0"/>
              <a:t>Выберите любую тему, которую еще предстоит изучить.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cap="none" dirty="0" smtClean="0"/>
              <a:t>3. </a:t>
            </a:r>
            <a:r>
              <a:rPr lang="ru-RU" sz="2700" b="1" cap="none" dirty="0" smtClean="0"/>
              <a:t>Спроектируйте задачи изучения этой темы так, если бы вам предстояло самостоятельно освоить учебный материал: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b="1" cap="none" dirty="0" smtClean="0"/>
              <a:t>- что надо запомнить (даты, имена, определения и т. д.)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b="1" cap="none" dirty="0" smtClean="0"/>
              <a:t>- что надо уметь делать;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b="1" cap="none" dirty="0" smtClean="0"/>
              <a:t>- о чем иметь представление.</a:t>
            </a:r>
            <a:r>
              <a:rPr lang="ru-RU" sz="2700" cap="none" dirty="0" smtClean="0"/>
              <a:t/>
            </a:r>
            <a:br>
              <a:rPr lang="ru-RU" sz="2700" cap="none" dirty="0" smtClean="0"/>
            </a:br>
            <a:r>
              <a:rPr lang="ru-RU" sz="2700" b="1" cap="none" dirty="0" smtClean="0"/>
              <a:t>4. Сопоставьте свои задачи с информацией в учебнике.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971550" y="2590800"/>
            <a:ext cx="720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 sz="1600" b="1" u="sng">
              <a:latin typeface="Franklin Gothic Book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1600" b="1" u="sng">
              <a:latin typeface="Franklin Gothic Book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536575"/>
            <a:ext cx="799306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b="1">
                <a:solidFill>
                  <a:srgbClr val="C00000"/>
                </a:solidFill>
                <a:latin typeface="Franklin Gothic Book"/>
                <a:cs typeface="Times New Roman" pitchFamily="18" charset="0"/>
              </a:rPr>
              <a:t>               Задания на развитие разных типов внимания:</a:t>
            </a:r>
          </a:p>
          <a:p>
            <a:pPr>
              <a:tabLst>
                <a:tab pos="457200" algn="l"/>
              </a:tabLst>
            </a:pPr>
            <a:endParaRPr lang="ru-RU">
              <a:solidFill>
                <a:srgbClr val="C00000"/>
              </a:solidFill>
              <a:latin typeface="Franklin Gothic Book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u="sng">
                <a:latin typeface="Franklin Gothic Book"/>
                <a:cs typeface="Times New Roman" pitchFamily="18" charset="0"/>
              </a:rPr>
              <a:t>В трех рядах чисел подчеркните числа кратные: 9-ти в первом ряду, 4 – во втором, 3 – в третьем: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            42   15   45   24   78   36   54   73   32   18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            44   65   74   16   52   44   21   24   12   14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            43   36   32   54  10    48   17   21   33   62</a:t>
            </a:r>
          </a:p>
          <a:p>
            <a:pPr eaLnBrk="0" hangingPunct="0">
              <a:tabLst>
                <a:tab pos="457200" algn="l"/>
              </a:tabLst>
            </a:pPr>
            <a:endParaRPr lang="ru-RU">
              <a:latin typeface="Franklin Gothic Book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u="sng">
                <a:latin typeface="Franklin Gothic Book"/>
                <a:cs typeface="Times New Roman" pitchFamily="18" charset="0"/>
              </a:rPr>
              <a:t>Прослушайте ряд слов, «раскодируйте» слово, закодированное первыми буквами слов: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>
                <a:latin typeface="Franklin Gothic Book"/>
                <a:cs typeface="Times New Roman" pitchFamily="18" charset="0"/>
              </a:rPr>
              <a:t>                 Ш</a:t>
            </a:r>
            <a:r>
              <a:rPr lang="ru-RU">
                <a:latin typeface="Franklin Gothic Book"/>
                <a:cs typeface="Times New Roman" pitchFamily="18" charset="0"/>
              </a:rPr>
              <a:t>кола,   </a:t>
            </a:r>
            <a:r>
              <a:rPr lang="ru-RU" b="1">
                <a:latin typeface="Franklin Gothic Book"/>
                <a:cs typeface="Times New Roman" pitchFamily="18" charset="0"/>
              </a:rPr>
              <a:t>р</a:t>
            </a:r>
            <a:r>
              <a:rPr lang="ru-RU">
                <a:latin typeface="Franklin Gothic Book"/>
                <a:cs typeface="Times New Roman" pitchFamily="18" charset="0"/>
              </a:rPr>
              <a:t>оза,   </a:t>
            </a:r>
            <a:r>
              <a:rPr lang="ru-RU" b="1">
                <a:latin typeface="Franklin Gothic Book"/>
                <a:cs typeface="Times New Roman" pitchFamily="18" charset="0"/>
              </a:rPr>
              <a:t>и</a:t>
            </a:r>
            <a:r>
              <a:rPr lang="ru-RU">
                <a:latin typeface="Franklin Gothic Book"/>
                <a:cs typeface="Times New Roman" pitchFamily="18" charset="0"/>
              </a:rPr>
              <a:t>ней,   </a:t>
            </a:r>
            <a:r>
              <a:rPr lang="ru-RU" b="1">
                <a:latin typeface="Franklin Gothic Book"/>
                <a:cs typeface="Times New Roman" pitchFamily="18" charset="0"/>
              </a:rPr>
              <a:t>ф</a:t>
            </a:r>
            <a:r>
              <a:rPr lang="ru-RU">
                <a:latin typeface="Franklin Gothic Book"/>
                <a:cs typeface="Times New Roman" pitchFamily="18" charset="0"/>
              </a:rPr>
              <a:t>лаг,   </a:t>
            </a:r>
            <a:r>
              <a:rPr lang="ru-RU" b="1">
                <a:latin typeface="Franklin Gothic Book"/>
                <a:cs typeface="Times New Roman" pitchFamily="18" charset="0"/>
              </a:rPr>
              <a:t>т</a:t>
            </a:r>
            <a:r>
              <a:rPr lang="ru-RU">
                <a:latin typeface="Franklin Gothic Book"/>
                <a:cs typeface="Times New Roman" pitchFamily="18" charset="0"/>
              </a:rPr>
              <a:t>орт    -    шрифт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>
                <a:latin typeface="Franklin Gothic Book"/>
                <a:cs typeface="Times New Roman" pitchFamily="18" charset="0"/>
              </a:rPr>
              <a:t>                 З</a:t>
            </a:r>
            <a:r>
              <a:rPr lang="ru-RU">
                <a:latin typeface="Franklin Gothic Book"/>
                <a:cs typeface="Times New Roman" pitchFamily="18" charset="0"/>
              </a:rPr>
              <a:t>аря,   </a:t>
            </a:r>
            <a:r>
              <a:rPr lang="ru-RU" b="1">
                <a:latin typeface="Franklin Gothic Book"/>
                <a:cs typeface="Times New Roman" pitchFamily="18" charset="0"/>
              </a:rPr>
              <a:t>и</a:t>
            </a:r>
            <a:r>
              <a:rPr lang="ru-RU">
                <a:latin typeface="Franklin Gothic Book"/>
                <a:cs typeface="Times New Roman" pitchFamily="18" charset="0"/>
              </a:rPr>
              <a:t>ва,   </a:t>
            </a:r>
            <a:r>
              <a:rPr lang="ru-RU" b="1">
                <a:latin typeface="Franklin Gothic Book"/>
                <a:cs typeface="Times New Roman" pitchFamily="18" charset="0"/>
              </a:rPr>
              <a:t>м</a:t>
            </a:r>
            <a:r>
              <a:rPr lang="ru-RU">
                <a:latin typeface="Franklin Gothic Book"/>
                <a:cs typeface="Times New Roman" pitchFamily="18" charset="0"/>
              </a:rPr>
              <a:t>етель,   </a:t>
            </a:r>
            <a:r>
              <a:rPr lang="ru-RU" b="1">
                <a:latin typeface="Franklin Gothic Book"/>
                <a:cs typeface="Times New Roman" pitchFamily="18" charset="0"/>
              </a:rPr>
              <a:t>а</a:t>
            </a:r>
            <a:r>
              <a:rPr lang="ru-RU">
                <a:latin typeface="Franklin Gothic Book"/>
                <a:cs typeface="Times New Roman" pitchFamily="18" charset="0"/>
              </a:rPr>
              <a:t>квариум      -      зима</a:t>
            </a:r>
            <a:endParaRPr lang="ru-RU">
              <a:latin typeface="Franklin Gothic Book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u="sng">
                <a:latin typeface="Franklin Gothic Book"/>
                <a:cs typeface="Times New Roman" pitchFamily="18" charset="0"/>
              </a:rPr>
              <a:t>Внимательно один раз прослушайте ряд слов, ответьте на вопросы: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>
                <a:latin typeface="Franklin Gothic Book"/>
                <a:cs typeface="Times New Roman" pitchFamily="18" charset="0"/>
              </a:rPr>
              <a:t>        Пальто, картина, дверь, брюки, огурец, носки, стена, свитер,               девочка, кошка, сад, бантик, варежки.</a:t>
            </a:r>
            <a:endParaRPr lang="ru-RU" b="1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- Сколько примерно слов прозвучало?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- Какие предметы одежды были упомянуты в списке?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- Какие слова начинались с гласной?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- Какие названия предметов употреблены во множественном числе?</a:t>
            </a:r>
            <a:endParaRPr lang="ru-RU">
              <a:latin typeface="Franklin Gothic Book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latin typeface="Franklin Gothic Book"/>
                <a:cs typeface="Times New Roman" pitchFamily="18" charset="0"/>
              </a:rPr>
              <a:t>      - Назовите второе слово ряда.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80112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Механизм чтения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рзелульаттам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илссеовадний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одонго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анлигйсокго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унвиертисета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не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иеемт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занчнеия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к кокам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пряокде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рсапожолены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бкувы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солве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Галвоне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чотбы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преавя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и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пслоендяя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бквуы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блыи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мсете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Осатьлыне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бкувы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мгоут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селдовтаь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плоонм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бсепордяке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все рвано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ткест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чтаитсея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без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побрелм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Пичрионй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эгото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ялвятеся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то, что мы не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чиатем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кдаужю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бкуву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по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отдльнотси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а все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солво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цликеом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9217024" cy="381642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Тема:</a:t>
            </a:r>
            <a:r>
              <a:rPr lang="ru-RU" dirty="0" smtClean="0"/>
              <a:t> </a:t>
            </a:r>
            <a:r>
              <a:rPr lang="ru-RU" cap="none" dirty="0" smtClean="0"/>
              <a:t>«Учимся работать с носителями информации нового типа».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Тема занятия:  </a:t>
            </a:r>
            <a:r>
              <a:rPr lang="ru-RU" cap="none" dirty="0" smtClean="0"/>
              <a:t>«Наш друг компьютер».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60c2042d19b728483f7e56a3611e537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3213100"/>
            <a:ext cx="4249738" cy="25098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</TotalTime>
  <Words>375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Franklin Gothic Medium</vt:lpstr>
      <vt:lpstr>Franklin Gothic Book</vt:lpstr>
      <vt:lpstr>Wingdings 2</vt:lpstr>
      <vt:lpstr>Calibri</vt:lpstr>
      <vt:lpstr>Wingdings</vt:lpstr>
      <vt:lpstr>Times New Roman</vt:lpstr>
      <vt:lpstr>Трек</vt:lpstr>
      <vt:lpstr>Учимся учиться</vt:lpstr>
      <vt:lpstr>Ученики – оркестр, учитель – композитор и капельмейстер, урок – партитура. Но, чтобы это делать, ученики должны уметь «играть на своих флейтах».                                                      М. В. Левит</vt:lpstr>
      <vt:lpstr>Цель курса:    дать обучающимся навыки успешного учения, помочь интегрировать теоретические сведения из различных наук  для осознанной самооценки своих учебных возможностей и проектирования программы собственного развития. </vt:lpstr>
      <vt:lpstr>Тематический план:</vt:lpstr>
      <vt:lpstr>Организация деятельности обучающихся:</vt:lpstr>
      <vt:lpstr>                    Практикум по теме           «Организационные умения и навыки»  1. Откройте оглавление учебника. 2. Выберите любую тему, которую еще предстоит изучить. 3. Спроектируйте задачи изучения этой темы так, если бы вам предстояло самостоятельно освоить учебный материал: - что надо запомнить (даты, имена, определения и т. д.) - что надо уметь делать; - о чем иметь представление. 4. Сопоставьте свои задачи с информацией в учебнике. </vt:lpstr>
      <vt:lpstr>Презентация PowerPoint</vt:lpstr>
      <vt:lpstr>Механизм чтения  По рзелульаттам илссеовадний одонго анлигйсокго унвиертисета, не иеемт занчнеия, к кокам пряокде рсапожолены бкувы в солве. Галвоне, чотбы преавя и пслоендяя бквуы блыи на мсете. Осатьлыне бкувы мгоут селдовтаь в плоонм бсепордяке, все рвано ткест чтаитсея без побрелм. Пичрионй эгото ялвятеся то, что мы не чиатем кдаужю бкуву по отдльнотси, а все солво цликеом.</vt:lpstr>
      <vt:lpstr>Тема: «Учимся работать с носителями информации нового типа». Тема занятия:  «Наш друг компьютер».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учиться</dc:title>
  <dc:creator>Натали</dc:creator>
  <cp:lastModifiedBy>Натали</cp:lastModifiedBy>
  <cp:revision>21</cp:revision>
  <dcterms:modified xsi:type="dcterms:W3CDTF">2013-03-27T08:31:07Z</dcterms:modified>
</cp:coreProperties>
</file>