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02A8-7CE5-4FE2-9561-A628A3BC1920}" type="datetimeFigureOut">
              <a:rPr lang="ru-RU" smtClean="0"/>
              <a:pPr/>
              <a:t>20.05.2013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101071-153C-4C66-9AFF-9166FBAC45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02A8-7CE5-4FE2-9561-A628A3BC1920}" type="datetimeFigureOut">
              <a:rPr lang="ru-RU" smtClean="0"/>
              <a:pPr/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1071-153C-4C66-9AFF-9166FBAC45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02A8-7CE5-4FE2-9561-A628A3BC1920}" type="datetimeFigureOut">
              <a:rPr lang="ru-RU" smtClean="0"/>
              <a:pPr/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1071-153C-4C66-9AFF-9166FBAC45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02A8-7CE5-4FE2-9561-A628A3BC1920}" type="datetimeFigureOut">
              <a:rPr lang="ru-RU" smtClean="0"/>
              <a:pPr/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1071-153C-4C66-9AFF-9166FBAC45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02A8-7CE5-4FE2-9561-A628A3BC1920}" type="datetimeFigureOut">
              <a:rPr lang="ru-RU" smtClean="0"/>
              <a:pPr/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101071-153C-4C66-9AFF-9166FBAC45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02A8-7CE5-4FE2-9561-A628A3BC1920}" type="datetimeFigureOut">
              <a:rPr lang="ru-RU" smtClean="0"/>
              <a:pPr/>
              <a:t>20.05.2013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1071-153C-4C66-9AFF-9166FBAC45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02A8-7CE5-4FE2-9561-A628A3BC1920}" type="datetimeFigureOut">
              <a:rPr lang="ru-RU" smtClean="0"/>
              <a:pPr/>
              <a:t>20.05.2013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1071-153C-4C66-9AFF-9166FBAC45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02A8-7CE5-4FE2-9561-A628A3BC1920}" type="datetimeFigureOut">
              <a:rPr lang="ru-RU" smtClean="0"/>
              <a:pPr/>
              <a:t>20.05.2013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1071-153C-4C66-9AFF-9166FBAC45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02A8-7CE5-4FE2-9561-A628A3BC1920}" type="datetimeFigureOut">
              <a:rPr lang="ru-RU" smtClean="0"/>
              <a:pPr/>
              <a:t>20.05.2013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1071-153C-4C66-9AFF-9166FBAC45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02A8-7CE5-4FE2-9561-A628A3BC1920}" type="datetimeFigureOut">
              <a:rPr lang="ru-RU" smtClean="0"/>
              <a:pPr/>
              <a:t>20.05.2013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1071-153C-4C66-9AFF-9166FBAC45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02A8-7CE5-4FE2-9561-A628A3BC1920}" type="datetimeFigureOut">
              <a:rPr lang="ru-RU" smtClean="0"/>
              <a:pPr/>
              <a:t>20.05.2013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101071-153C-4C66-9AFF-9166FBAC45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56902A8-7CE5-4FE2-9561-A628A3BC1920}" type="datetimeFigureOut">
              <a:rPr lang="ru-RU" smtClean="0"/>
              <a:pPr/>
              <a:t>20.05.2013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101071-153C-4C66-9AFF-9166FBAC45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slawianie.narod.ru/str/pismo.html" TargetMode="External"/><Relationship Id="rId2" Type="http://schemas.openxmlformats.org/officeDocument/2006/relationships/hyperlink" Target="http://&#1076;&#1088;&#1077;&#1074;&#1085;&#1080;&#1077;-&#1094;&#1080;&#1074;&#1080;&#1083;&#1080;&#1079;&#1072;&#1094;&#1080;&#1080;.&#1088;&#1092;/Slavs/Cyrillic-character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oogle.r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4365104"/>
            <a:ext cx="4816624" cy="210425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Презентацию на тему: «1150-летие Славянской письменности»выполнила</a:t>
            </a:r>
          </a:p>
          <a:p>
            <a:r>
              <a:rPr lang="ru-RU" dirty="0" smtClean="0"/>
              <a:t>Ученица 6 «А» класса</a:t>
            </a:r>
          </a:p>
          <a:p>
            <a:r>
              <a:rPr lang="ru-RU" dirty="0" smtClean="0"/>
              <a:t>МБОУ </a:t>
            </a:r>
            <a:r>
              <a:rPr lang="ru-RU" dirty="0" smtClean="0"/>
              <a:t>СОШ </a:t>
            </a:r>
            <a:r>
              <a:rPr lang="ru-RU" dirty="0" smtClean="0"/>
              <a:t>№</a:t>
            </a:r>
            <a:r>
              <a:rPr lang="ru-RU" dirty="0" smtClean="0"/>
              <a:t>19</a:t>
            </a:r>
            <a:endParaRPr lang="ru-RU" dirty="0" smtClean="0"/>
          </a:p>
          <a:p>
            <a:r>
              <a:rPr lang="ru-RU" dirty="0" smtClean="0"/>
              <a:t>Кузнецова Валерия</a:t>
            </a:r>
          </a:p>
          <a:p>
            <a:r>
              <a:rPr lang="ru-RU" dirty="0" smtClean="0"/>
              <a:t>Преподаватель: </a:t>
            </a:r>
            <a:r>
              <a:rPr lang="ru-RU" dirty="0" err="1" smtClean="0"/>
              <a:t>Полосухина</a:t>
            </a:r>
            <a:r>
              <a:rPr lang="ru-RU" dirty="0" smtClean="0"/>
              <a:t>  И.А.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96752"/>
            <a:ext cx="8686800" cy="2067235"/>
          </a:xfrm>
        </p:spPr>
        <p:txBody>
          <a:bodyPr>
            <a:normAutofit/>
          </a:bodyPr>
          <a:lstStyle/>
          <a:p>
            <a:r>
              <a:rPr lang="ru-RU" sz="5400" dirty="0" smtClean="0"/>
              <a:t>Славянская письменность</a:t>
            </a:r>
            <a:endParaRPr lang="ru-RU" sz="5400" dirty="0"/>
          </a:p>
        </p:txBody>
      </p:sp>
    </p:spTree>
  </p:cSld>
  <p:clrMapOvr>
    <a:masterClrMapping/>
  </p:clrMapOvr>
  <p:transition spd="slow" advTm="50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skoropis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6780476" cy="2952328"/>
          </a:xfrm>
          <a:prstGeom prst="rect">
            <a:avLst/>
          </a:prstGeom>
          <a:noFill/>
        </p:spPr>
      </p:pic>
      <p:pic>
        <p:nvPicPr>
          <p:cNvPr id="4099" name="Picture 3" descr="C:\Users\User\Desktop\scoropis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501008"/>
            <a:ext cx="7448692" cy="2924944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5000">
    <p:zoom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2400" cy="49006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    Славянская письменность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507288" cy="54006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  Дальше изменений нет довольно долго - до Петра I, который начал изменять начертания старых букв, а 11 лишних попросту выбросил. Новый алфавит стал беднее по содержанию, но проще и более приспособлен к печатанию различных гражданских деловых бумаг. Он так и получил название "гражданский".</a:t>
            </a:r>
            <a:br>
              <a:rPr lang="ru-RU" dirty="0" smtClean="0"/>
            </a:br>
            <a:r>
              <a:rPr lang="ru-RU" dirty="0" smtClean="0"/>
              <a:t>  В 1918 году была проведена новая реформа алфавита, и кириллица потеряла еще четыре буквы: ять, и(I), ижицу, фиту. За годы советской власти была практически потеряна и буква ё, за чье возвращение нынче ратует множество народу, и возможно им даже удастся возвратить ее в алфавит.</a:t>
            </a:r>
            <a:br>
              <a:rPr lang="ru-RU" dirty="0" smtClean="0"/>
            </a:br>
            <a:r>
              <a:rPr lang="ru-RU" dirty="0" smtClean="0"/>
              <a:t> Отдельно стоит сказать о том, чего не было ни в Греции, ни в Византии. Точнее, было, но почти сразу и умерло, оставшись глубоко в зачаточном состоянии. О вязи. Давайте посмотрим на варианты стран и языков, где вязь развилась глубоко и прочно. Последней строчкой там вязь глаголицей. Как несложно догадаться, она развилась в Хорватии, той самой, где ее удерживали в культуре до прошлого века.</a:t>
            </a:r>
            <a:endParaRPr lang="ru-RU" dirty="0"/>
          </a:p>
        </p:txBody>
      </p:sp>
    </p:spTree>
  </p:cSld>
  <p:clrMapOvr>
    <a:masterClrMapping/>
  </p:clrMapOvr>
  <p:transition spd="slow" advTm="70000">
    <p:pull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0159007" y="5229200"/>
            <a:ext cx="45719" cy="37827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67544" y="5805264"/>
            <a:ext cx="7906072" cy="686400"/>
          </a:xfrm>
        </p:spPr>
        <p:txBody>
          <a:bodyPr/>
          <a:lstStyle/>
          <a:p>
            <a:r>
              <a:rPr lang="ru-RU" dirty="0" smtClean="0"/>
              <a:t>А вот так выглядит кириллическая славянская вязь, которая стала использоваться для заголовков, первых букв, а также икон и колоколов:</a:t>
            </a:r>
            <a:endParaRPr lang="ru-RU" dirty="0"/>
          </a:p>
        </p:txBody>
      </p:sp>
      <p:pic>
        <p:nvPicPr>
          <p:cNvPr id="5122" name="Picture 2" descr="C:\Users\User\Desktop\viaz1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0627" b="10627"/>
          <a:stretch>
            <a:fillRect/>
          </a:stretch>
        </p:blipFill>
        <p:spPr bwMode="auto">
          <a:xfrm>
            <a:off x="142127" y="188640"/>
            <a:ext cx="8750353" cy="5328592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1000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571184" cy="56207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  Славянская письменность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836712"/>
            <a:ext cx="8507288" cy="576064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 Однако развиться кириллической вязи было не суждено - впереди были реформы Петра, после которых 600-летний ход естественного развития кириллицы был прерван. Петр I стремился к Европе во всем, поэтому и наш алфавит "повернул в сторону" латинского, но до него не дошел, а от своих исходных вариантов ушел довольно далеко.</a:t>
            </a:r>
            <a:br>
              <a:rPr lang="ru-RU" dirty="0" smtClean="0"/>
            </a:br>
            <a:r>
              <a:rPr lang="ru-RU" dirty="0" smtClean="0"/>
              <a:t>  Многие каллиграфы и </a:t>
            </a:r>
            <a:r>
              <a:rPr lang="ru-RU" dirty="0" err="1" smtClean="0"/>
              <a:t>художники,утверждают</a:t>
            </a:r>
            <a:r>
              <a:rPr lang="ru-RU" dirty="0" smtClean="0"/>
              <a:t>, что современный вариант кириллицы для каллиграфии сложен. Специалисты-шрифтовики говорят, что одна из главных проблем — 75% одинаковых строчных и прописных символов, что определённым образом влияет и на чтение, и на общий вид слов и текста, что и определяет проигрыш одного текста другому. Очередные реформы языка 1918 года ситуацию никак не улучшили, так что мы по-прежнему имеем достаточно неестественный алфавит для записи славянских текстов.</a:t>
            </a:r>
            <a:endParaRPr lang="ru-RU" dirty="0"/>
          </a:p>
        </p:txBody>
      </p:sp>
    </p:spTree>
  </p:cSld>
  <p:clrMapOvr>
    <a:masterClrMapping/>
  </p:clrMapOvr>
  <p:transition spd="slow" advTm="25000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r>
              <a:rPr lang="ru-RU" dirty="0" smtClean="0"/>
              <a:t>              Заключение</a:t>
            </a:r>
            <a:endParaRPr lang="ru-RU" dirty="0"/>
          </a:p>
        </p:txBody>
      </p:sp>
      <p:pic>
        <p:nvPicPr>
          <p:cNvPr id="6146" name="Picture 2" descr="C:\Users\User\Desktop\images (5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564904"/>
            <a:ext cx="7632848" cy="399721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1124744"/>
            <a:ext cx="8568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В конечном счете создание Кирилла и </a:t>
            </a:r>
            <a:r>
              <a:rPr lang="ru-RU" dirty="0" err="1" smtClean="0"/>
              <a:t>Мефодия</a:t>
            </a:r>
            <a:r>
              <a:rPr lang="ru-RU" dirty="0" smtClean="0"/>
              <a:t> - книжно-письменный язык - дало толчок к развитию славянской книжности, славянских литературных языков. Старославянский язык на долгие годы стал единым письменным языком славян и оказал огромное влияние на книжную традицию разных славянских народов. </a:t>
            </a:r>
            <a:endParaRPr lang="ru-RU" dirty="0"/>
          </a:p>
        </p:txBody>
      </p:sp>
    </p:spTree>
  </p:cSld>
  <p:clrMapOvr>
    <a:masterClrMapping/>
  </p:clrMapOvr>
  <p:transition spd="slow" advTm="20000">
    <p:newsfla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Перечень использованных </a:t>
            </a:r>
            <a:r>
              <a:rPr lang="ru-RU" dirty="0" err="1" smtClean="0"/>
              <a:t>интернет-ресурсов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http://xn----8sbebhgbsfcbaca4bza2c4gh.xn--p1ai/Slavs/Cyrillic-character.html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http://slawianie.narod.ru/str/pismo.html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http://www.google.ru</a:t>
            </a:r>
            <a:endParaRPr lang="ru-RU" dirty="0"/>
          </a:p>
        </p:txBody>
      </p:sp>
    </p:spTree>
  </p:cSld>
  <p:clrMapOvr>
    <a:masterClrMapping/>
  </p:clrMapOvr>
  <p:transition spd="slow" advTm="5000">
    <p:wipe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       Славянская письменность</a:t>
            </a:r>
            <a:br>
              <a:rPr lang="ru-RU" b="1" dirty="0" smtClean="0"/>
            </a:br>
            <a:r>
              <a:rPr lang="ru-RU" b="1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964488" cy="594928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Одним из первых мировых алфавитов было финикийское слоговое письмо, которое плавно перешло в греческое, созданное на его основе. Великим достижением греков было введение гласных букв и переход от слоговой азбуки к алфавиту. Греческая азбука и легла в основу всех европейских языков. Сначала латинского, а затем славянского. Использование именно греческого алфавита было вполне обоснованным - опираться на что-либо еще было просто невозможно.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Tm="15000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images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406779">
            <a:off x="5120835" y="1279204"/>
            <a:ext cx="3251972" cy="426406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Кирилл и </a:t>
            </a:r>
            <a:r>
              <a:rPr lang="ru-RU" dirty="0" err="1" smtClean="0"/>
              <a:t>Мефодий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196752"/>
            <a:ext cx="5328592" cy="54006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  </a:t>
            </a:r>
            <a:r>
              <a:rPr lang="ru-RU" b="1" dirty="0" smtClean="0"/>
              <a:t>Кирилл</a:t>
            </a:r>
            <a:r>
              <a:rPr lang="ru-RU" dirty="0" smtClean="0"/>
              <a:t> и </a:t>
            </a:r>
            <a:r>
              <a:rPr lang="ru-RU" b="1" dirty="0" err="1" smtClean="0"/>
              <a:t>Мефодий</a:t>
            </a:r>
            <a:r>
              <a:rPr lang="ru-RU" dirty="0" smtClean="0"/>
              <a:t>, желая создать славянскую азбуку, шли тем же путем, что и греки. Точнее, этим путем шел </a:t>
            </a:r>
            <a:r>
              <a:rPr lang="ru-RU" b="1" dirty="0" smtClean="0"/>
              <a:t>Кирилл</a:t>
            </a:r>
            <a:r>
              <a:rPr lang="ru-RU" dirty="0" smtClean="0"/>
              <a:t> - основной создатель азбуки. Разделяя известные ему звуки-фонемы, он старался записать их буквенными обозначениями. Каждому звуку - буква.</a:t>
            </a:r>
            <a:br>
              <a:rPr lang="ru-RU" dirty="0" smtClean="0"/>
            </a:br>
            <a:r>
              <a:rPr lang="ru-RU" dirty="0" smtClean="0"/>
              <a:t>  Старославянский алфавит хорош тем, что тексты на нем читаются так, как написаны. Именно славянский "письменный" стал, пожалуй, той основой, на которой продержалась связь славянских народов Европы. Старославянский лег в основу практически всех языков славян: чехов, словаков, сербов, хорватов, украинцев, белорусов, русских и, разумеется, болгар, от которых он и пошел.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 advTm="25000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0286587290.gif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316369">
            <a:off x="5024773" y="1366444"/>
            <a:ext cx="3910491" cy="47228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4784" y="260648"/>
            <a:ext cx="7859216" cy="41805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Славянская письменность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5544616" cy="6093296"/>
          </a:xfrm>
        </p:spPr>
        <p:txBody>
          <a:bodyPr>
            <a:noAutofit/>
          </a:bodyPr>
          <a:lstStyle/>
          <a:p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Необходимость экстренного создания славянской письменности появилась из-за Крещения Руси, которое потребовало создания церкви и всех ее сопутствующих служб.  Это означало, в частности, появление Библии, написанной на славянском языке. Ее было логично позаимствовать у болгар, чье крещение прошло лет на сто раньше, и чей язык в те времена настолько мало отличался от собственно русского, что перевод не требовался совсем. Выбор был невелик - либо латынь, либо греческий, либо еврейский. Последний очень далек от славянского и, пожалуй, мог не приниматься в рассмотрение, принятие греческого означало сильное влияние Византии, а принятие латинского - Рима. Ни то, ни другое не устраивало местных правителей.</a:t>
            </a:r>
            <a:b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Формальным поводом начать работу послужила просьба славянского князя Великой Моравии Ростислава прислать учителей для обучения населения христианству и рассказов о христианских книгах, святых и вообще сути учения. За это и взялись братья Константин (Кирилл) и </a:t>
            </a:r>
            <a:r>
              <a:rPr lang="ru-RU" sz="1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Мефодий</a:t>
            </a: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чье образование позволяло на тот момент решить эту сложную, во все времена задачу.</a:t>
            </a:r>
            <a:endParaRPr lang="ru-RU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Tm="60000">
    <p:strips dir="r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41805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                        Глаголица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11960" y="1124744"/>
            <a:ext cx="4932040" cy="489505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  Происхождение глаголицы установить сложно. Одни ученые выводили ее из греческого минускульного (скорописного) письма, другие искали ее источник в хазарском, сирийском, коптском, армянском, грузинском и других древних алфавитах. Некоторые буквы глаголицы Кирилл заимствовал из греческого и древнееврейского алфавитов. Порядок букв в глаголице ориентирован на порядок букв в греческом алфавите, а значит, Кирилл вовсе не отказывался от греческой основы своего изобретения.</a:t>
            </a:r>
            <a:endParaRPr lang="ru-RU" dirty="0"/>
          </a:p>
        </p:txBody>
      </p:sp>
      <p:pic>
        <p:nvPicPr>
          <p:cNvPr id="2050" name="Picture 2" descr="C:\Users\User\Desktop\glagolica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56992"/>
            <a:ext cx="3748088" cy="3186331"/>
          </a:xfrm>
          <a:prstGeom prst="rect">
            <a:avLst/>
          </a:prstGeom>
          <a:noFill/>
        </p:spPr>
      </p:pic>
      <p:pic>
        <p:nvPicPr>
          <p:cNvPr id="2051" name="Picture 3" descr="C:\Users\User\Desktop\img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620688"/>
            <a:ext cx="3600400" cy="2592288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150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7724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Глаголица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435280" cy="511108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  Однако не все так просто. Заимствовав "правильные" буквы из других алфавитов, Кирилл добавляет в него новые. Какие можно выбрать новые символы для этих букв? Будучи христианином и миссионером до мозга костей, ученый не сомневается в выборе - он использует христианские символы. Так появились: крест — символ христианства, искупления грехов и спасения; треугольник — символ святой Троицы; круг — символ вечности и т. п. Посмотрите на первую букву древнеболгарского языка "аз" (рис.выше). Это фактически крест. Символы "</a:t>
            </a:r>
            <a:r>
              <a:rPr lang="ru-RU" dirty="0" err="1" smtClean="0"/>
              <a:t>ижеи</a:t>
            </a:r>
            <a:r>
              <a:rPr lang="ru-RU" dirty="0" smtClean="0"/>
              <a:t>" и "слово" (современные "и" </a:t>
            </a:r>
            <a:r>
              <a:rPr lang="ru-RU" dirty="0" err="1" smtClean="0"/>
              <a:t>и</a:t>
            </a:r>
            <a:r>
              <a:rPr lang="ru-RU" dirty="0" smtClean="0"/>
              <a:t> "с") очень похожи и объединяют два основных христианских символа - троицу и вечность.</a:t>
            </a:r>
            <a:endParaRPr lang="ru-RU" dirty="0"/>
          </a:p>
        </p:txBody>
      </p:sp>
    </p:spTree>
  </p:cSld>
  <p:clrMapOvr>
    <a:masterClrMapping/>
  </p:clrMapOvr>
  <p:transition spd="med" advTm="250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72400" cy="778098"/>
          </a:xfrm>
        </p:spPr>
        <p:txBody>
          <a:bodyPr/>
          <a:lstStyle/>
          <a:p>
            <a:r>
              <a:rPr lang="ru-RU" b="1" dirty="0" smtClean="0"/>
              <a:t>       Славянская письменность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052736"/>
            <a:ext cx="8964488" cy="554461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 Ученые иногда спорят на тему, что появилось раньше - кириллица или глаголица. Дело в том, что самые древние памятники (в том числе "Киевские листки") написаны именно на глаголице, причем написаны более архаическим языком, близким по фонетическому составу языку южных славян. На большую древность глаголицы указывают и палимпсесты (рукописи на пергамене, в которых старый текст соскоблен и по нему написан новый). На всех сохранившихся палимпсестах соскоблена глаголица и новый текст написан на кириллице. Нет ни одного палимпсеста, в котором была бы соскоблена кириллица и по ней написана глаголица. </a:t>
            </a:r>
            <a:br>
              <a:rPr lang="ru-RU" dirty="0" smtClean="0"/>
            </a:br>
            <a:r>
              <a:rPr lang="ru-RU" dirty="0" smtClean="0"/>
              <a:t>  Со временем у восточных славянских племен глаголицу полностью вытеснила кириллица, а у западных - латинский алфавит. </a:t>
            </a:r>
            <a:endParaRPr lang="ru-RU" dirty="0"/>
          </a:p>
        </p:txBody>
      </p:sp>
    </p:spTree>
  </p:cSld>
  <p:clrMapOvr>
    <a:masterClrMapping/>
  </p:clrMapOvr>
  <p:transition spd="med" advTm="15000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User\Desktop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789040"/>
            <a:ext cx="3779912" cy="2831286"/>
          </a:xfrm>
          <a:prstGeom prst="rect">
            <a:avLst/>
          </a:prstGeom>
          <a:noFill/>
        </p:spPr>
      </p:pic>
      <p:pic>
        <p:nvPicPr>
          <p:cNvPr id="3074" name="Picture 2" descr="C:\Users\User\Desktop\images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563888" cy="3709683"/>
          </a:xfrm>
          <a:prstGeom prst="rect">
            <a:avLst/>
          </a:prstGeom>
          <a:noFill/>
        </p:spPr>
      </p:pic>
      <p:pic>
        <p:nvPicPr>
          <p:cNvPr id="3075" name="Picture 3" descr="C:\Users\User\Desktop\images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188640"/>
            <a:ext cx="4824536" cy="3717032"/>
          </a:xfrm>
          <a:prstGeom prst="rect">
            <a:avLst/>
          </a:prstGeom>
          <a:noFill/>
        </p:spPr>
      </p:pic>
      <p:pic>
        <p:nvPicPr>
          <p:cNvPr id="3077" name="Picture 5" descr="C:\Users\User\Desktop\images (4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4005064"/>
            <a:ext cx="4752528" cy="2586026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10000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7724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   Славянская письменность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620688"/>
            <a:ext cx="8507288" cy="5688632"/>
          </a:xfrm>
        </p:spPr>
        <p:txBody>
          <a:bodyPr>
            <a:normAutofit/>
          </a:bodyPr>
          <a:lstStyle/>
          <a:p>
            <a:r>
              <a:rPr lang="ru-RU" dirty="0" smtClean="0"/>
              <a:t>  Однако вернемся к начертанию букв.</a:t>
            </a:r>
            <a:br>
              <a:rPr lang="ru-RU" dirty="0" smtClean="0"/>
            </a:br>
            <a:r>
              <a:rPr lang="ru-RU" dirty="0" smtClean="0"/>
              <a:t>С середины XIV столетия получил распространение полуустав, который был менее красив, чем устав, зато позволял писать быстрее. Появился наклон в буквах, их </a:t>
            </a:r>
            <a:r>
              <a:rPr lang="ru-RU" dirty="0" err="1" smtClean="0"/>
              <a:t>геометричность</a:t>
            </a:r>
            <a:r>
              <a:rPr lang="ru-RU" dirty="0" smtClean="0"/>
              <a:t> не так заметна; перестало выдерживаться соотношение толстых и тонких линий; текст уже делился на слова. В XV веке полуустав уступает место скорописи. Рукописи написанные "скорым обычаем", отличает связное написание соседних букв, размашистость письма. В скорописи каждая буква имела множество вариантов написания. С развитием скорости появляются признаки индивидуального почерка.</a:t>
            </a:r>
            <a:endParaRPr lang="ru-RU" dirty="0"/>
          </a:p>
        </p:txBody>
      </p:sp>
    </p:spTree>
  </p:cSld>
  <p:clrMapOvr>
    <a:masterClrMapping/>
  </p:clrMapOvr>
  <p:transition spd="med" advTm="15000">
    <p:wipe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144</TotalTime>
  <Words>636</Words>
  <Application>Microsoft Office PowerPoint</Application>
  <PresentationFormat>Экран (4:3)</PresentationFormat>
  <Paragraphs>31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Справедливость</vt:lpstr>
      <vt:lpstr>Славянская письменность</vt:lpstr>
      <vt:lpstr>        Славянская письменность   </vt:lpstr>
      <vt:lpstr>           Кирилл и Мефодий</vt:lpstr>
      <vt:lpstr> Славянская письменность</vt:lpstr>
      <vt:lpstr>                            Глаголица</vt:lpstr>
      <vt:lpstr>                  Глаголица</vt:lpstr>
      <vt:lpstr>       Славянская письменность</vt:lpstr>
      <vt:lpstr>Презентация PowerPoint</vt:lpstr>
      <vt:lpstr>       Славянская письменность</vt:lpstr>
      <vt:lpstr>Презентация PowerPoint</vt:lpstr>
      <vt:lpstr>        Славянская письменность</vt:lpstr>
      <vt:lpstr>Презентация PowerPoint</vt:lpstr>
      <vt:lpstr>      Славянская письменность</vt:lpstr>
      <vt:lpstr>              Заключение</vt:lpstr>
      <vt:lpstr>  Перечень использованных интернет-ресурсов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13</cp:revision>
  <dcterms:created xsi:type="dcterms:W3CDTF">2013-05-16T16:11:41Z</dcterms:created>
  <dcterms:modified xsi:type="dcterms:W3CDTF">2013-05-20T05:13:46Z</dcterms:modified>
</cp:coreProperties>
</file>