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FF99"/>
    <a:srgbClr val="CC3300"/>
    <a:srgbClr val="FFFF61"/>
    <a:srgbClr val="002346"/>
    <a:srgbClr val="00478E"/>
    <a:srgbClr val="2D9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0"/>
          <p:cNvSpPr>
            <a:spLocks noChangeArrowheads="1"/>
          </p:cNvSpPr>
          <p:nvPr userDrawn="1"/>
        </p:nvSpPr>
        <p:spPr bwMode="auto">
          <a:xfrm>
            <a:off x="0" y="2133600"/>
            <a:ext cx="9144000" cy="2286000"/>
          </a:xfrm>
          <a:prstGeom prst="rect">
            <a:avLst/>
          </a:prstGeom>
          <a:gradFill rotWithShape="1">
            <a:gsLst>
              <a:gs pos="0">
                <a:srgbClr val="00478E"/>
              </a:gs>
              <a:gs pos="100000">
                <a:srgbClr val="2D9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311"/>
          <p:cNvSpPr>
            <a:spLocks noChangeArrowheads="1"/>
          </p:cNvSpPr>
          <p:nvPr userDrawn="1"/>
        </p:nvSpPr>
        <p:spPr bwMode="auto">
          <a:xfrm>
            <a:off x="0" y="4419600"/>
            <a:ext cx="9144000" cy="2438400"/>
          </a:xfrm>
          <a:prstGeom prst="rect">
            <a:avLst/>
          </a:prstGeom>
          <a:gradFill rotWithShape="1">
            <a:gsLst>
              <a:gs pos="0">
                <a:srgbClr val="2D96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Rectangle 313"/>
          <p:cNvSpPr>
            <a:spLocks noChangeArrowheads="1"/>
          </p:cNvSpPr>
          <p:nvPr userDrawn="1"/>
        </p:nvSpPr>
        <p:spPr bwMode="auto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002346"/>
              </a:gs>
              <a:gs pos="100000">
                <a:srgbClr val="00478E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AutoShape 315"/>
          <p:cNvSpPr>
            <a:spLocks noChangeArrowheads="1"/>
          </p:cNvSpPr>
          <p:nvPr userDrawn="1"/>
        </p:nvSpPr>
        <p:spPr bwMode="gray">
          <a:xfrm>
            <a:off x="7924801" y="22098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AutoShape 316"/>
          <p:cNvSpPr>
            <a:spLocks noChangeArrowheads="1"/>
          </p:cNvSpPr>
          <p:nvPr userDrawn="1"/>
        </p:nvSpPr>
        <p:spPr bwMode="gray">
          <a:xfrm>
            <a:off x="5410201" y="838200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AutoShape 317"/>
          <p:cNvSpPr>
            <a:spLocks noChangeArrowheads="1"/>
          </p:cNvSpPr>
          <p:nvPr userDrawn="1"/>
        </p:nvSpPr>
        <p:spPr bwMode="gray">
          <a:xfrm>
            <a:off x="8458201" y="12192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AutoShape 318"/>
          <p:cNvSpPr>
            <a:spLocks noChangeArrowheads="1"/>
          </p:cNvSpPr>
          <p:nvPr userDrawn="1"/>
        </p:nvSpPr>
        <p:spPr bwMode="gray">
          <a:xfrm>
            <a:off x="7543801" y="10668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AutoShape 319"/>
          <p:cNvSpPr>
            <a:spLocks noChangeArrowheads="1"/>
          </p:cNvSpPr>
          <p:nvPr userDrawn="1"/>
        </p:nvSpPr>
        <p:spPr bwMode="gray">
          <a:xfrm>
            <a:off x="6096001" y="9906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320"/>
          <p:cNvSpPr>
            <a:spLocks noChangeArrowheads="1"/>
          </p:cNvSpPr>
          <p:nvPr userDrawn="1"/>
        </p:nvSpPr>
        <p:spPr bwMode="gray">
          <a:xfrm>
            <a:off x="8839201" y="12954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321"/>
          <p:cNvSpPr>
            <a:spLocks noChangeArrowheads="1"/>
          </p:cNvSpPr>
          <p:nvPr userDrawn="1"/>
        </p:nvSpPr>
        <p:spPr bwMode="gray">
          <a:xfrm>
            <a:off x="8763001" y="9144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322"/>
          <p:cNvSpPr>
            <a:spLocks noChangeArrowheads="1"/>
          </p:cNvSpPr>
          <p:nvPr userDrawn="1"/>
        </p:nvSpPr>
        <p:spPr bwMode="gray">
          <a:xfrm>
            <a:off x="8305801" y="9906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AutoShape 323"/>
          <p:cNvSpPr>
            <a:spLocks noChangeArrowheads="1"/>
          </p:cNvSpPr>
          <p:nvPr userDrawn="1"/>
        </p:nvSpPr>
        <p:spPr bwMode="gray">
          <a:xfrm>
            <a:off x="7086601" y="10668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AutoShape 343"/>
          <p:cNvSpPr>
            <a:spLocks noChangeArrowheads="1"/>
          </p:cNvSpPr>
          <p:nvPr userDrawn="1"/>
        </p:nvSpPr>
        <p:spPr bwMode="gray">
          <a:xfrm>
            <a:off x="3200401" y="25146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" name="AutoShape 344"/>
          <p:cNvSpPr>
            <a:spLocks noChangeArrowheads="1"/>
          </p:cNvSpPr>
          <p:nvPr userDrawn="1"/>
        </p:nvSpPr>
        <p:spPr bwMode="gray">
          <a:xfrm>
            <a:off x="1600201" y="3048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AutoShape 345"/>
          <p:cNvSpPr>
            <a:spLocks noChangeArrowheads="1"/>
          </p:cNvSpPr>
          <p:nvPr userDrawn="1"/>
        </p:nvSpPr>
        <p:spPr bwMode="gray">
          <a:xfrm>
            <a:off x="6934201" y="2286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" name="AutoShape 346"/>
          <p:cNvSpPr>
            <a:spLocks noChangeArrowheads="1"/>
          </p:cNvSpPr>
          <p:nvPr userDrawn="1"/>
        </p:nvSpPr>
        <p:spPr bwMode="gray">
          <a:xfrm>
            <a:off x="3048001" y="9906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" name="AutoShape 347"/>
          <p:cNvSpPr>
            <a:spLocks noChangeArrowheads="1"/>
          </p:cNvSpPr>
          <p:nvPr userDrawn="1"/>
        </p:nvSpPr>
        <p:spPr bwMode="gray">
          <a:xfrm>
            <a:off x="228601" y="17526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" name="AutoShape 348"/>
          <p:cNvSpPr>
            <a:spLocks noChangeArrowheads="1"/>
          </p:cNvSpPr>
          <p:nvPr userDrawn="1"/>
        </p:nvSpPr>
        <p:spPr bwMode="gray">
          <a:xfrm>
            <a:off x="4343401" y="12192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2" name="AutoShape 349"/>
          <p:cNvSpPr>
            <a:spLocks noChangeArrowheads="1"/>
          </p:cNvSpPr>
          <p:nvPr userDrawn="1"/>
        </p:nvSpPr>
        <p:spPr bwMode="gray">
          <a:xfrm>
            <a:off x="4572000" y="533401"/>
            <a:ext cx="154517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" name="AutoShape 350"/>
          <p:cNvSpPr>
            <a:spLocks noChangeArrowheads="1"/>
          </p:cNvSpPr>
          <p:nvPr userDrawn="1"/>
        </p:nvSpPr>
        <p:spPr bwMode="gray">
          <a:xfrm>
            <a:off x="3810001" y="9144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" name="AutoShape 351"/>
          <p:cNvSpPr>
            <a:spLocks noChangeArrowheads="1"/>
          </p:cNvSpPr>
          <p:nvPr userDrawn="1"/>
        </p:nvSpPr>
        <p:spPr bwMode="gray">
          <a:xfrm>
            <a:off x="1752601" y="24384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25" name="Picture 354" descr="29r1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838200" cy="3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55" descr="fire14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1" y="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56" descr="fire14"/>
          <p:cNvPicPr>
            <a:picLocks noChangeAspect="1" noChangeArrowheads="1" noCrop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1" y="1143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57" descr="fire14"/>
          <p:cNvPicPr>
            <a:picLocks noChangeAspect="1" noChangeArrowheads="1" noCrop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209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PubPieSlice"/>
          <p:cNvSpPr>
            <a:spLocks noEditPoints="1" noChangeArrowheads="1"/>
          </p:cNvSpPr>
          <p:nvPr userDrawn="1"/>
        </p:nvSpPr>
        <p:spPr bwMode="auto">
          <a:xfrm>
            <a:off x="6629400" y="5391150"/>
            <a:ext cx="5029200" cy="2933700"/>
          </a:xfrm>
          <a:custGeom>
            <a:avLst/>
            <a:gdLst>
              <a:gd name="G0" fmla="+- 0 0 0"/>
              <a:gd name="G1" fmla="sin 10800 -5933703"/>
              <a:gd name="G2" fmla="cos 10800 -5933703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698 w 21600"/>
              <a:gd name="T1" fmla="*/ 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698" y="0"/>
                </a:moveTo>
                <a:cubicBezTo>
                  <a:pt x="4773" y="56"/>
                  <a:pt x="0" y="4875"/>
                  <a:pt x="0" y="10799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61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9200" prstMaterial="legacyPlastic">
            <a:bevelT w="13500" h="13500" prst="angle"/>
            <a:bevelB w="13500" h="13500" prst="angle"/>
            <a:extrusionClr>
              <a:srgbClr val="FFFF61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30" name="Picture 324" descr="05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5105400"/>
            <a:ext cx="611717" cy="12954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480" name="Rectangle 36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81" name="Rectangle 36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" name="Rectangle 36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" name="Rectangle 36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" name="Rectangle 36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D48BFC-76F6-44C3-B797-842336902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B560F-88C3-4011-9E97-7F7B0A371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422F8-ED4D-4AFF-AC2E-CCA58B667B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E5360-75B4-404F-9B84-C5686537D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0ECB8-A254-4B0E-B4E2-12EF2ED3D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82E71-F435-4793-94A8-01ACECBA7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CD14-D616-4BCA-858D-0F2F44F66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2AFB-9F1C-4290-BBE8-429810C8A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3262A-215B-40CF-9231-DB3A0296F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FCCFD-A6A1-48E3-9888-29AEFFE70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4E3C-05DD-405C-9569-D2C9BE961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82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4829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82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94B864-DF89-49A4-8B10-5DBA1A78F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00478E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3" name="PubPieSlice"/>
          <p:cNvSpPr>
            <a:spLocks noEditPoints="1" noChangeArrowheads="1"/>
          </p:cNvSpPr>
          <p:nvPr userDrawn="1"/>
        </p:nvSpPr>
        <p:spPr bwMode="auto">
          <a:xfrm>
            <a:off x="6972300" y="5553075"/>
            <a:ext cx="4343400" cy="2609850"/>
          </a:xfrm>
          <a:custGeom>
            <a:avLst/>
            <a:gdLst>
              <a:gd name="G0" fmla="+- 0 0 0"/>
              <a:gd name="G1" fmla="sin 10800 -5933703"/>
              <a:gd name="G2" fmla="cos 10800 -5933703"/>
              <a:gd name="G3" fmla="sin 10800 11796480"/>
              <a:gd name="G4" fmla="cos 10800 1179648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698 w 21600"/>
              <a:gd name="T1" fmla="*/ 0 h 21600"/>
              <a:gd name="T2" fmla="*/ 10800 w 21600"/>
              <a:gd name="T3" fmla="*/ 10800 h 21600"/>
              <a:gd name="T4" fmla="*/ 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698" y="0"/>
                </a:moveTo>
                <a:cubicBezTo>
                  <a:pt x="4773" y="56"/>
                  <a:pt x="0" y="4875"/>
                  <a:pt x="0" y="10799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FFFF61">
              <a:alpha val="62000"/>
            </a:srgbClr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9200" prstMaterial="legacyPlastic">
            <a:bevelT w="13500" h="13500" prst="angle"/>
            <a:bevelB w="13500" h="13500" prst="angle"/>
            <a:extrusionClr>
              <a:srgbClr val="FFFF61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ru-RU"/>
          </a:p>
        </p:txBody>
      </p:sp>
      <p:pic>
        <p:nvPicPr>
          <p:cNvPr id="1032" name="Picture 8" descr="05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5257800"/>
            <a:ext cx="611717" cy="12954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34" name="AutoShape 10"/>
          <p:cNvSpPr>
            <a:spLocks noChangeArrowheads="1"/>
          </p:cNvSpPr>
          <p:nvPr userDrawn="1"/>
        </p:nvSpPr>
        <p:spPr bwMode="gray">
          <a:xfrm>
            <a:off x="1219200" y="381001"/>
            <a:ext cx="154517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gray">
          <a:xfrm>
            <a:off x="304801" y="2286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6" name="AutoShape 12"/>
          <p:cNvSpPr>
            <a:spLocks noChangeArrowheads="1"/>
          </p:cNvSpPr>
          <p:nvPr userDrawn="1"/>
        </p:nvSpPr>
        <p:spPr bwMode="gray">
          <a:xfrm>
            <a:off x="1066801" y="1524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7" name="AutoShape 13"/>
          <p:cNvSpPr>
            <a:spLocks noChangeArrowheads="1"/>
          </p:cNvSpPr>
          <p:nvPr userDrawn="1"/>
        </p:nvSpPr>
        <p:spPr bwMode="gray">
          <a:xfrm>
            <a:off x="838201" y="457201"/>
            <a:ext cx="156633" cy="155972"/>
          </a:xfrm>
          <a:prstGeom prst="star4">
            <a:avLst>
              <a:gd name="adj" fmla="val 12500"/>
            </a:avLst>
          </a:prstGeom>
          <a:solidFill>
            <a:srgbClr val="FFFF61">
              <a:alpha val="82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ctrTitle" sz="quarter"/>
          </p:nvPr>
        </p:nvSpPr>
        <p:spPr>
          <a:xfrm>
            <a:off x="685800" y="304800"/>
            <a:ext cx="7772400" cy="2076450"/>
          </a:xfrm>
        </p:spPr>
        <p:txBody>
          <a:bodyPr/>
          <a:lstStyle/>
          <a:p>
            <a:pPr eaLnBrk="1" hangingPunct="1"/>
            <a:r>
              <a:rPr lang="ru-RU" sz="5400" spc="600" dirty="0" smtClean="0">
                <a:solidFill>
                  <a:schemeClr val="bg1"/>
                </a:solidFill>
                <a:latin typeface="a_AlbionicB&amp;W" pitchFamily="34" charset="-52"/>
              </a:rPr>
              <a:t>Космический </a:t>
            </a:r>
            <a:br>
              <a:rPr lang="ru-RU" sz="5400" spc="600" dirty="0" smtClean="0">
                <a:solidFill>
                  <a:schemeClr val="bg1"/>
                </a:solidFill>
                <a:latin typeface="a_AlbionicB&amp;W" pitchFamily="34" charset="-52"/>
              </a:rPr>
            </a:br>
            <a:r>
              <a:rPr lang="ru-RU" sz="5400" spc="600" dirty="0" smtClean="0">
                <a:solidFill>
                  <a:schemeClr val="bg1"/>
                </a:solidFill>
                <a:latin typeface="a_AlbionicB&amp;W" pitchFamily="34" charset="-52"/>
              </a:rPr>
              <a:t>кроссворд</a:t>
            </a:r>
          </a:p>
        </p:txBody>
      </p:sp>
      <p:sp>
        <p:nvSpPr>
          <p:cNvPr id="6147" name="Подзаголовок 4"/>
          <p:cNvSpPr>
            <a:spLocks noGrp="1"/>
          </p:cNvSpPr>
          <p:nvPr>
            <p:ph type="subTitle" sz="quarter" idx="1"/>
          </p:nvPr>
        </p:nvSpPr>
        <p:spPr>
          <a:xfrm>
            <a:off x="990600" y="4191000"/>
            <a:ext cx="7543800" cy="2209800"/>
          </a:xfrm>
        </p:spPr>
        <p:txBody>
          <a:bodyPr/>
          <a:lstStyle/>
          <a:p>
            <a:pPr eaLnBrk="1" hangingPunct="1"/>
            <a:endParaRPr lang="ru-RU" b="1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5" name="Рисунок 4" descr="fly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1980217">
            <a:off x="6540928" y="1816559"/>
            <a:ext cx="1184467" cy="930653"/>
          </a:xfrm>
          <a:prstGeom prst="rect">
            <a:avLst/>
          </a:prstGeom>
        </p:spPr>
      </p:pic>
      <p:pic>
        <p:nvPicPr>
          <p:cNvPr id="6" name="Рисунок 5" descr="fly2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727404">
            <a:off x="742923" y="5684211"/>
            <a:ext cx="543698" cy="1495171"/>
          </a:xfrm>
          <a:prstGeom prst="ellipse">
            <a:avLst/>
          </a:prstGeom>
        </p:spPr>
      </p:pic>
      <p:pic>
        <p:nvPicPr>
          <p:cNvPr id="7" name="Рисунок 6" descr="56r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2895600"/>
            <a:ext cx="1771650" cy="177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4470763" cy="5638800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0" y="228600"/>
            <a:ext cx="8991600" cy="2209800"/>
          </a:xfrm>
        </p:spPr>
        <p:txBody>
          <a:bodyPr/>
          <a:lstStyle/>
          <a:p>
            <a:r>
              <a:rPr lang="ru-RU" sz="4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Сила, удерживающая планеты на околозвёздных орбитах.</a:t>
            </a:r>
            <a:endParaRPr lang="ru-RU" sz="44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381000" y="62484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</a:t>
            </a:r>
            <a:r>
              <a:rPr lang="ru-RU" sz="3600" b="1" dirty="0" smtClean="0">
                <a:solidFill>
                  <a:srgbClr val="0000CC"/>
                </a:solidFill>
              </a:rPr>
              <a:t>  о м е  т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43400" y="3657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г</a:t>
            </a:r>
            <a:r>
              <a:rPr lang="ru-RU" sz="3600" b="1" dirty="0" smtClean="0">
                <a:solidFill>
                  <a:srgbClr val="0000CC"/>
                </a:solidFill>
              </a:rPr>
              <a:t> а  л  а к  т  и к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Ю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и  т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10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л  а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е  т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2800" y="5029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с</a:t>
            </a:r>
            <a:r>
              <a:rPr lang="ru-RU" sz="3600" b="1" dirty="0" smtClean="0">
                <a:solidFill>
                  <a:srgbClr val="0000CC"/>
                </a:solidFill>
              </a:rPr>
              <a:t> 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у  т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и к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81600" y="5486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а</a:t>
            </a:r>
            <a:r>
              <a:rPr lang="ru-RU" sz="3600" b="1" dirty="0" smtClean="0">
                <a:solidFill>
                  <a:srgbClr val="0000CC"/>
                </a:solidFill>
              </a:rPr>
              <a:t>  с т 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о и 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5955268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 г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а  в и  т а  </a:t>
            </a:r>
            <a:r>
              <a:rPr lang="ru-RU" sz="3600" b="1" dirty="0" err="1" smtClean="0">
                <a:solidFill>
                  <a:srgbClr val="0000CC"/>
                </a:solidFill>
              </a:rPr>
              <a:t>ц</a:t>
            </a:r>
            <a:r>
              <a:rPr lang="ru-RU" sz="3600" b="1" dirty="0" smtClean="0">
                <a:solidFill>
                  <a:srgbClr val="0000CC"/>
                </a:solidFill>
              </a:rPr>
              <a:t> и  я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0" y="228600"/>
            <a:ext cx="8991600" cy="2209800"/>
          </a:xfrm>
        </p:spPr>
        <p:txBody>
          <a:bodyPr/>
          <a:lstStyle/>
          <a:p>
            <a:r>
              <a:rPr lang="ru-RU" sz="4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Весь мир, бесконечный во времени и пространстве…</a:t>
            </a:r>
            <a:endParaRPr lang="ru-RU" sz="44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 rot="5400000">
            <a:off x="5105400" y="19050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</a:t>
            </a:r>
            <a:r>
              <a:rPr lang="ru-RU" sz="3600" b="1" dirty="0" smtClean="0">
                <a:solidFill>
                  <a:srgbClr val="0000CC"/>
                </a:solidFill>
              </a:rPr>
              <a:t>  о м е  т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43400" y="3657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г</a:t>
            </a:r>
            <a:r>
              <a:rPr lang="ru-RU" sz="3600" b="1" dirty="0" smtClean="0">
                <a:solidFill>
                  <a:srgbClr val="0000CC"/>
                </a:solidFill>
              </a:rPr>
              <a:t> а  л  а к  т  и к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Ю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и  т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10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л  а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е  т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2800" y="5029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с</a:t>
            </a:r>
            <a:r>
              <a:rPr lang="ru-RU" sz="3600" b="1" dirty="0" smtClean="0">
                <a:solidFill>
                  <a:srgbClr val="0000CC"/>
                </a:solidFill>
              </a:rPr>
              <a:t> 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у  т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и к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81600" y="5486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а</a:t>
            </a:r>
            <a:r>
              <a:rPr lang="ru-RU" sz="3600" b="1" dirty="0" smtClean="0">
                <a:solidFill>
                  <a:srgbClr val="0000CC"/>
                </a:solidFill>
              </a:rPr>
              <a:t>  с т 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о и 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90600" y="5955268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 г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а  в и  т а  </a:t>
            </a:r>
            <a:r>
              <a:rPr lang="ru-RU" sz="3600" b="1" dirty="0" err="1" smtClean="0">
                <a:solidFill>
                  <a:srgbClr val="0000CC"/>
                </a:solidFill>
              </a:rPr>
              <a:t>ц</a:t>
            </a:r>
            <a:r>
              <a:rPr lang="ru-RU" sz="3600" b="1" dirty="0" smtClean="0">
                <a:solidFill>
                  <a:srgbClr val="0000CC"/>
                </a:solidFill>
              </a:rPr>
              <a:t> и  я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93" y="152400"/>
            <a:ext cx="9016214" cy="4876800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381000" y="76200"/>
            <a:ext cx="8534400" cy="2057400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Группы звёзд, которым люди издревле придавали особое значение, связывая с ними различные легенды и верования.</a:t>
            </a:r>
            <a:endParaRPr lang="ru-RU" sz="36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3124200" y="25146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600" y="152400"/>
            <a:ext cx="8813800" cy="6610350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381000" y="76200"/>
            <a:ext cx="8534400" cy="20574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Мощный прибор, служащий человеку для изучения космоса с Земли.</a:t>
            </a:r>
            <a:endParaRPr lang="ru-RU" sz="40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2743200" y="30480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rcRect b="6784"/>
          <a:stretch>
            <a:fillRect/>
          </a:stretch>
        </p:blipFill>
        <p:spPr>
          <a:xfrm>
            <a:off x="101600" y="228673"/>
            <a:ext cx="8813800" cy="6324527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381000" y="76200"/>
            <a:ext cx="8534400" cy="2057400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Небольшое тело изо льда и камней, которое обращается вокруг Солнца по сильно вытянутой орбите. </a:t>
            </a:r>
            <a:endParaRPr lang="ru-RU" sz="36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3048000" y="35052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</a:t>
            </a:r>
            <a:r>
              <a:rPr lang="ru-RU" sz="3600" b="1" dirty="0" smtClean="0">
                <a:solidFill>
                  <a:srgbClr val="0000CC"/>
                </a:solidFill>
              </a:rPr>
              <a:t>  о м е  т  а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149" y="228673"/>
            <a:ext cx="8432702" cy="6324527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381000" y="381000"/>
            <a:ext cx="8534400" cy="17526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Огромное скопление звёзд, удерживаемых гравитацией. </a:t>
            </a:r>
            <a:endParaRPr lang="ru-RU" sz="40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3505200" y="39624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</a:t>
            </a:r>
            <a:r>
              <a:rPr lang="ru-RU" sz="3600" b="1" dirty="0" smtClean="0">
                <a:solidFill>
                  <a:srgbClr val="0000CC"/>
                </a:solidFill>
              </a:rPr>
              <a:t>  о м е  т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43400" y="3657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г</a:t>
            </a:r>
            <a:r>
              <a:rPr lang="ru-RU" sz="3600" b="1" dirty="0" smtClean="0">
                <a:solidFill>
                  <a:srgbClr val="0000CC"/>
                </a:solidFill>
              </a:rPr>
              <a:t> а  л  а к  т  и к  а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rcRect l="16415"/>
          <a:stretch>
            <a:fillRect/>
          </a:stretch>
        </p:blipFill>
        <p:spPr>
          <a:xfrm>
            <a:off x="152400" y="304800"/>
            <a:ext cx="7924800" cy="6390300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381000" y="381000"/>
            <a:ext cx="8534400" cy="17526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Самая большая планета Солнечной системы. </a:t>
            </a:r>
            <a:endParaRPr lang="ru-RU" sz="40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2743200" y="43434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</a:t>
            </a:r>
            <a:r>
              <a:rPr lang="ru-RU" sz="3600" b="1" dirty="0" smtClean="0">
                <a:solidFill>
                  <a:srgbClr val="0000CC"/>
                </a:solidFill>
              </a:rPr>
              <a:t>  о м е  т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43400" y="3657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г</a:t>
            </a:r>
            <a:r>
              <a:rPr lang="ru-RU" sz="3600" b="1" dirty="0" smtClean="0">
                <a:solidFill>
                  <a:srgbClr val="0000CC"/>
                </a:solidFill>
              </a:rPr>
              <a:t> а  л  а к  т  и к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Ю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и  т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rcRect r="7826"/>
          <a:stretch>
            <a:fillRect/>
          </a:stretch>
        </p:blipFill>
        <p:spPr>
          <a:xfrm rot="10800000">
            <a:off x="152400" y="202242"/>
            <a:ext cx="8991600" cy="6503358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381000" y="228600"/>
            <a:ext cx="8534400" cy="1905000"/>
          </a:xfrm>
        </p:spPr>
        <p:txBody>
          <a:bodyPr/>
          <a:lstStyle/>
          <a:p>
            <a:r>
              <a:rPr lang="ru-RU" sz="4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Гигантский шар из твёрдых пород или газа, вращающийся вокруг своей звезды.</a:t>
            </a:r>
            <a:endParaRPr lang="ru-RU" sz="40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3048000" y="48768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</a:t>
            </a:r>
            <a:r>
              <a:rPr lang="ru-RU" sz="3600" b="1" dirty="0" smtClean="0">
                <a:solidFill>
                  <a:srgbClr val="0000CC"/>
                </a:solidFill>
              </a:rPr>
              <a:t>  о м е  т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43400" y="3657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г</a:t>
            </a:r>
            <a:r>
              <a:rPr lang="ru-RU" sz="3600" b="1" dirty="0" smtClean="0">
                <a:solidFill>
                  <a:srgbClr val="0000CC"/>
                </a:solidFill>
              </a:rPr>
              <a:t> а  л  а к  т  и к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Ю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и  т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10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л  а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е  т а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307755"/>
            <a:ext cx="8991600" cy="6292332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381000" y="228600"/>
            <a:ext cx="8534400" cy="1752600"/>
          </a:xfrm>
        </p:spPr>
        <p:txBody>
          <a:bodyPr/>
          <a:lstStyle/>
          <a:p>
            <a:r>
              <a:rPr lang="ru-RU" sz="44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Чем является Луна по отношению к Земле?</a:t>
            </a:r>
            <a:endParaRPr lang="ru-RU" sz="44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2743200" y="53340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</a:t>
            </a:r>
            <a:r>
              <a:rPr lang="ru-RU" sz="3600" b="1" dirty="0" smtClean="0">
                <a:solidFill>
                  <a:srgbClr val="0000CC"/>
                </a:solidFill>
              </a:rPr>
              <a:t>  о м е  т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43400" y="3657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г</a:t>
            </a:r>
            <a:r>
              <a:rPr lang="ru-RU" sz="3600" b="1" dirty="0" smtClean="0">
                <a:solidFill>
                  <a:srgbClr val="0000CC"/>
                </a:solidFill>
              </a:rPr>
              <a:t> а  л  а к  т  и к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Ю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и  т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10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л  а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е  т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2800" y="5029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с</a:t>
            </a:r>
            <a:r>
              <a:rPr lang="ru-RU" sz="3600" b="1" dirty="0" smtClean="0">
                <a:solidFill>
                  <a:srgbClr val="0000CC"/>
                </a:solidFill>
              </a:rPr>
              <a:t> 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у  т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и к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Рисунок 78" descr="zodia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4811" y="152400"/>
            <a:ext cx="9023863" cy="6096000"/>
          </a:xfrm>
          <a:prstGeom prst="roundRect">
            <a:avLst/>
          </a:prstGeom>
        </p:spPr>
      </p:pic>
      <p:sp>
        <p:nvSpPr>
          <p:cNvPr id="5" name="Багетная рамка 4"/>
          <p:cNvSpPr/>
          <p:nvPr/>
        </p:nvSpPr>
        <p:spPr>
          <a:xfrm>
            <a:off x="1066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агетная рамка 5"/>
          <p:cNvSpPr/>
          <p:nvPr/>
        </p:nvSpPr>
        <p:spPr>
          <a:xfrm>
            <a:off x="1524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агетная рамка 6"/>
          <p:cNvSpPr/>
          <p:nvPr/>
        </p:nvSpPr>
        <p:spPr>
          <a:xfrm>
            <a:off x="4724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агетная рамка 7"/>
          <p:cNvSpPr/>
          <p:nvPr/>
        </p:nvSpPr>
        <p:spPr>
          <a:xfrm>
            <a:off x="24384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агетная рамка 8"/>
          <p:cNvSpPr/>
          <p:nvPr/>
        </p:nvSpPr>
        <p:spPr>
          <a:xfrm>
            <a:off x="4267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агетная рамка 9"/>
          <p:cNvSpPr/>
          <p:nvPr/>
        </p:nvSpPr>
        <p:spPr>
          <a:xfrm>
            <a:off x="19812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агетная рамка 10"/>
          <p:cNvSpPr/>
          <p:nvPr/>
        </p:nvSpPr>
        <p:spPr>
          <a:xfrm>
            <a:off x="28956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агетная рамка 11"/>
          <p:cNvSpPr/>
          <p:nvPr/>
        </p:nvSpPr>
        <p:spPr>
          <a:xfrm>
            <a:off x="33528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3810000" y="6096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5181600" y="6096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5181600" y="5638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агетная рамка 15"/>
          <p:cNvSpPr/>
          <p:nvPr/>
        </p:nvSpPr>
        <p:spPr>
          <a:xfrm>
            <a:off x="5181600" y="5181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агетная рамка 16"/>
          <p:cNvSpPr/>
          <p:nvPr/>
        </p:nvSpPr>
        <p:spPr>
          <a:xfrm>
            <a:off x="5181600" y="4724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агетная рамка 17"/>
          <p:cNvSpPr/>
          <p:nvPr/>
        </p:nvSpPr>
        <p:spPr>
          <a:xfrm>
            <a:off x="5181600" y="42672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агетная рамка 18"/>
          <p:cNvSpPr/>
          <p:nvPr/>
        </p:nvSpPr>
        <p:spPr>
          <a:xfrm>
            <a:off x="5181600" y="24384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агетная рамка 19"/>
          <p:cNvSpPr/>
          <p:nvPr/>
        </p:nvSpPr>
        <p:spPr>
          <a:xfrm>
            <a:off x="5181600" y="28956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агетная рамка 20"/>
          <p:cNvSpPr/>
          <p:nvPr/>
        </p:nvSpPr>
        <p:spPr>
          <a:xfrm>
            <a:off x="5181600" y="33528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агетная рамка 21"/>
          <p:cNvSpPr/>
          <p:nvPr/>
        </p:nvSpPr>
        <p:spPr>
          <a:xfrm>
            <a:off x="5181600" y="3810000"/>
            <a:ext cx="457200" cy="457200"/>
          </a:xfrm>
          <a:prstGeom prst="bevel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агетная рамка 22"/>
          <p:cNvSpPr/>
          <p:nvPr/>
        </p:nvSpPr>
        <p:spPr>
          <a:xfrm>
            <a:off x="8382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агетная рамка 23"/>
          <p:cNvSpPr/>
          <p:nvPr/>
        </p:nvSpPr>
        <p:spPr>
          <a:xfrm>
            <a:off x="7924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агетная рамка 24"/>
          <p:cNvSpPr/>
          <p:nvPr/>
        </p:nvSpPr>
        <p:spPr>
          <a:xfrm>
            <a:off x="74676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агетная рамка 25"/>
          <p:cNvSpPr/>
          <p:nvPr/>
        </p:nvSpPr>
        <p:spPr>
          <a:xfrm>
            <a:off x="70104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агетная рамка 26"/>
          <p:cNvSpPr/>
          <p:nvPr/>
        </p:nvSpPr>
        <p:spPr>
          <a:xfrm>
            <a:off x="65532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агетная рамка 27"/>
          <p:cNvSpPr/>
          <p:nvPr/>
        </p:nvSpPr>
        <p:spPr>
          <a:xfrm>
            <a:off x="60960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агетная рамка 28"/>
          <p:cNvSpPr/>
          <p:nvPr/>
        </p:nvSpPr>
        <p:spPr>
          <a:xfrm>
            <a:off x="5638800" y="5638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агетная рамка 29"/>
          <p:cNvSpPr/>
          <p:nvPr/>
        </p:nvSpPr>
        <p:spPr>
          <a:xfrm>
            <a:off x="6096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агетная рамка 30"/>
          <p:cNvSpPr/>
          <p:nvPr/>
        </p:nvSpPr>
        <p:spPr>
          <a:xfrm>
            <a:off x="5638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агетная рамка 31"/>
          <p:cNvSpPr/>
          <p:nvPr/>
        </p:nvSpPr>
        <p:spPr>
          <a:xfrm>
            <a:off x="33528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агетная рамка 32"/>
          <p:cNvSpPr/>
          <p:nvPr/>
        </p:nvSpPr>
        <p:spPr>
          <a:xfrm>
            <a:off x="38100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агетная рамка 33"/>
          <p:cNvSpPr/>
          <p:nvPr/>
        </p:nvSpPr>
        <p:spPr>
          <a:xfrm>
            <a:off x="42672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агетная рамка 34"/>
          <p:cNvSpPr/>
          <p:nvPr/>
        </p:nvSpPr>
        <p:spPr>
          <a:xfrm>
            <a:off x="4724400" y="5181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агетная рамка 35"/>
          <p:cNvSpPr/>
          <p:nvPr/>
        </p:nvSpPr>
        <p:spPr>
          <a:xfrm>
            <a:off x="6553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агетная рамка 36"/>
          <p:cNvSpPr/>
          <p:nvPr/>
        </p:nvSpPr>
        <p:spPr>
          <a:xfrm>
            <a:off x="6096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агетная рамка 37"/>
          <p:cNvSpPr/>
          <p:nvPr/>
        </p:nvSpPr>
        <p:spPr>
          <a:xfrm>
            <a:off x="56388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агетная рамка 38"/>
          <p:cNvSpPr/>
          <p:nvPr/>
        </p:nvSpPr>
        <p:spPr>
          <a:xfrm>
            <a:off x="38100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агетная рамка 39"/>
          <p:cNvSpPr/>
          <p:nvPr/>
        </p:nvSpPr>
        <p:spPr>
          <a:xfrm>
            <a:off x="42672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агетная рамка 40"/>
          <p:cNvSpPr/>
          <p:nvPr/>
        </p:nvSpPr>
        <p:spPr>
          <a:xfrm>
            <a:off x="4724400" y="4724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агетная рамка 41"/>
          <p:cNvSpPr/>
          <p:nvPr/>
        </p:nvSpPr>
        <p:spPr>
          <a:xfrm>
            <a:off x="3352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агетная рамка 42"/>
          <p:cNvSpPr/>
          <p:nvPr/>
        </p:nvSpPr>
        <p:spPr>
          <a:xfrm>
            <a:off x="38100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агетная рамка 43"/>
          <p:cNvSpPr/>
          <p:nvPr/>
        </p:nvSpPr>
        <p:spPr>
          <a:xfrm>
            <a:off x="42672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агетная рамка 44"/>
          <p:cNvSpPr/>
          <p:nvPr/>
        </p:nvSpPr>
        <p:spPr>
          <a:xfrm>
            <a:off x="47244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агетная рамка 45"/>
          <p:cNvSpPr/>
          <p:nvPr/>
        </p:nvSpPr>
        <p:spPr>
          <a:xfrm>
            <a:off x="5638800" y="42672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агетная рамка 46"/>
          <p:cNvSpPr/>
          <p:nvPr/>
        </p:nvSpPr>
        <p:spPr>
          <a:xfrm>
            <a:off x="7924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агетная рамка 47"/>
          <p:cNvSpPr/>
          <p:nvPr/>
        </p:nvSpPr>
        <p:spPr>
          <a:xfrm>
            <a:off x="74676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агетная рамка 48"/>
          <p:cNvSpPr/>
          <p:nvPr/>
        </p:nvSpPr>
        <p:spPr>
          <a:xfrm>
            <a:off x="7010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агетная рамка 49"/>
          <p:cNvSpPr/>
          <p:nvPr/>
        </p:nvSpPr>
        <p:spPr>
          <a:xfrm>
            <a:off x="6553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агетная рамка 50"/>
          <p:cNvSpPr/>
          <p:nvPr/>
        </p:nvSpPr>
        <p:spPr>
          <a:xfrm>
            <a:off x="60960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агетная рамка 51"/>
          <p:cNvSpPr/>
          <p:nvPr/>
        </p:nvSpPr>
        <p:spPr>
          <a:xfrm>
            <a:off x="56388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агетная рамка 52"/>
          <p:cNvSpPr/>
          <p:nvPr/>
        </p:nvSpPr>
        <p:spPr>
          <a:xfrm>
            <a:off x="42672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агетная рамка 53"/>
          <p:cNvSpPr/>
          <p:nvPr/>
        </p:nvSpPr>
        <p:spPr>
          <a:xfrm>
            <a:off x="4724400" y="38100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агетная рамка 54"/>
          <p:cNvSpPr/>
          <p:nvPr/>
        </p:nvSpPr>
        <p:spPr>
          <a:xfrm>
            <a:off x="6096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агетная рамка 55"/>
          <p:cNvSpPr/>
          <p:nvPr/>
        </p:nvSpPr>
        <p:spPr>
          <a:xfrm>
            <a:off x="56388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агетная рамка 56"/>
          <p:cNvSpPr/>
          <p:nvPr/>
        </p:nvSpPr>
        <p:spPr>
          <a:xfrm>
            <a:off x="38100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агетная рамка 57"/>
          <p:cNvSpPr/>
          <p:nvPr/>
        </p:nvSpPr>
        <p:spPr>
          <a:xfrm>
            <a:off x="42672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агетная рамка 58"/>
          <p:cNvSpPr/>
          <p:nvPr/>
        </p:nvSpPr>
        <p:spPr>
          <a:xfrm>
            <a:off x="4724400" y="33528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агетная рамка 59"/>
          <p:cNvSpPr/>
          <p:nvPr/>
        </p:nvSpPr>
        <p:spPr>
          <a:xfrm>
            <a:off x="6553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агетная рамка 60"/>
          <p:cNvSpPr/>
          <p:nvPr/>
        </p:nvSpPr>
        <p:spPr>
          <a:xfrm>
            <a:off x="6096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агетная рамка 61"/>
          <p:cNvSpPr/>
          <p:nvPr/>
        </p:nvSpPr>
        <p:spPr>
          <a:xfrm>
            <a:off x="5638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агетная рамка 62"/>
          <p:cNvSpPr/>
          <p:nvPr/>
        </p:nvSpPr>
        <p:spPr>
          <a:xfrm>
            <a:off x="33528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агетная рамка 63"/>
          <p:cNvSpPr/>
          <p:nvPr/>
        </p:nvSpPr>
        <p:spPr>
          <a:xfrm>
            <a:off x="38100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агетная рамка 64"/>
          <p:cNvSpPr/>
          <p:nvPr/>
        </p:nvSpPr>
        <p:spPr>
          <a:xfrm>
            <a:off x="42672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агетная рамка 65"/>
          <p:cNvSpPr/>
          <p:nvPr/>
        </p:nvSpPr>
        <p:spPr>
          <a:xfrm>
            <a:off x="4724400" y="28956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агетная рамка 66"/>
          <p:cNvSpPr/>
          <p:nvPr/>
        </p:nvSpPr>
        <p:spPr>
          <a:xfrm>
            <a:off x="74676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агетная рамка 67"/>
          <p:cNvSpPr/>
          <p:nvPr/>
        </p:nvSpPr>
        <p:spPr>
          <a:xfrm>
            <a:off x="7010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агетная рамка 68"/>
          <p:cNvSpPr/>
          <p:nvPr/>
        </p:nvSpPr>
        <p:spPr>
          <a:xfrm>
            <a:off x="6553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агетная рамка 69"/>
          <p:cNvSpPr/>
          <p:nvPr/>
        </p:nvSpPr>
        <p:spPr>
          <a:xfrm>
            <a:off x="6096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агетная рамка 70"/>
          <p:cNvSpPr/>
          <p:nvPr/>
        </p:nvSpPr>
        <p:spPr>
          <a:xfrm>
            <a:off x="56388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агетная рамка 71"/>
          <p:cNvSpPr/>
          <p:nvPr/>
        </p:nvSpPr>
        <p:spPr>
          <a:xfrm>
            <a:off x="38100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агетная рамка 72"/>
          <p:cNvSpPr/>
          <p:nvPr/>
        </p:nvSpPr>
        <p:spPr>
          <a:xfrm>
            <a:off x="42672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агетная рамка 73"/>
          <p:cNvSpPr/>
          <p:nvPr/>
        </p:nvSpPr>
        <p:spPr>
          <a:xfrm>
            <a:off x="4724400" y="2438400"/>
            <a:ext cx="457200" cy="457200"/>
          </a:xfrm>
          <a:prstGeom prst="bevel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одзаголовок 75"/>
          <p:cNvSpPr>
            <a:spLocks noGrp="1"/>
          </p:cNvSpPr>
          <p:nvPr>
            <p:ph type="subTitle" sz="quarter" idx="1"/>
          </p:nvPr>
        </p:nvSpPr>
        <p:spPr>
          <a:xfrm>
            <a:off x="76200" y="228600"/>
            <a:ext cx="8991600" cy="2209800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Обломки камней, сгустки замёрзших газов, куски железокаменной породы, </a:t>
            </a:r>
            <a:r>
              <a:rPr lang="ru-RU" sz="3600" b="1" i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присутствуюшие</a:t>
            </a:r>
            <a:r>
              <a:rPr lang="ru-RU" sz="36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в космосе.</a:t>
            </a:r>
            <a:endParaRPr lang="ru-RU" sz="3600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733800" y="2286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с о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в  е  </a:t>
            </a:r>
            <a:r>
              <a:rPr lang="ru-RU" sz="3600" b="1" dirty="0" err="1" smtClean="0">
                <a:solidFill>
                  <a:srgbClr val="0000CC"/>
                </a:solidFill>
              </a:rPr>
              <a:t>з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r>
              <a:rPr lang="ru-RU" sz="3600" b="1" dirty="0" smtClean="0">
                <a:solidFill>
                  <a:srgbClr val="0000CC"/>
                </a:solidFill>
              </a:rPr>
              <a:t> и  е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8" name="Стрелка вправо 77"/>
          <p:cNvSpPr/>
          <p:nvPr/>
        </p:nvSpPr>
        <p:spPr>
          <a:xfrm>
            <a:off x="4343400" y="5791200"/>
            <a:ext cx="533400" cy="228600"/>
          </a:xfrm>
          <a:prstGeom prst="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3276600" y="27432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 </a:t>
            </a:r>
            <a:r>
              <a:rPr lang="ru-RU" sz="3600" b="1" dirty="0" smtClean="0">
                <a:solidFill>
                  <a:srgbClr val="0000CC"/>
                </a:solidFill>
              </a:rPr>
              <a:t>т  е л  е с  к  о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810000" y="3200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к</a:t>
            </a:r>
            <a:r>
              <a:rPr lang="ru-RU" sz="3600" b="1" dirty="0" smtClean="0">
                <a:solidFill>
                  <a:srgbClr val="0000CC"/>
                </a:solidFill>
              </a:rPr>
              <a:t>  о м е  т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343400" y="3657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г</a:t>
            </a:r>
            <a:r>
              <a:rPr lang="ru-RU" sz="3600" b="1" dirty="0" smtClean="0">
                <a:solidFill>
                  <a:srgbClr val="0000CC"/>
                </a:solidFill>
              </a:rPr>
              <a:t> а  л  а к  т  и к 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276600" y="4114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Ю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и  т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810000" y="4572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л  а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е  т а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352800" y="5029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с</a:t>
            </a:r>
            <a:r>
              <a:rPr lang="ru-RU" sz="3600" b="1" dirty="0" smtClean="0">
                <a:solidFill>
                  <a:srgbClr val="0000CC"/>
                </a:solidFill>
              </a:rPr>
              <a:t>  </a:t>
            </a:r>
            <a:r>
              <a:rPr lang="ru-RU" sz="3600" b="1" dirty="0" err="1" smtClean="0">
                <a:solidFill>
                  <a:srgbClr val="0000CC"/>
                </a:solidFill>
              </a:rPr>
              <a:t>п</a:t>
            </a:r>
            <a:r>
              <a:rPr lang="ru-RU" sz="3600" b="1" dirty="0" smtClean="0">
                <a:solidFill>
                  <a:srgbClr val="0000CC"/>
                </a:solidFill>
              </a:rPr>
              <a:t> у  т </a:t>
            </a:r>
            <a:r>
              <a:rPr lang="ru-RU" sz="3600" b="1" dirty="0" err="1" smtClean="0">
                <a:solidFill>
                  <a:srgbClr val="0000CC"/>
                </a:solidFill>
              </a:rPr>
              <a:t>н</a:t>
            </a:r>
            <a:r>
              <a:rPr lang="ru-RU" sz="3600" b="1" dirty="0" smtClean="0">
                <a:solidFill>
                  <a:srgbClr val="0000CC"/>
                </a:solidFill>
              </a:rPr>
              <a:t>  и к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81600" y="5486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00CC"/>
                </a:solidFill>
              </a:rPr>
              <a:t>а</a:t>
            </a:r>
            <a:r>
              <a:rPr lang="ru-RU" sz="3600" b="1" dirty="0" smtClean="0">
                <a:solidFill>
                  <a:srgbClr val="0000CC"/>
                </a:solidFill>
              </a:rPr>
              <a:t>  с т  е  </a:t>
            </a:r>
            <a:r>
              <a:rPr lang="ru-RU" sz="3600" b="1" dirty="0" err="1" smtClean="0">
                <a:solidFill>
                  <a:srgbClr val="0000CC"/>
                </a:solidFill>
              </a:rPr>
              <a:t>р</a:t>
            </a:r>
            <a:r>
              <a:rPr lang="ru-RU" sz="3600" b="1" dirty="0" smtClean="0">
                <a:solidFill>
                  <a:srgbClr val="0000CC"/>
                </a:solidFill>
              </a:rPr>
              <a:t> о и  </a:t>
            </a:r>
            <a:r>
              <a:rPr lang="ru-RU" sz="3600" b="1" dirty="0" err="1" smtClean="0">
                <a:solidFill>
                  <a:srgbClr val="0000CC"/>
                </a:solidFill>
              </a:rPr>
              <a:t>д</a:t>
            </a:r>
            <a:endParaRPr lang="ru-RU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/>
      <p:bldP spid="76" grpId="1" build="p"/>
      <p:bldP spid="8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549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Космический  кроссворд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естествознание</dc:subject>
  <dc:creator>Стрелкова Н.</dc:creator>
  <cp:lastModifiedBy>Elizaveta</cp:lastModifiedBy>
  <cp:revision>26</cp:revision>
  <cp:lastPrinted>1601-01-01T00:00:00Z</cp:lastPrinted>
  <dcterms:created xsi:type="dcterms:W3CDTF">1601-01-01T00:00:00Z</dcterms:created>
  <dcterms:modified xsi:type="dcterms:W3CDTF">2014-11-10T18:57:50Z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