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001A0C"/>
    <a:srgbClr val="FF9900"/>
    <a:srgbClr val="B0F456"/>
    <a:srgbClr val="99FF66"/>
    <a:srgbClr val="4CE0FE"/>
    <a:srgbClr val="67E37C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CBCC-3D20-459C-962A-0CAF664B41E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6C48-4938-499A-B590-578452A1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1500174"/>
            <a:ext cx="7743825" cy="21002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в предложениях с однородными членами. Обобщающее слово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5852" y="3857628"/>
            <a:ext cx="6400800" cy="7572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Урок русского языка в 5 классе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631" y="4005064"/>
            <a:ext cx="8605369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Дама сдавала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багаж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диван чемодан саквояж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картину корзину картонку и маленькую собачонку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Диван Чемод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548680"/>
            <a:ext cx="3960440" cy="31683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908720"/>
            <a:ext cx="469205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ПОТРЕНИРУЕМСЯ!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35696" y="53012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87824" y="53012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67944" y="53012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48064" y="53732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156176" y="53732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452320" y="53012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020272" y="5589240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5661248"/>
            <a:ext cx="330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5589240"/>
            <a:ext cx="330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5661248"/>
            <a:ext cx="330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92" y="5661248"/>
            <a:ext cx="330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Выдали даме на станции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Четыре зелёных квитанции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том, что получен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багаж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диван чемодан саквояж картина корзина картонка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маленькая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собачонка.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5661248"/>
            <a:ext cx="814505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вы поставили разные знаки препинания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почти одинаковых предложениях?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63688" y="3573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15816" y="3573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95936" y="3573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4048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84168" y="3573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380312" y="3573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948264" y="3861048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3933056"/>
            <a:ext cx="343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4005064"/>
            <a:ext cx="330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3933056"/>
            <a:ext cx="330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3861048"/>
            <a:ext cx="330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,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3861048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331640" y="3717032"/>
            <a:ext cx="354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: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3" grpId="0"/>
      <p:bldP spid="14" grpId="0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6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64997320"/>
              </p:ext>
            </p:extLst>
          </p:nvPr>
        </p:nvGraphicFramePr>
        <p:xfrm>
          <a:off x="928662" y="857232"/>
          <a:ext cx="6729412" cy="309676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63018"/>
                <a:gridCol w="1368152"/>
                <a:gridCol w="1368152"/>
                <a:gridCol w="1559667"/>
                <a:gridCol w="1670423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задания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Выполнено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верно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Допущены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1-2  ошибки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Допущены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 ошибки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Выполнено неверно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«5»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«4»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«3»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«2»</a:t>
                      </a:r>
                    </a:p>
                  </a:txBody>
                  <a:tcPr horzOverflow="overflow"/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3240" y="357166"/>
            <a:ext cx="182421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ЛИСТ 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7" y="1412776"/>
            <a:ext cx="194421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1916832"/>
            <a:ext cx="176221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Уметь</a:t>
            </a:r>
            <a:endParaRPr lang="ru-RU" sz="4400" b="1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492896"/>
            <a:ext cx="416941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обобщающее слово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3068960"/>
            <a:ext cx="532859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Находить в предложении</a:t>
            </a:r>
            <a:endParaRPr lang="ru-RU" sz="2800" b="1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1301" y="3717032"/>
            <a:ext cx="65826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Выделять его знаками препинания на письме</a:t>
            </a:r>
            <a:endParaRPr lang="ru-RU" sz="2400" b="1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4437112"/>
            <a:ext cx="317529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Уместно употреблять</a:t>
            </a:r>
            <a:endParaRPr lang="ru-RU" sz="2400" b="1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3714744" y="1000108"/>
            <a:ext cx="1060704" cy="357190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714744" y="1285860"/>
            <a:ext cx="1060704" cy="500066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714744" y="1714488"/>
            <a:ext cx="1060704" cy="571504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214554"/>
            <a:ext cx="285752" cy="35719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785794"/>
            <a:ext cx="1128714" cy="150019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2214554"/>
            <a:ext cx="285752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00694" y="1357298"/>
            <a:ext cx="214314" cy="21431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15008" y="1428736"/>
            <a:ext cx="214314" cy="21431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929322" y="1428736"/>
            <a:ext cx="214314" cy="21431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72198" y="1214422"/>
            <a:ext cx="214314" cy="21431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429256" y="1142984"/>
            <a:ext cx="214314" cy="21431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624945" y="1034473"/>
            <a:ext cx="249382" cy="138545"/>
          </a:xfrm>
          <a:custGeom>
            <a:avLst/>
            <a:gdLst>
              <a:gd name="connsiteX0" fmla="*/ 249382 w 249382"/>
              <a:gd name="connsiteY0" fmla="*/ 0 h 138545"/>
              <a:gd name="connsiteX1" fmla="*/ 193964 w 249382"/>
              <a:gd name="connsiteY1" fmla="*/ 18472 h 138545"/>
              <a:gd name="connsiteX2" fmla="*/ 138546 w 249382"/>
              <a:gd name="connsiteY2" fmla="*/ 55418 h 138545"/>
              <a:gd name="connsiteX3" fmla="*/ 110837 w 249382"/>
              <a:gd name="connsiteY3" fmla="*/ 73891 h 138545"/>
              <a:gd name="connsiteX4" fmla="*/ 46182 w 249382"/>
              <a:gd name="connsiteY4" fmla="*/ 92363 h 138545"/>
              <a:gd name="connsiteX5" fmla="*/ 18473 w 249382"/>
              <a:gd name="connsiteY5" fmla="*/ 110836 h 138545"/>
              <a:gd name="connsiteX6" fmla="*/ 0 w 249382"/>
              <a:gd name="connsiteY6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82" h="138545">
                <a:moveTo>
                  <a:pt x="249382" y="0"/>
                </a:moveTo>
                <a:cubicBezTo>
                  <a:pt x="230909" y="6157"/>
                  <a:pt x="210165" y="7671"/>
                  <a:pt x="193964" y="18472"/>
                </a:cubicBezTo>
                <a:lnTo>
                  <a:pt x="138546" y="55418"/>
                </a:lnTo>
                <a:cubicBezTo>
                  <a:pt x="129310" y="61576"/>
                  <a:pt x="121606" y="71199"/>
                  <a:pt x="110837" y="73891"/>
                </a:cubicBezTo>
                <a:cubicBezTo>
                  <a:pt x="64446" y="85488"/>
                  <a:pt x="85934" y="79113"/>
                  <a:pt x="46182" y="92363"/>
                </a:cubicBezTo>
                <a:cubicBezTo>
                  <a:pt x="36946" y="98521"/>
                  <a:pt x="26322" y="102987"/>
                  <a:pt x="18473" y="110836"/>
                </a:cubicBezTo>
                <a:cubicBezTo>
                  <a:pt x="10624" y="118685"/>
                  <a:pt x="0" y="138545"/>
                  <a:pt x="0" y="1385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588000" y="997527"/>
            <a:ext cx="240145" cy="166255"/>
          </a:xfrm>
          <a:custGeom>
            <a:avLst/>
            <a:gdLst>
              <a:gd name="connsiteX0" fmla="*/ 0 w 240145"/>
              <a:gd name="connsiteY0" fmla="*/ 166255 h 166255"/>
              <a:gd name="connsiteX1" fmla="*/ 64655 w 240145"/>
              <a:gd name="connsiteY1" fmla="*/ 147782 h 166255"/>
              <a:gd name="connsiteX2" fmla="*/ 120073 w 240145"/>
              <a:gd name="connsiteY2" fmla="*/ 110837 h 166255"/>
              <a:gd name="connsiteX3" fmla="*/ 147782 w 240145"/>
              <a:gd name="connsiteY3" fmla="*/ 92364 h 166255"/>
              <a:gd name="connsiteX4" fmla="*/ 184727 w 240145"/>
              <a:gd name="connsiteY4" fmla="*/ 36946 h 166255"/>
              <a:gd name="connsiteX5" fmla="*/ 240145 w 240145"/>
              <a:gd name="connsiteY5" fmla="*/ 0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145" h="166255">
                <a:moveTo>
                  <a:pt x="0" y="166255"/>
                </a:moveTo>
                <a:cubicBezTo>
                  <a:pt x="8690" y="164082"/>
                  <a:pt x="53818" y="153802"/>
                  <a:pt x="64655" y="147782"/>
                </a:cubicBezTo>
                <a:cubicBezTo>
                  <a:pt x="84063" y="137000"/>
                  <a:pt x="101600" y="123152"/>
                  <a:pt x="120073" y="110837"/>
                </a:cubicBezTo>
                <a:lnTo>
                  <a:pt x="147782" y="92364"/>
                </a:lnTo>
                <a:cubicBezTo>
                  <a:pt x="160097" y="73891"/>
                  <a:pt x="166254" y="49261"/>
                  <a:pt x="184727" y="36946"/>
                </a:cubicBezTo>
                <a:lnTo>
                  <a:pt x="240145" y="0"/>
                </a:lnTo>
              </a:path>
            </a:pathLst>
          </a:custGeom>
          <a:solidFill>
            <a:schemeClr val="tx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671127" y="922624"/>
            <a:ext cx="167963" cy="453594"/>
          </a:xfrm>
          <a:custGeom>
            <a:avLst/>
            <a:gdLst>
              <a:gd name="connsiteX0" fmla="*/ 0 w 167963"/>
              <a:gd name="connsiteY0" fmla="*/ 453594 h 453594"/>
              <a:gd name="connsiteX1" fmla="*/ 55418 w 167963"/>
              <a:gd name="connsiteY1" fmla="*/ 416649 h 453594"/>
              <a:gd name="connsiteX2" fmla="*/ 101600 w 167963"/>
              <a:gd name="connsiteY2" fmla="*/ 370467 h 453594"/>
              <a:gd name="connsiteX3" fmla="*/ 129309 w 167963"/>
              <a:gd name="connsiteY3" fmla="*/ 287340 h 453594"/>
              <a:gd name="connsiteX4" fmla="*/ 138546 w 167963"/>
              <a:gd name="connsiteY4" fmla="*/ 259631 h 453594"/>
              <a:gd name="connsiteX5" fmla="*/ 147782 w 167963"/>
              <a:gd name="connsiteY5" fmla="*/ 121085 h 453594"/>
              <a:gd name="connsiteX6" fmla="*/ 166255 w 167963"/>
              <a:gd name="connsiteY6" fmla="*/ 84140 h 45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63" h="453594">
                <a:moveTo>
                  <a:pt x="0" y="453594"/>
                </a:moveTo>
                <a:cubicBezTo>
                  <a:pt x="18473" y="441279"/>
                  <a:pt x="43103" y="435122"/>
                  <a:pt x="55418" y="416649"/>
                </a:cubicBezTo>
                <a:cubicBezTo>
                  <a:pt x="80049" y="379704"/>
                  <a:pt x="64655" y="395098"/>
                  <a:pt x="101600" y="370467"/>
                </a:cubicBezTo>
                <a:lnTo>
                  <a:pt x="129309" y="287340"/>
                </a:lnTo>
                <a:lnTo>
                  <a:pt x="138546" y="259631"/>
                </a:lnTo>
                <a:cubicBezTo>
                  <a:pt x="141625" y="213449"/>
                  <a:pt x="140173" y="166740"/>
                  <a:pt x="147782" y="121085"/>
                </a:cubicBezTo>
                <a:cubicBezTo>
                  <a:pt x="167963" y="0"/>
                  <a:pt x="166255" y="129663"/>
                  <a:pt x="166255" y="84140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5689600" y="1025236"/>
            <a:ext cx="101600" cy="341746"/>
          </a:xfrm>
          <a:custGeom>
            <a:avLst/>
            <a:gdLst>
              <a:gd name="connsiteX0" fmla="*/ 0 w 101600"/>
              <a:gd name="connsiteY0" fmla="*/ 341746 h 341746"/>
              <a:gd name="connsiteX1" fmla="*/ 9236 w 101600"/>
              <a:gd name="connsiteY1" fmla="*/ 314037 h 341746"/>
              <a:gd name="connsiteX2" fmla="*/ 36945 w 101600"/>
              <a:gd name="connsiteY2" fmla="*/ 304800 h 341746"/>
              <a:gd name="connsiteX3" fmla="*/ 55418 w 101600"/>
              <a:gd name="connsiteY3" fmla="*/ 249382 h 341746"/>
              <a:gd name="connsiteX4" fmla="*/ 64655 w 101600"/>
              <a:gd name="connsiteY4" fmla="*/ 221673 h 341746"/>
              <a:gd name="connsiteX5" fmla="*/ 83127 w 101600"/>
              <a:gd name="connsiteY5" fmla="*/ 55419 h 341746"/>
              <a:gd name="connsiteX6" fmla="*/ 101600 w 101600"/>
              <a:gd name="connsiteY6" fmla="*/ 0 h 34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00" h="341746">
                <a:moveTo>
                  <a:pt x="0" y="341746"/>
                </a:moveTo>
                <a:cubicBezTo>
                  <a:pt x="3079" y="332510"/>
                  <a:pt x="2352" y="320921"/>
                  <a:pt x="9236" y="314037"/>
                </a:cubicBezTo>
                <a:cubicBezTo>
                  <a:pt x="16120" y="307153"/>
                  <a:pt x="31286" y="312723"/>
                  <a:pt x="36945" y="304800"/>
                </a:cubicBezTo>
                <a:cubicBezTo>
                  <a:pt x="48263" y="288955"/>
                  <a:pt x="49260" y="267855"/>
                  <a:pt x="55418" y="249382"/>
                </a:cubicBezTo>
                <a:lnTo>
                  <a:pt x="64655" y="221673"/>
                </a:lnTo>
                <a:cubicBezTo>
                  <a:pt x="67086" y="194930"/>
                  <a:pt x="74700" y="91936"/>
                  <a:pt x="83127" y="55419"/>
                </a:cubicBezTo>
                <a:cubicBezTo>
                  <a:pt x="87505" y="36445"/>
                  <a:pt x="101600" y="0"/>
                  <a:pt x="101600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828144" y="1016001"/>
            <a:ext cx="101177" cy="412736"/>
          </a:xfrm>
          <a:custGeom>
            <a:avLst/>
            <a:gdLst>
              <a:gd name="connsiteX0" fmla="*/ 0 w 16476"/>
              <a:gd name="connsiteY0" fmla="*/ 434109 h 434109"/>
              <a:gd name="connsiteX1" fmla="*/ 9237 w 16476"/>
              <a:gd name="connsiteY1" fmla="*/ 0 h 43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476" h="434109">
                <a:moveTo>
                  <a:pt x="0" y="434109"/>
                </a:moveTo>
                <a:cubicBezTo>
                  <a:pt x="16476" y="203458"/>
                  <a:pt x="9237" y="348013"/>
                  <a:pt x="9237" y="0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883564" y="1071418"/>
            <a:ext cx="129309" cy="360218"/>
          </a:xfrm>
          <a:custGeom>
            <a:avLst/>
            <a:gdLst>
              <a:gd name="connsiteX0" fmla="*/ 129309 w 129309"/>
              <a:gd name="connsiteY0" fmla="*/ 360218 h 360218"/>
              <a:gd name="connsiteX1" fmla="*/ 110836 w 129309"/>
              <a:gd name="connsiteY1" fmla="*/ 332509 h 360218"/>
              <a:gd name="connsiteX2" fmla="*/ 92363 w 129309"/>
              <a:gd name="connsiteY2" fmla="*/ 277091 h 360218"/>
              <a:gd name="connsiteX3" fmla="*/ 73891 w 129309"/>
              <a:gd name="connsiteY3" fmla="*/ 249382 h 360218"/>
              <a:gd name="connsiteX4" fmla="*/ 55418 w 129309"/>
              <a:gd name="connsiteY4" fmla="*/ 193964 h 360218"/>
              <a:gd name="connsiteX5" fmla="*/ 46181 w 129309"/>
              <a:gd name="connsiteY5" fmla="*/ 166255 h 360218"/>
              <a:gd name="connsiteX6" fmla="*/ 27709 w 129309"/>
              <a:gd name="connsiteY6" fmla="*/ 92364 h 360218"/>
              <a:gd name="connsiteX7" fmla="*/ 9236 w 129309"/>
              <a:gd name="connsiteY7" fmla="*/ 36946 h 360218"/>
              <a:gd name="connsiteX8" fmla="*/ 0 w 129309"/>
              <a:gd name="connsiteY8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309" h="360218">
                <a:moveTo>
                  <a:pt x="129309" y="360218"/>
                </a:moveTo>
                <a:cubicBezTo>
                  <a:pt x="123151" y="350982"/>
                  <a:pt x="115345" y="342653"/>
                  <a:pt x="110836" y="332509"/>
                </a:cubicBezTo>
                <a:cubicBezTo>
                  <a:pt x="102928" y="314715"/>
                  <a:pt x="103164" y="293293"/>
                  <a:pt x="92363" y="277091"/>
                </a:cubicBezTo>
                <a:cubicBezTo>
                  <a:pt x="86206" y="267855"/>
                  <a:pt x="78399" y="259526"/>
                  <a:pt x="73891" y="249382"/>
                </a:cubicBezTo>
                <a:cubicBezTo>
                  <a:pt x="65983" y="231588"/>
                  <a:pt x="61576" y="212437"/>
                  <a:pt x="55418" y="193964"/>
                </a:cubicBezTo>
                <a:cubicBezTo>
                  <a:pt x="52339" y="184728"/>
                  <a:pt x="48542" y="175700"/>
                  <a:pt x="46181" y="166255"/>
                </a:cubicBezTo>
                <a:cubicBezTo>
                  <a:pt x="40024" y="141625"/>
                  <a:pt x="35738" y="116449"/>
                  <a:pt x="27709" y="92364"/>
                </a:cubicBezTo>
                <a:cubicBezTo>
                  <a:pt x="21551" y="73891"/>
                  <a:pt x="13958" y="55837"/>
                  <a:pt x="9236" y="36946"/>
                </a:cubicBezTo>
                <a:lnTo>
                  <a:pt x="0" y="0"/>
                </a:ln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883564" y="1038586"/>
            <a:ext cx="249381" cy="189850"/>
          </a:xfrm>
          <a:custGeom>
            <a:avLst/>
            <a:gdLst>
              <a:gd name="connsiteX0" fmla="*/ 249381 w 249381"/>
              <a:gd name="connsiteY0" fmla="*/ 189850 h 189850"/>
              <a:gd name="connsiteX1" fmla="*/ 221672 w 249381"/>
              <a:gd name="connsiteY1" fmla="*/ 171378 h 189850"/>
              <a:gd name="connsiteX2" fmla="*/ 166254 w 249381"/>
              <a:gd name="connsiteY2" fmla="*/ 125196 h 189850"/>
              <a:gd name="connsiteX3" fmla="*/ 147781 w 249381"/>
              <a:gd name="connsiteY3" fmla="*/ 97487 h 189850"/>
              <a:gd name="connsiteX4" fmla="*/ 64654 w 249381"/>
              <a:gd name="connsiteY4" fmla="*/ 51305 h 189850"/>
              <a:gd name="connsiteX5" fmla="*/ 36945 w 249381"/>
              <a:gd name="connsiteY5" fmla="*/ 32832 h 189850"/>
              <a:gd name="connsiteX6" fmla="*/ 0 w 249381"/>
              <a:gd name="connsiteY6" fmla="*/ 5123 h 18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81" h="189850">
                <a:moveTo>
                  <a:pt x="249381" y="189850"/>
                </a:moveTo>
                <a:cubicBezTo>
                  <a:pt x="240145" y="183693"/>
                  <a:pt x="230200" y="178484"/>
                  <a:pt x="221672" y="171378"/>
                </a:cubicBezTo>
                <a:cubicBezTo>
                  <a:pt x="150547" y="112108"/>
                  <a:pt x="235057" y="171065"/>
                  <a:pt x="166254" y="125196"/>
                </a:cubicBezTo>
                <a:cubicBezTo>
                  <a:pt x="160096" y="115960"/>
                  <a:pt x="156135" y="104797"/>
                  <a:pt x="147781" y="97487"/>
                </a:cubicBezTo>
                <a:cubicBezTo>
                  <a:pt x="108691" y="63283"/>
                  <a:pt x="102713" y="63991"/>
                  <a:pt x="64654" y="51305"/>
                </a:cubicBezTo>
                <a:cubicBezTo>
                  <a:pt x="55418" y="45147"/>
                  <a:pt x="44794" y="40681"/>
                  <a:pt x="36945" y="32832"/>
                </a:cubicBezTo>
                <a:cubicBezTo>
                  <a:pt x="4113" y="0"/>
                  <a:pt x="35643" y="5123"/>
                  <a:pt x="0" y="512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 rot="6132084">
            <a:off x="6556290" y="761464"/>
            <a:ext cx="1714512" cy="1643074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58082" y="2214554"/>
            <a:ext cx="285752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143768" y="928670"/>
            <a:ext cx="652826" cy="1080655"/>
          </a:xfrm>
          <a:custGeom>
            <a:avLst/>
            <a:gdLst>
              <a:gd name="connsiteX0" fmla="*/ 191008 w 652826"/>
              <a:gd name="connsiteY0" fmla="*/ 138545 h 1080655"/>
              <a:gd name="connsiteX1" fmla="*/ 209481 w 652826"/>
              <a:gd name="connsiteY1" fmla="*/ 203200 h 1080655"/>
              <a:gd name="connsiteX2" fmla="*/ 200244 w 652826"/>
              <a:gd name="connsiteY2" fmla="*/ 249382 h 1080655"/>
              <a:gd name="connsiteX3" fmla="*/ 181772 w 652826"/>
              <a:gd name="connsiteY3" fmla="*/ 277091 h 1080655"/>
              <a:gd name="connsiteX4" fmla="*/ 154063 w 652826"/>
              <a:gd name="connsiteY4" fmla="*/ 286327 h 1080655"/>
              <a:gd name="connsiteX5" fmla="*/ 70935 w 652826"/>
              <a:gd name="connsiteY5" fmla="*/ 332509 h 1080655"/>
              <a:gd name="connsiteX6" fmla="*/ 24753 w 652826"/>
              <a:gd name="connsiteY6" fmla="*/ 378691 h 1080655"/>
              <a:gd name="connsiteX7" fmla="*/ 52463 w 652826"/>
              <a:gd name="connsiteY7" fmla="*/ 452582 h 1080655"/>
              <a:gd name="connsiteX8" fmla="*/ 80172 w 652826"/>
              <a:gd name="connsiteY8" fmla="*/ 461818 h 1080655"/>
              <a:gd name="connsiteX9" fmla="*/ 126353 w 652826"/>
              <a:gd name="connsiteY9" fmla="*/ 461818 h 1080655"/>
              <a:gd name="connsiteX10" fmla="*/ 98644 w 652826"/>
              <a:gd name="connsiteY10" fmla="*/ 480291 h 1080655"/>
              <a:gd name="connsiteX11" fmla="*/ 80172 w 652826"/>
              <a:gd name="connsiteY11" fmla="*/ 508000 h 1080655"/>
              <a:gd name="connsiteX12" fmla="*/ 52463 w 652826"/>
              <a:gd name="connsiteY12" fmla="*/ 535709 h 1080655"/>
              <a:gd name="connsiteX13" fmla="*/ 43226 w 652826"/>
              <a:gd name="connsiteY13" fmla="*/ 563418 h 1080655"/>
              <a:gd name="connsiteX14" fmla="*/ 24753 w 652826"/>
              <a:gd name="connsiteY14" fmla="*/ 591127 h 1080655"/>
              <a:gd name="connsiteX15" fmla="*/ 15517 w 652826"/>
              <a:gd name="connsiteY15" fmla="*/ 628073 h 1080655"/>
              <a:gd name="connsiteX16" fmla="*/ 24753 w 652826"/>
              <a:gd name="connsiteY16" fmla="*/ 720436 h 1080655"/>
              <a:gd name="connsiteX17" fmla="*/ 126353 w 652826"/>
              <a:gd name="connsiteY17" fmla="*/ 711200 h 1080655"/>
              <a:gd name="connsiteX18" fmla="*/ 181772 w 652826"/>
              <a:gd name="connsiteY18" fmla="*/ 674255 h 1080655"/>
              <a:gd name="connsiteX19" fmla="*/ 163299 w 652826"/>
              <a:gd name="connsiteY19" fmla="*/ 738909 h 1080655"/>
              <a:gd name="connsiteX20" fmla="*/ 144826 w 652826"/>
              <a:gd name="connsiteY20" fmla="*/ 803564 h 1080655"/>
              <a:gd name="connsiteX21" fmla="*/ 154063 w 652826"/>
              <a:gd name="connsiteY21" fmla="*/ 914400 h 1080655"/>
              <a:gd name="connsiteX22" fmla="*/ 181772 w 652826"/>
              <a:gd name="connsiteY22" fmla="*/ 923636 h 1080655"/>
              <a:gd name="connsiteX23" fmla="*/ 255663 w 652826"/>
              <a:gd name="connsiteY23" fmla="*/ 914400 h 1080655"/>
              <a:gd name="connsiteX24" fmla="*/ 292608 w 652826"/>
              <a:gd name="connsiteY24" fmla="*/ 858982 h 1080655"/>
              <a:gd name="connsiteX25" fmla="*/ 320317 w 652826"/>
              <a:gd name="connsiteY25" fmla="*/ 942109 h 1080655"/>
              <a:gd name="connsiteX26" fmla="*/ 329553 w 652826"/>
              <a:gd name="connsiteY26" fmla="*/ 969818 h 1080655"/>
              <a:gd name="connsiteX27" fmla="*/ 348026 w 652826"/>
              <a:gd name="connsiteY27" fmla="*/ 997527 h 1080655"/>
              <a:gd name="connsiteX28" fmla="*/ 394208 w 652826"/>
              <a:gd name="connsiteY28" fmla="*/ 1071418 h 1080655"/>
              <a:gd name="connsiteX29" fmla="*/ 421917 w 652826"/>
              <a:gd name="connsiteY29" fmla="*/ 1080655 h 1080655"/>
              <a:gd name="connsiteX30" fmla="*/ 495808 w 652826"/>
              <a:gd name="connsiteY30" fmla="*/ 1071418 h 1080655"/>
              <a:gd name="connsiteX31" fmla="*/ 532753 w 652826"/>
              <a:gd name="connsiteY31" fmla="*/ 1016000 h 1080655"/>
              <a:gd name="connsiteX32" fmla="*/ 560463 w 652826"/>
              <a:gd name="connsiteY32" fmla="*/ 960582 h 1080655"/>
              <a:gd name="connsiteX33" fmla="*/ 560463 w 652826"/>
              <a:gd name="connsiteY33" fmla="*/ 877455 h 1080655"/>
              <a:gd name="connsiteX34" fmla="*/ 505044 w 652826"/>
              <a:gd name="connsiteY34" fmla="*/ 840509 h 1080655"/>
              <a:gd name="connsiteX35" fmla="*/ 495808 w 652826"/>
              <a:gd name="connsiteY35" fmla="*/ 812800 h 1080655"/>
              <a:gd name="connsiteX36" fmla="*/ 523517 w 652826"/>
              <a:gd name="connsiteY36" fmla="*/ 822036 h 1080655"/>
              <a:gd name="connsiteX37" fmla="*/ 597408 w 652826"/>
              <a:gd name="connsiteY37" fmla="*/ 812800 h 1080655"/>
              <a:gd name="connsiteX38" fmla="*/ 625117 w 652826"/>
              <a:gd name="connsiteY38" fmla="*/ 794327 h 1080655"/>
              <a:gd name="connsiteX39" fmla="*/ 634353 w 652826"/>
              <a:gd name="connsiteY39" fmla="*/ 766618 h 1080655"/>
              <a:gd name="connsiteX40" fmla="*/ 652826 w 652826"/>
              <a:gd name="connsiteY40" fmla="*/ 738909 h 1080655"/>
              <a:gd name="connsiteX41" fmla="*/ 643590 w 652826"/>
              <a:gd name="connsiteY41" fmla="*/ 674255 h 1080655"/>
              <a:gd name="connsiteX42" fmla="*/ 615881 w 652826"/>
              <a:gd name="connsiteY42" fmla="*/ 655782 h 1080655"/>
              <a:gd name="connsiteX43" fmla="*/ 532753 w 652826"/>
              <a:gd name="connsiteY43" fmla="*/ 646545 h 1080655"/>
              <a:gd name="connsiteX44" fmla="*/ 468099 w 652826"/>
              <a:gd name="connsiteY44" fmla="*/ 600364 h 1080655"/>
              <a:gd name="connsiteX45" fmla="*/ 495808 w 652826"/>
              <a:gd name="connsiteY45" fmla="*/ 591127 h 1080655"/>
              <a:gd name="connsiteX46" fmla="*/ 551226 w 652826"/>
              <a:gd name="connsiteY46" fmla="*/ 581891 h 1080655"/>
              <a:gd name="connsiteX47" fmla="*/ 578935 w 652826"/>
              <a:gd name="connsiteY47" fmla="*/ 563418 h 1080655"/>
              <a:gd name="connsiteX48" fmla="*/ 588172 w 652826"/>
              <a:gd name="connsiteY48" fmla="*/ 535709 h 1080655"/>
              <a:gd name="connsiteX49" fmla="*/ 606644 w 652826"/>
              <a:gd name="connsiteY49" fmla="*/ 508000 h 1080655"/>
              <a:gd name="connsiteX50" fmla="*/ 578935 w 652826"/>
              <a:gd name="connsiteY50" fmla="*/ 424873 h 1080655"/>
              <a:gd name="connsiteX51" fmla="*/ 541990 w 652826"/>
              <a:gd name="connsiteY51" fmla="*/ 415636 h 1080655"/>
              <a:gd name="connsiteX52" fmla="*/ 486572 w 652826"/>
              <a:gd name="connsiteY52" fmla="*/ 397164 h 1080655"/>
              <a:gd name="connsiteX53" fmla="*/ 421917 w 652826"/>
              <a:gd name="connsiteY53" fmla="*/ 378691 h 1080655"/>
              <a:gd name="connsiteX54" fmla="*/ 384972 w 652826"/>
              <a:gd name="connsiteY54" fmla="*/ 369455 h 1080655"/>
              <a:gd name="connsiteX55" fmla="*/ 412681 w 652826"/>
              <a:gd name="connsiteY55" fmla="*/ 350982 h 1080655"/>
              <a:gd name="connsiteX56" fmla="*/ 458863 w 652826"/>
              <a:gd name="connsiteY56" fmla="*/ 360218 h 1080655"/>
              <a:gd name="connsiteX57" fmla="*/ 495808 w 652826"/>
              <a:gd name="connsiteY57" fmla="*/ 350982 h 1080655"/>
              <a:gd name="connsiteX58" fmla="*/ 523517 w 652826"/>
              <a:gd name="connsiteY58" fmla="*/ 332509 h 1080655"/>
              <a:gd name="connsiteX59" fmla="*/ 541990 w 652826"/>
              <a:gd name="connsiteY59" fmla="*/ 277091 h 1080655"/>
              <a:gd name="connsiteX60" fmla="*/ 532753 w 652826"/>
              <a:gd name="connsiteY60" fmla="*/ 230909 h 1080655"/>
              <a:gd name="connsiteX61" fmla="*/ 477335 w 652826"/>
              <a:gd name="connsiteY61" fmla="*/ 203200 h 1080655"/>
              <a:gd name="connsiteX62" fmla="*/ 283372 w 652826"/>
              <a:gd name="connsiteY62" fmla="*/ 193964 h 1080655"/>
              <a:gd name="connsiteX63" fmla="*/ 255663 w 652826"/>
              <a:gd name="connsiteY63" fmla="*/ 184727 h 1080655"/>
              <a:gd name="connsiteX64" fmla="*/ 237190 w 652826"/>
              <a:gd name="connsiteY64" fmla="*/ 157018 h 1080655"/>
              <a:gd name="connsiteX65" fmla="*/ 209481 w 652826"/>
              <a:gd name="connsiteY65" fmla="*/ 138545 h 1080655"/>
              <a:gd name="connsiteX66" fmla="*/ 191008 w 652826"/>
              <a:gd name="connsiteY66" fmla="*/ 110836 h 1080655"/>
              <a:gd name="connsiteX67" fmla="*/ 181772 w 652826"/>
              <a:gd name="connsiteY67" fmla="*/ 83127 h 1080655"/>
              <a:gd name="connsiteX68" fmla="*/ 172535 w 652826"/>
              <a:gd name="connsiteY68" fmla="*/ 0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52826" h="1080655">
                <a:moveTo>
                  <a:pt x="191008" y="138545"/>
                </a:moveTo>
                <a:cubicBezTo>
                  <a:pt x="195362" y="151608"/>
                  <a:pt x="209481" y="191608"/>
                  <a:pt x="209481" y="203200"/>
                </a:cubicBezTo>
                <a:cubicBezTo>
                  <a:pt x="209481" y="218899"/>
                  <a:pt x="205756" y="234683"/>
                  <a:pt x="200244" y="249382"/>
                </a:cubicBezTo>
                <a:cubicBezTo>
                  <a:pt x="196346" y="259776"/>
                  <a:pt x="190440" y="270157"/>
                  <a:pt x="181772" y="277091"/>
                </a:cubicBezTo>
                <a:cubicBezTo>
                  <a:pt x="174170" y="283173"/>
                  <a:pt x="163299" y="283248"/>
                  <a:pt x="154063" y="286327"/>
                </a:cubicBezTo>
                <a:cubicBezTo>
                  <a:pt x="90543" y="328674"/>
                  <a:pt x="119707" y="316252"/>
                  <a:pt x="70935" y="332509"/>
                </a:cubicBezTo>
                <a:cubicBezTo>
                  <a:pt x="55822" y="342585"/>
                  <a:pt x="27552" y="356301"/>
                  <a:pt x="24753" y="378691"/>
                </a:cubicBezTo>
                <a:cubicBezTo>
                  <a:pt x="22364" y="397808"/>
                  <a:pt x="35042" y="438646"/>
                  <a:pt x="52463" y="452582"/>
                </a:cubicBezTo>
                <a:cubicBezTo>
                  <a:pt x="60066" y="458664"/>
                  <a:pt x="70936" y="458739"/>
                  <a:pt x="80172" y="461818"/>
                </a:cubicBezTo>
                <a:cubicBezTo>
                  <a:pt x="175916" y="451180"/>
                  <a:pt x="190346" y="445821"/>
                  <a:pt x="126353" y="461818"/>
                </a:cubicBezTo>
                <a:cubicBezTo>
                  <a:pt x="117117" y="467976"/>
                  <a:pt x="106493" y="472441"/>
                  <a:pt x="98644" y="480291"/>
                </a:cubicBezTo>
                <a:cubicBezTo>
                  <a:pt x="90795" y="488140"/>
                  <a:pt x="87278" y="499472"/>
                  <a:pt x="80172" y="508000"/>
                </a:cubicBezTo>
                <a:cubicBezTo>
                  <a:pt x="71810" y="518035"/>
                  <a:pt x="61699" y="526473"/>
                  <a:pt x="52463" y="535709"/>
                </a:cubicBezTo>
                <a:cubicBezTo>
                  <a:pt x="49384" y="544945"/>
                  <a:pt x="47580" y="554710"/>
                  <a:pt x="43226" y="563418"/>
                </a:cubicBezTo>
                <a:cubicBezTo>
                  <a:pt x="38261" y="573347"/>
                  <a:pt x="29126" y="580924"/>
                  <a:pt x="24753" y="591127"/>
                </a:cubicBezTo>
                <a:cubicBezTo>
                  <a:pt x="19753" y="602795"/>
                  <a:pt x="18596" y="615758"/>
                  <a:pt x="15517" y="628073"/>
                </a:cubicBezTo>
                <a:cubicBezTo>
                  <a:pt x="18596" y="658861"/>
                  <a:pt x="0" y="701871"/>
                  <a:pt x="24753" y="720436"/>
                </a:cubicBezTo>
                <a:cubicBezTo>
                  <a:pt x="51958" y="740840"/>
                  <a:pt x="93728" y="720795"/>
                  <a:pt x="126353" y="711200"/>
                </a:cubicBezTo>
                <a:cubicBezTo>
                  <a:pt x="147652" y="704936"/>
                  <a:pt x="181772" y="674255"/>
                  <a:pt x="181772" y="674255"/>
                </a:cubicBezTo>
                <a:cubicBezTo>
                  <a:pt x="159631" y="740672"/>
                  <a:pt x="186486" y="657752"/>
                  <a:pt x="163299" y="738909"/>
                </a:cubicBezTo>
                <a:cubicBezTo>
                  <a:pt x="136790" y="831693"/>
                  <a:pt x="173712" y="688025"/>
                  <a:pt x="144826" y="803564"/>
                </a:cubicBezTo>
                <a:cubicBezTo>
                  <a:pt x="147905" y="840509"/>
                  <a:pt x="143160" y="878966"/>
                  <a:pt x="154063" y="914400"/>
                </a:cubicBezTo>
                <a:cubicBezTo>
                  <a:pt x="156926" y="923705"/>
                  <a:pt x="172036" y="923636"/>
                  <a:pt x="181772" y="923636"/>
                </a:cubicBezTo>
                <a:cubicBezTo>
                  <a:pt x="206594" y="923636"/>
                  <a:pt x="231033" y="917479"/>
                  <a:pt x="255663" y="914400"/>
                </a:cubicBezTo>
                <a:cubicBezTo>
                  <a:pt x="267978" y="895927"/>
                  <a:pt x="285587" y="837920"/>
                  <a:pt x="292608" y="858982"/>
                </a:cubicBezTo>
                <a:lnTo>
                  <a:pt x="320317" y="942109"/>
                </a:lnTo>
                <a:cubicBezTo>
                  <a:pt x="323396" y="951345"/>
                  <a:pt x="324152" y="961717"/>
                  <a:pt x="329553" y="969818"/>
                </a:cubicBezTo>
                <a:cubicBezTo>
                  <a:pt x="335711" y="979054"/>
                  <a:pt x="343517" y="987383"/>
                  <a:pt x="348026" y="997527"/>
                </a:cubicBezTo>
                <a:cubicBezTo>
                  <a:pt x="372095" y="1051682"/>
                  <a:pt x="349108" y="1048867"/>
                  <a:pt x="394208" y="1071418"/>
                </a:cubicBezTo>
                <a:cubicBezTo>
                  <a:pt x="402916" y="1075772"/>
                  <a:pt x="412681" y="1077576"/>
                  <a:pt x="421917" y="1080655"/>
                </a:cubicBezTo>
                <a:cubicBezTo>
                  <a:pt x="446547" y="1077576"/>
                  <a:pt x="471861" y="1077949"/>
                  <a:pt x="495808" y="1071418"/>
                </a:cubicBezTo>
                <a:cubicBezTo>
                  <a:pt x="531024" y="1061813"/>
                  <a:pt x="524318" y="1045521"/>
                  <a:pt x="532753" y="1016000"/>
                </a:cubicBezTo>
                <a:cubicBezTo>
                  <a:pt x="542313" y="982542"/>
                  <a:pt x="540224" y="990940"/>
                  <a:pt x="560463" y="960582"/>
                </a:cubicBezTo>
                <a:cubicBezTo>
                  <a:pt x="569805" y="932554"/>
                  <a:pt x="582486" y="908916"/>
                  <a:pt x="560463" y="877455"/>
                </a:cubicBezTo>
                <a:cubicBezTo>
                  <a:pt x="547731" y="859267"/>
                  <a:pt x="505044" y="840509"/>
                  <a:pt x="505044" y="840509"/>
                </a:cubicBezTo>
                <a:cubicBezTo>
                  <a:pt x="501965" y="831273"/>
                  <a:pt x="488924" y="819684"/>
                  <a:pt x="495808" y="812800"/>
                </a:cubicBezTo>
                <a:cubicBezTo>
                  <a:pt x="502692" y="805916"/>
                  <a:pt x="513781" y="822036"/>
                  <a:pt x="523517" y="822036"/>
                </a:cubicBezTo>
                <a:cubicBezTo>
                  <a:pt x="548339" y="822036"/>
                  <a:pt x="572778" y="815879"/>
                  <a:pt x="597408" y="812800"/>
                </a:cubicBezTo>
                <a:cubicBezTo>
                  <a:pt x="606644" y="806642"/>
                  <a:pt x="618182" y="802995"/>
                  <a:pt x="625117" y="794327"/>
                </a:cubicBezTo>
                <a:cubicBezTo>
                  <a:pt x="631199" y="786724"/>
                  <a:pt x="629999" y="775326"/>
                  <a:pt x="634353" y="766618"/>
                </a:cubicBezTo>
                <a:cubicBezTo>
                  <a:pt x="639317" y="756689"/>
                  <a:pt x="646668" y="748145"/>
                  <a:pt x="652826" y="738909"/>
                </a:cubicBezTo>
                <a:cubicBezTo>
                  <a:pt x="649747" y="717358"/>
                  <a:pt x="652432" y="694149"/>
                  <a:pt x="643590" y="674255"/>
                </a:cubicBezTo>
                <a:cubicBezTo>
                  <a:pt x="639082" y="664111"/>
                  <a:pt x="626650" y="658474"/>
                  <a:pt x="615881" y="655782"/>
                </a:cubicBezTo>
                <a:cubicBezTo>
                  <a:pt x="588834" y="649020"/>
                  <a:pt x="560462" y="649624"/>
                  <a:pt x="532753" y="646545"/>
                </a:cubicBezTo>
                <a:cubicBezTo>
                  <a:pt x="468099" y="624994"/>
                  <a:pt x="483492" y="646546"/>
                  <a:pt x="468099" y="600364"/>
                </a:cubicBezTo>
                <a:cubicBezTo>
                  <a:pt x="477335" y="597285"/>
                  <a:pt x="486304" y="593239"/>
                  <a:pt x="495808" y="591127"/>
                </a:cubicBezTo>
                <a:cubicBezTo>
                  <a:pt x="514089" y="587064"/>
                  <a:pt x="533460" y="587813"/>
                  <a:pt x="551226" y="581891"/>
                </a:cubicBezTo>
                <a:cubicBezTo>
                  <a:pt x="561757" y="578381"/>
                  <a:pt x="569699" y="569576"/>
                  <a:pt x="578935" y="563418"/>
                </a:cubicBezTo>
                <a:cubicBezTo>
                  <a:pt x="582014" y="554182"/>
                  <a:pt x="583818" y="544417"/>
                  <a:pt x="588172" y="535709"/>
                </a:cubicBezTo>
                <a:cubicBezTo>
                  <a:pt x="593136" y="525780"/>
                  <a:pt x="605418" y="519033"/>
                  <a:pt x="606644" y="508000"/>
                </a:cubicBezTo>
                <a:cubicBezTo>
                  <a:pt x="608549" y="490850"/>
                  <a:pt x="600110" y="438990"/>
                  <a:pt x="578935" y="424873"/>
                </a:cubicBezTo>
                <a:cubicBezTo>
                  <a:pt x="568373" y="417832"/>
                  <a:pt x="554149" y="419284"/>
                  <a:pt x="541990" y="415636"/>
                </a:cubicBezTo>
                <a:cubicBezTo>
                  <a:pt x="523339" y="410041"/>
                  <a:pt x="505462" y="401887"/>
                  <a:pt x="486572" y="397164"/>
                </a:cubicBezTo>
                <a:cubicBezTo>
                  <a:pt x="371033" y="368278"/>
                  <a:pt x="514701" y="405200"/>
                  <a:pt x="421917" y="378691"/>
                </a:cubicBezTo>
                <a:cubicBezTo>
                  <a:pt x="409711" y="375204"/>
                  <a:pt x="397287" y="372534"/>
                  <a:pt x="384972" y="369455"/>
                </a:cubicBezTo>
                <a:cubicBezTo>
                  <a:pt x="394208" y="363297"/>
                  <a:pt x="401666" y="352359"/>
                  <a:pt x="412681" y="350982"/>
                </a:cubicBezTo>
                <a:cubicBezTo>
                  <a:pt x="428259" y="349035"/>
                  <a:pt x="443164" y="360218"/>
                  <a:pt x="458863" y="360218"/>
                </a:cubicBezTo>
                <a:cubicBezTo>
                  <a:pt x="471557" y="360218"/>
                  <a:pt x="483493" y="354061"/>
                  <a:pt x="495808" y="350982"/>
                </a:cubicBezTo>
                <a:cubicBezTo>
                  <a:pt x="505044" y="344824"/>
                  <a:pt x="517634" y="341922"/>
                  <a:pt x="523517" y="332509"/>
                </a:cubicBezTo>
                <a:cubicBezTo>
                  <a:pt x="533837" y="315997"/>
                  <a:pt x="541990" y="277091"/>
                  <a:pt x="541990" y="277091"/>
                </a:cubicBezTo>
                <a:cubicBezTo>
                  <a:pt x="538911" y="261697"/>
                  <a:pt x="540542" y="244539"/>
                  <a:pt x="532753" y="230909"/>
                </a:cubicBezTo>
                <a:cubicBezTo>
                  <a:pt x="526759" y="220420"/>
                  <a:pt x="489425" y="204207"/>
                  <a:pt x="477335" y="203200"/>
                </a:cubicBezTo>
                <a:cubicBezTo>
                  <a:pt x="412831" y="197825"/>
                  <a:pt x="348026" y="197043"/>
                  <a:pt x="283372" y="193964"/>
                </a:cubicBezTo>
                <a:cubicBezTo>
                  <a:pt x="274136" y="190885"/>
                  <a:pt x="263266" y="190809"/>
                  <a:pt x="255663" y="184727"/>
                </a:cubicBezTo>
                <a:cubicBezTo>
                  <a:pt x="246995" y="177792"/>
                  <a:pt x="245039" y="164867"/>
                  <a:pt x="237190" y="157018"/>
                </a:cubicBezTo>
                <a:cubicBezTo>
                  <a:pt x="229341" y="149169"/>
                  <a:pt x="218717" y="144703"/>
                  <a:pt x="209481" y="138545"/>
                </a:cubicBezTo>
                <a:cubicBezTo>
                  <a:pt x="203323" y="129309"/>
                  <a:pt x="195972" y="120765"/>
                  <a:pt x="191008" y="110836"/>
                </a:cubicBezTo>
                <a:cubicBezTo>
                  <a:pt x="186654" y="102128"/>
                  <a:pt x="184133" y="92572"/>
                  <a:pt x="181772" y="83127"/>
                </a:cubicBezTo>
                <a:cubicBezTo>
                  <a:pt x="170120" y="36518"/>
                  <a:pt x="172535" y="43506"/>
                  <a:pt x="172535" y="0"/>
                </a:cubicBezTo>
              </a:path>
            </a:pathLst>
          </a:cu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85720" y="142852"/>
            <a:ext cx="83582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одним словом предметы в каждом ряду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Хорда 26"/>
          <p:cNvSpPr/>
          <p:nvPr/>
        </p:nvSpPr>
        <p:spPr>
          <a:xfrm rot="17477461">
            <a:off x="3849550" y="2920865"/>
            <a:ext cx="914400" cy="914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flipH="1">
            <a:off x="4714876" y="3214686"/>
            <a:ext cx="285752" cy="428628"/>
          </a:xfrm>
          <a:prstGeom prst="moon">
            <a:avLst>
              <a:gd name="adj" fmla="val 273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магнитный диск 28"/>
          <p:cNvSpPr/>
          <p:nvPr/>
        </p:nvSpPr>
        <p:spPr>
          <a:xfrm>
            <a:off x="7215206" y="3286124"/>
            <a:ext cx="914400" cy="612648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есяц 29"/>
          <p:cNvSpPr/>
          <p:nvPr/>
        </p:nvSpPr>
        <p:spPr>
          <a:xfrm>
            <a:off x="6929454" y="3286124"/>
            <a:ext cx="428628" cy="285752"/>
          </a:xfrm>
          <a:prstGeom prst="moon">
            <a:avLst>
              <a:gd name="adj" fmla="val 273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есяц 30"/>
          <p:cNvSpPr/>
          <p:nvPr/>
        </p:nvSpPr>
        <p:spPr>
          <a:xfrm flipH="1">
            <a:off x="8072462" y="3286124"/>
            <a:ext cx="285752" cy="285752"/>
          </a:xfrm>
          <a:prstGeom prst="moon">
            <a:avLst>
              <a:gd name="adj" fmla="val 273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000496" y="5072074"/>
            <a:ext cx="914400" cy="914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357686" y="4786322"/>
            <a:ext cx="71438" cy="35719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Хорда 42"/>
          <p:cNvSpPr/>
          <p:nvPr/>
        </p:nvSpPr>
        <p:spPr>
          <a:xfrm rot="17238367" flipH="1">
            <a:off x="4431620" y="4673717"/>
            <a:ext cx="386831" cy="439524"/>
          </a:xfrm>
          <a:prstGeom prst="chor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8675108">
            <a:off x="5545813" y="5188633"/>
            <a:ext cx="914400" cy="914400"/>
          </a:xfrm>
          <a:prstGeom prst="teardrop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929322" y="4786322"/>
            <a:ext cx="102599" cy="293403"/>
          </a:xfrm>
          <a:custGeom>
            <a:avLst/>
            <a:gdLst>
              <a:gd name="connsiteX0" fmla="*/ 13630 w 102599"/>
              <a:gd name="connsiteY0" fmla="*/ 268773 h 293403"/>
              <a:gd name="connsiteX1" fmla="*/ 4394 w 102599"/>
              <a:gd name="connsiteY1" fmla="*/ 213355 h 293403"/>
              <a:gd name="connsiteX2" fmla="*/ 22866 w 102599"/>
              <a:gd name="connsiteY2" fmla="*/ 56337 h 293403"/>
              <a:gd name="connsiteX3" fmla="*/ 32103 w 102599"/>
              <a:gd name="connsiteY3" fmla="*/ 19392 h 293403"/>
              <a:gd name="connsiteX4" fmla="*/ 59812 w 102599"/>
              <a:gd name="connsiteY4" fmla="*/ 919 h 293403"/>
              <a:gd name="connsiteX5" fmla="*/ 96757 w 102599"/>
              <a:gd name="connsiteY5" fmla="*/ 10155 h 293403"/>
              <a:gd name="connsiteX6" fmla="*/ 87521 w 102599"/>
              <a:gd name="connsiteY6" fmla="*/ 37864 h 293403"/>
              <a:gd name="connsiteX7" fmla="*/ 32103 w 102599"/>
              <a:gd name="connsiteY7" fmla="*/ 65573 h 293403"/>
              <a:gd name="connsiteX8" fmla="*/ 13630 w 102599"/>
              <a:gd name="connsiteY8" fmla="*/ 268773 h 29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599" h="293403">
                <a:moveTo>
                  <a:pt x="13630" y="268773"/>
                </a:moveTo>
                <a:cubicBezTo>
                  <a:pt x="9012" y="293403"/>
                  <a:pt x="4394" y="232082"/>
                  <a:pt x="4394" y="213355"/>
                </a:cubicBezTo>
                <a:cubicBezTo>
                  <a:pt x="4394" y="58285"/>
                  <a:pt x="2203" y="128658"/>
                  <a:pt x="22866" y="56337"/>
                </a:cubicBezTo>
                <a:cubicBezTo>
                  <a:pt x="26353" y="44131"/>
                  <a:pt x="25062" y="29954"/>
                  <a:pt x="32103" y="19392"/>
                </a:cubicBezTo>
                <a:cubicBezTo>
                  <a:pt x="38261" y="10156"/>
                  <a:pt x="50576" y="7077"/>
                  <a:pt x="59812" y="919"/>
                </a:cubicBezTo>
                <a:cubicBezTo>
                  <a:pt x="72127" y="3998"/>
                  <a:pt x="89141" y="0"/>
                  <a:pt x="96757" y="10155"/>
                </a:cubicBezTo>
                <a:cubicBezTo>
                  <a:pt x="102599" y="17944"/>
                  <a:pt x="93603" y="30261"/>
                  <a:pt x="87521" y="37864"/>
                </a:cubicBezTo>
                <a:cubicBezTo>
                  <a:pt x="74499" y="54142"/>
                  <a:pt x="50357" y="59488"/>
                  <a:pt x="32103" y="65573"/>
                </a:cubicBezTo>
                <a:cubicBezTo>
                  <a:pt x="0" y="161883"/>
                  <a:pt x="18248" y="244143"/>
                  <a:pt x="13630" y="268773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Капля 45"/>
          <p:cNvSpPr/>
          <p:nvPr/>
        </p:nvSpPr>
        <p:spPr>
          <a:xfrm rot="14257726">
            <a:off x="6105124" y="4834730"/>
            <a:ext cx="468424" cy="335640"/>
          </a:xfrm>
          <a:prstGeom prst="teardrop">
            <a:avLst>
              <a:gd name="adj" fmla="val 129221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143768" y="5214950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7358082" y="5214950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572396" y="5214950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786710" y="5214950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8001024" y="5214950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286644" y="5429264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500958" y="5429264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715272" y="5429264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7929586" y="5429264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7786710" y="5857892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643834" y="5643578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7429520" y="5643578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572396" y="5857892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7858148" y="5643578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7715272" y="6072206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7028388" y="4689786"/>
            <a:ext cx="628557" cy="543808"/>
          </a:xfrm>
          <a:custGeom>
            <a:avLst/>
            <a:gdLst>
              <a:gd name="connsiteX0" fmla="*/ 628557 w 628557"/>
              <a:gd name="connsiteY0" fmla="*/ 473341 h 543808"/>
              <a:gd name="connsiteX1" fmla="*/ 545430 w 628557"/>
              <a:gd name="connsiteY1" fmla="*/ 519523 h 543808"/>
              <a:gd name="connsiteX2" fmla="*/ 517721 w 628557"/>
              <a:gd name="connsiteY2" fmla="*/ 537996 h 543808"/>
              <a:gd name="connsiteX3" fmla="*/ 406885 w 628557"/>
              <a:gd name="connsiteY3" fmla="*/ 510287 h 543808"/>
              <a:gd name="connsiteX4" fmla="*/ 379176 w 628557"/>
              <a:gd name="connsiteY4" fmla="*/ 427159 h 543808"/>
              <a:gd name="connsiteX5" fmla="*/ 369939 w 628557"/>
              <a:gd name="connsiteY5" fmla="*/ 399450 h 543808"/>
              <a:gd name="connsiteX6" fmla="*/ 388412 w 628557"/>
              <a:gd name="connsiteY6" fmla="*/ 297850 h 543808"/>
              <a:gd name="connsiteX7" fmla="*/ 406885 w 628557"/>
              <a:gd name="connsiteY7" fmla="*/ 270141 h 543808"/>
              <a:gd name="connsiteX8" fmla="*/ 434594 w 628557"/>
              <a:gd name="connsiteY8" fmla="*/ 251669 h 543808"/>
              <a:gd name="connsiteX9" fmla="*/ 462303 w 628557"/>
              <a:gd name="connsiteY9" fmla="*/ 242432 h 543808"/>
              <a:gd name="connsiteX10" fmla="*/ 545430 w 628557"/>
              <a:gd name="connsiteY10" fmla="*/ 251669 h 543808"/>
              <a:gd name="connsiteX11" fmla="*/ 508485 w 628557"/>
              <a:gd name="connsiteY11" fmla="*/ 307087 h 543808"/>
              <a:gd name="connsiteX12" fmla="*/ 443830 w 628557"/>
              <a:gd name="connsiteY12" fmla="*/ 353269 h 543808"/>
              <a:gd name="connsiteX13" fmla="*/ 416121 w 628557"/>
              <a:gd name="connsiteY13" fmla="*/ 362505 h 543808"/>
              <a:gd name="connsiteX14" fmla="*/ 342230 w 628557"/>
              <a:gd name="connsiteY14" fmla="*/ 353269 h 543808"/>
              <a:gd name="connsiteX15" fmla="*/ 286812 w 628557"/>
              <a:gd name="connsiteY15" fmla="*/ 316323 h 543808"/>
              <a:gd name="connsiteX16" fmla="*/ 268339 w 628557"/>
              <a:gd name="connsiteY16" fmla="*/ 288614 h 543808"/>
              <a:gd name="connsiteX17" fmla="*/ 240630 w 628557"/>
              <a:gd name="connsiteY17" fmla="*/ 279378 h 543808"/>
              <a:gd name="connsiteX18" fmla="*/ 231394 w 628557"/>
              <a:gd name="connsiteY18" fmla="*/ 242432 h 543808"/>
              <a:gd name="connsiteX19" fmla="*/ 212921 w 628557"/>
              <a:gd name="connsiteY19" fmla="*/ 187014 h 543808"/>
              <a:gd name="connsiteX20" fmla="*/ 222157 w 628557"/>
              <a:gd name="connsiteY20" fmla="*/ 150069 h 543808"/>
              <a:gd name="connsiteX21" fmla="*/ 314521 w 628557"/>
              <a:gd name="connsiteY21" fmla="*/ 187014 h 543808"/>
              <a:gd name="connsiteX22" fmla="*/ 305285 w 628557"/>
              <a:gd name="connsiteY22" fmla="*/ 233196 h 543808"/>
              <a:gd name="connsiteX23" fmla="*/ 277576 w 628557"/>
              <a:gd name="connsiteY23" fmla="*/ 251669 h 543808"/>
              <a:gd name="connsiteX24" fmla="*/ 194448 w 628557"/>
              <a:gd name="connsiteY24" fmla="*/ 270141 h 543808"/>
              <a:gd name="connsiteX25" fmla="*/ 102085 w 628557"/>
              <a:gd name="connsiteY25" fmla="*/ 251669 h 543808"/>
              <a:gd name="connsiteX26" fmla="*/ 74376 w 628557"/>
              <a:gd name="connsiteY26" fmla="*/ 233196 h 543808"/>
              <a:gd name="connsiteX27" fmla="*/ 65139 w 628557"/>
              <a:gd name="connsiteY27" fmla="*/ 205487 h 543808"/>
              <a:gd name="connsiteX28" fmla="*/ 28194 w 628557"/>
              <a:gd name="connsiteY28" fmla="*/ 150069 h 543808"/>
              <a:gd name="connsiteX29" fmla="*/ 9721 w 628557"/>
              <a:gd name="connsiteY29" fmla="*/ 94650 h 543808"/>
              <a:gd name="connsiteX30" fmla="*/ 46667 w 628557"/>
              <a:gd name="connsiteY30" fmla="*/ 2287 h 543808"/>
              <a:gd name="connsiteX31" fmla="*/ 65139 w 628557"/>
              <a:gd name="connsiteY31" fmla="*/ 2287 h 54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28557" h="543808">
                <a:moveTo>
                  <a:pt x="628557" y="473341"/>
                </a:moveTo>
                <a:cubicBezTo>
                  <a:pt x="565038" y="515688"/>
                  <a:pt x="594201" y="503266"/>
                  <a:pt x="545430" y="519523"/>
                </a:cubicBezTo>
                <a:cubicBezTo>
                  <a:pt x="536194" y="525681"/>
                  <a:pt x="528783" y="537074"/>
                  <a:pt x="517721" y="537996"/>
                </a:cubicBezTo>
                <a:cubicBezTo>
                  <a:pt x="447975" y="543808"/>
                  <a:pt x="448071" y="537743"/>
                  <a:pt x="406885" y="510287"/>
                </a:cubicBezTo>
                <a:lnTo>
                  <a:pt x="379176" y="427159"/>
                </a:lnTo>
                <a:lnTo>
                  <a:pt x="369939" y="399450"/>
                </a:lnTo>
                <a:cubicBezTo>
                  <a:pt x="373122" y="373985"/>
                  <a:pt x="374175" y="326324"/>
                  <a:pt x="388412" y="297850"/>
                </a:cubicBezTo>
                <a:cubicBezTo>
                  <a:pt x="393376" y="287921"/>
                  <a:pt x="399035" y="277990"/>
                  <a:pt x="406885" y="270141"/>
                </a:cubicBezTo>
                <a:cubicBezTo>
                  <a:pt x="414734" y="262292"/>
                  <a:pt x="424665" y="256633"/>
                  <a:pt x="434594" y="251669"/>
                </a:cubicBezTo>
                <a:cubicBezTo>
                  <a:pt x="443302" y="247315"/>
                  <a:pt x="453067" y="245511"/>
                  <a:pt x="462303" y="242432"/>
                </a:cubicBezTo>
                <a:cubicBezTo>
                  <a:pt x="490012" y="245511"/>
                  <a:pt x="521788" y="236893"/>
                  <a:pt x="545430" y="251669"/>
                </a:cubicBezTo>
                <a:cubicBezTo>
                  <a:pt x="576213" y="270909"/>
                  <a:pt x="509405" y="306473"/>
                  <a:pt x="508485" y="307087"/>
                </a:cubicBezTo>
                <a:cubicBezTo>
                  <a:pt x="493090" y="353268"/>
                  <a:pt x="508484" y="331718"/>
                  <a:pt x="443830" y="353269"/>
                </a:cubicBezTo>
                <a:lnTo>
                  <a:pt x="416121" y="362505"/>
                </a:lnTo>
                <a:cubicBezTo>
                  <a:pt x="391491" y="359426"/>
                  <a:pt x="365606" y="361618"/>
                  <a:pt x="342230" y="353269"/>
                </a:cubicBezTo>
                <a:cubicBezTo>
                  <a:pt x="321322" y="345802"/>
                  <a:pt x="286812" y="316323"/>
                  <a:pt x="286812" y="316323"/>
                </a:cubicBezTo>
                <a:cubicBezTo>
                  <a:pt x="280654" y="307087"/>
                  <a:pt x="277007" y="295549"/>
                  <a:pt x="268339" y="288614"/>
                </a:cubicBezTo>
                <a:cubicBezTo>
                  <a:pt x="260736" y="282532"/>
                  <a:pt x="246712" y="286981"/>
                  <a:pt x="240630" y="279378"/>
                </a:cubicBezTo>
                <a:cubicBezTo>
                  <a:pt x="232700" y="269465"/>
                  <a:pt x="235042" y="254591"/>
                  <a:pt x="231394" y="242432"/>
                </a:cubicBezTo>
                <a:cubicBezTo>
                  <a:pt x="225799" y="223781"/>
                  <a:pt x="212921" y="187014"/>
                  <a:pt x="212921" y="187014"/>
                </a:cubicBezTo>
                <a:cubicBezTo>
                  <a:pt x="216000" y="174699"/>
                  <a:pt x="209998" y="153717"/>
                  <a:pt x="222157" y="150069"/>
                </a:cubicBezTo>
                <a:cubicBezTo>
                  <a:pt x="303400" y="125696"/>
                  <a:pt x="300506" y="144968"/>
                  <a:pt x="314521" y="187014"/>
                </a:cubicBezTo>
                <a:cubicBezTo>
                  <a:pt x="311442" y="202408"/>
                  <a:pt x="313074" y="219566"/>
                  <a:pt x="305285" y="233196"/>
                </a:cubicBezTo>
                <a:cubicBezTo>
                  <a:pt x="299778" y="242834"/>
                  <a:pt x="287505" y="246705"/>
                  <a:pt x="277576" y="251669"/>
                </a:cubicBezTo>
                <a:cubicBezTo>
                  <a:pt x="254839" y="263037"/>
                  <a:pt x="215730" y="266594"/>
                  <a:pt x="194448" y="270141"/>
                </a:cubicBezTo>
                <a:cubicBezTo>
                  <a:pt x="170625" y="266738"/>
                  <a:pt x="127877" y="264565"/>
                  <a:pt x="102085" y="251669"/>
                </a:cubicBezTo>
                <a:cubicBezTo>
                  <a:pt x="92156" y="246705"/>
                  <a:pt x="83612" y="239354"/>
                  <a:pt x="74376" y="233196"/>
                </a:cubicBezTo>
                <a:cubicBezTo>
                  <a:pt x="71297" y="223960"/>
                  <a:pt x="69867" y="213998"/>
                  <a:pt x="65139" y="205487"/>
                </a:cubicBezTo>
                <a:cubicBezTo>
                  <a:pt x="54357" y="186080"/>
                  <a:pt x="35215" y="171131"/>
                  <a:pt x="28194" y="150069"/>
                </a:cubicBezTo>
                <a:lnTo>
                  <a:pt x="9721" y="94650"/>
                </a:lnTo>
                <a:cubicBezTo>
                  <a:pt x="16540" y="40096"/>
                  <a:pt x="0" y="20953"/>
                  <a:pt x="46667" y="2287"/>
                </a:cubicBezTo>
                <a:cubicBezTo>
                  <a:pt x="52384" y="0"/>
                  <a:pt x="58982" y="2287"/>
                  <a:pt x="65139" y="228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6-конечная звезда 62"/>
          <p:cNvSpPr/>
          <p:nvPr/>
        </p:nvSpPr>
        <p:spPr>
          <a:xfrm>
            <a:off x="7500958" y="5000636"/>
            <a:ext cx="914400" cy="485772"/>
          </a:xfrm>
          <a:prstGeom prst="star6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642910" y="1285860"/>
            <a:ext cx="228601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ДЕРЕВЬЯ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00100" y="3143248"/>
            <a:ext cx="173496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ПОСУДА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00100" y="5000636"/>
            <a:ext cx="181722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ФРУКТЫ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5720" y="214290"/>
            <a:ext cx="835824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ЭТО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ОБОБЩАЮЩИЕ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3528" y="188640"/>
            <a:ext cx="637937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Придумайте и </a:t>
            </a:r>
            <a:r>
              <a:rPr lang="ru-RU" sz="2000" b="1" dirty="0" smtClean="0">
                <a:solidFill>
                  <a:srgbClr val="FF0000"/>
                </a:solidFill>
              </a:rPr>
              <a:t>запишите</a:t>
            </a:r>
            <a:r>
              <a:rPr lang="ru-RU" sz="2000" dirty="0" smtClean="0"/>
              <a:t> в тетради предложения с </a:t>
            </a:r>
          </a:p>
          <a:p>
            <a:r>
              <a:rPr lang="ru-RU" sz="2000" dirty="0" smtClean="0"/>
              <a:t>обобщающими словами. </a:t>
            </a:r>
            <a:r>
              <a:rPr lang="ru-RU" sz="2000" b="1" dirty="0" smtClean="0">
                <a:solidFill>
                  <a:srgbClr val="FF0000"/>
                </a:solidFill>
              </a:rPr>
              <a:t>Расставьте знаки препинания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2857488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857488" y="535782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786050" y="3143248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2786050" y="3429000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3000364" y="1357298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3000364" y="1643050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Месяц 79"/>
          <p:cNvSpPr/>
          <p:nvPr/>
        </p:nvSpPr>
        <p:spPr>
          <a:xfrm flipH="1">
            <a:off x="4929190" y="2428868"/>
            <a:ext cx="214314" cy="428628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Месяц 81"/>
          <p:cNvSpPr/>
          <p:nvPr/>
        </p:nvSpPr>
        <p:spPr>
          <a:xfrm flipH="1">
            <a:off x="6572264" y="2500306"/>
            <a:ext cx="214314" cy="428628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Месяц 82"/>
          <p:cNvSpPr/>
          <p:nvPr/>
        </p:nvSpPr>
        <p:spPr>
          <a:xfrm flipH="1">
            <a:off x="6643702" y="3786190"/>
            <a:ext cx="214314" cy="428628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Месяц 83"/>
          <p:cNvSpPr/>
          <p:nvPr/>
        </p:nvSpPr>
        <p:spPr>
          <a:xfrm flipH="1">
            <a:off x="5000628" y="3714752"/>
            <a:ext cx="214314" cy="428628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Месяц 84"/>
          <p:cNvSpPr/>
          <p:nvPr/>
        </p:nvSpPr>
        <p:spPr>
          <a:xfrm flipH="1">
            <a:off x="6715140" y="5857892"/>
            <a:ext cx="214314" cy="428628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Месяц 85"/>
          <p:cNvSpPr/>
          <p:nvPr/>
        </p:nvSpPr>
        <p:spPr>
          <a:xfrm flipH="1">
            <a:off x="5143504" y="5786454"/>
            <a:ext cx="214314" cy="428628"/>
          </a:xfrm>
          <a:prstGeom prst="mo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286776" y="2428868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8572528" y="3643314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8572528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Блок-схема: магнитный диск 90"/>
          <p:cNvSpPr/>
          <p:nvPr/>
        </p:nvSpPr>
        <p:spPr>
          <a:xfrm>
            <a:off x="5500694" y="3143248"/>
            <a:ext cx="928694" cy="7555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Месяц 91"/>
          <p:cNvSpPr/>
          <p:nvPr/>
        </p:nvSpPr>
        <p:spPr>
          <a:xfrm flipH="1">
            <a:off x="6500826" y="3357562"/>
            <a:ext cx="285752" cy="285752"/>
          </a:xfrm>
          <a:prstGeom prst="moon">
            <a:avLst>
              <a:gd name="adj" fmla="val 2737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с двумя вырезанными соседними углами 33"/>
          <p:cNvSpPr/>
          <p:nvPr/>
        </p:nvSpPr>
        <p:spPr>
          <a:xfrm>
            <a:off x="5572132" y="3071810"/>
            <a:ext cx="785818" cy="21431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Диагональная полоса 93"/>
          <p:cNvSpPr/>
          <p:nvPr/>
        </p:nvSpPr>
        <p:spPr>
          <a:xfrm rot="4681061">
            <a:off x="5082331" y="3217721"/>
            <a:ext cx="492281" cy="41975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5857884" y="2928934"/>
            <a:ext cx="214314" cy="21431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1837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КАКОЙ  ЗНАК  ПРЕПИНАНИЯ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МЫ ДОЛЖНЫ СТАВИТЬ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ПОСЛЕ </a:t>
            </a:r>
            <a:r>
              <a:rPr lang="ru-RU" b="1" dirty="0" smtClean="0">
                <a:solidFill>
                  <a:srgbClr val="FF0000"/>
                </a:solidFill>
              </a:rPr>
              <a:t>ОБОБЩАЮЩЕГО СЛОВА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перед однородными членами предложения ?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780928"/>
            <a:ext cx="2880320" cy="1141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Обобщающее слово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92280" y="2780928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2" y="2780928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2780928"/>
            <a:ext cx="12241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Арка 9"/>
          <p:cNvSpPr/>
          <p:nvPr/>
        </p:nvSpPr>
        <p:spPr>
          <a:xfrm rot="5400000">
            <a:off x="5256361" y="3896767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 rot="5400000">
            <a:off x="6624513" y="3896767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316416" y="38610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491880" y="3501008"/>
            <a:ext cx="370300" cy="366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491880" y="2924944"/>
            <a:ext cx="348640" cy="3497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03648" y="5229200"/>
            <a:ext cx="5289205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НАЧЕРТИТЕ СХЕМЫ </a:t>
            </a:r>
            <a:r>
              <a:rPr lang="ru-RU" sz="2800" dirty="0" smtClean="0"/>
              <a:t>,</a:t>
            </a:r>
          </a:p>
          <a:p>
            <a:pPr algn="ctr"/>
            <a:r>
              <a:rPr lang="ru-RU" sz="2800" b="1" dirty="0" smtClean="0"/>
              <a:t> записанных вами предложений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4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расивая и необычная обувь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285984" y="1571612"/>
            <a:ext cx="1381506" cy="1143008"/>
          </a:xfrm>
          <a:prstGeom prst="ellipse">
            <a:avLst/>
          </a:prstGeom>
          <a:noFill/>
        </p:spPr>
      </p:pic>
      <p:pic>
        <p:nvPicPr>
          <p:cNvPr id="2060" name="Picture 12" descr="Выпуск &quot;Fashiony.ru - 10.09.2009 17:03:36&quot; рассылки &quot;Fashion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143372" y="1571612"/>
            <a:ext cx="1285884" cy="1143008"/>
          </a:xfrm>
          <a:prstGeom prst="roundRect">
            <a:avLst/>
          </a:prstGeom>
          <a:noFill/>
        </p:spPr>
      </p:pic>
      <p:pic>
        <p:nvPicPr>
          <p:cNvPr id="2062" name="Picture 14" descr="Мужская Обувь Больших Размеров Интернет Магазин Женская обув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571612"/>
            <a:ext cx="1714512" cy="1143008"/>
          </a:xfrm>
          <a:prstGeom prst="ellipse">
            <a:avLst/>
          </a:prstGeom>
          <a:noFill/>
        </p:spPr>
      </p:pic>
      <p:pic>
        <p:nvPicPr>
          <p:cNvPr id="2066" name="Picture 18" descr="Пальто JAPAN (весна-осень 2014) - желтое шерстяное пальто ос…"/>
          <p:cNvPicPr>
            <a:picLocks noChangeAspect="1" noChangeArrowheads="1"/>
          </p:cNvPicPr>
          <p:nvPr/>
        </p:nvPicPr>
        <p:blipFill>
          <a:blip r:embed="rId5" cstate="print"/>
          <a:srcRect l="47873" b="-1"/>
          <a:stretch>
            <a:fillRect/>
          </a:stretch>
        </p:blipFill>
        <p:spPr bwMode="auto">
          <a:xfrm>
            <a:off x="714348" y="3643314"/>
            <a:ext cx="933444" cy="1428760"/>
          </a:xfrm>
          <a:prstGeom prst="rect">
            <a:avLst/>
          </a:prstGeom>
          <a:noFill/>
        </p:spPr>
      </p:pic>
      <p:pic>
        <p:nvPicPr>
          <p:cNvPr id="2070" name="Picture 22" descr="Flower Girl Dresses Little Girl Dresses On Sale At Honeybuy.com Online Sto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3643314"/>
            <a:ext cx="1000132" cy="1333510"/>
          </a:xfrm>
          <a:prstGeom prst="rect">
            <a:avLst/>
          </a:prstGeom>
          <a:noFill/>
        </p:spPr>
      </p:pic>
      <p:pic>
        <p:nvPicPr>
          <p:cNvPr id="2072" name="Picture 24" descr="oblogo.info Мы тут пишем. Всякое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3643314"/>
            <a:ext cx="974322" cy="135732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000892" y="1928802"/>
            <a:ext cx="127688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Обувь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0892" y="4214818"/>
            <a:ext cx="163256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Одежда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4414" y="285728"/>
            <a:ext cx="6381037" cy="9848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 ЕСЛИ </a:t>
            </a:r>
            <a:r>
              <a:rPr lang="ru-RU" b="1" dirty="0" smtClean="0">
                <a:solidFill>
                  <a:srgbClr val="FF0000"/>
                </a:solidFill>
              </a:rPr>
              <a:t>ОБОБЩАЮЩЕЕ СЛОВО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ПОСТАВИТЬ </a:t>
            </a:r>
            <a:r>
              <a:rPr lang="ru-RU" b="1" dirty="0" smtClean="0">
                <a:solidFill>
                  <a:srgbClr val="FF0000"/>
                </a:solidFill>
              </a:rPr>
              <a:t>ПОСЛЕ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ОДНОРОДНЫХ ЧЛЕНОВ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ПРЕДЛОЖЕНИЯ? </a:t>
            </a:r>
          </a:p>
          <a:p>
            <a:pPr algn="ctr"/>
            <a:r>
              <a:rPr lang="ru-RU" sz="2000" b="1" smtClean="0">
                <a:solidFill>
                  <a:srgbClr val="FF0000"/>
                </a:solidFill>
              </a:rPr>
              <a:t>Изменятся ли </a:t>
            </a: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знаки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препинания</a:t>
            </a:r>
            <a:r>
              <a:rPr lang="ru-RU" sz="2000" b="1" dirty="0" smtClean="0">
                <a:solidFill>
                  <a:srgbClr val="FF0000"/>
                </a:solidFill>
              </a:rPr>
              <a:t>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5400000">
            <a:off x="3607587" y="4893479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5400000">
            <a:off x="1821637" y="4893479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rot="5400000">
            <a:off x="3607587" y="2607463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rot="5400000">
            <a:off x="1964513" y="2536025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43570" y="2143116"/>
            <a:ext cx="1071570" cy="1428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643570" y="4429132"/>
            <a:ext cx="1071570" cy="1428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57158" y="5929330"/>
            <a:ext cx="822186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Составьте и </a:t>
            </a:r>
            <a:r>
              <a:rPr lang="ru-RU" sz="2400" b="1" dirty="0" smtClean="0">
                <a:solidFill>
                  <a:srgbClr val="FF0000"/>
                </a:solidFill>
              </a:rPr>
              <a:t>запишите предложения</a:t>
            </a:r>
            <a:r>
              <a:rPr lang="ru-RU" sz="2400" b="1" dirty="0" smtClean="0"/>
              <a:t>, правильно расставляя </a:t>
            </a:r>
          </a:p>
          <a:p>
            <a:pPr algn="ctr"/>
            <a:r>
              <a:rPr lang="ru-RU" sz="2400" b="1" dirty="0" smtClean="0"/>
              <a:t>знаки препинания</a:t>
            </a:r>
            <a:endParaRPr lang="ru-RU" sz="2400" b="1" dirty="0"/>
          </a:p>
        </p:txBody>
      </p:sp>
      <p:sp>
        <p:nvSpPr>
          <p:cNvPr id="25" name="Овал 24"/>
          <p:cNvSpPr/>
          <p:nvPr/>
        </p:nvSpPr>
        <p:spPr>
          <a:xfrm>
            <a:off x="8429652" y="23574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786842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1837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КАКОЙ  ЗНАК  ПРЕПИНАНИЯ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МЫ ДОЛЖНЫ СТАВИТЬ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ПЕРЕД </a:t>
            </a:r>
            <a:r>
              <a:rPr lang="ru-RU" b="1" dirty="0" smtClean="0">
                <a:solidFill>
                  <a:srgbClr val="FF0000"/>
                </a:solidFill>
              </a:rPr>
              <a:t>ОБОБЩАЮЩИМ СЛОВОМ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после однородных членов предложения ?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00826" y="3357562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Обобщающее слово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14744" y="31432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31432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00100" y="31432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Арка 6"/>
          <p:cNvSpPr/>
          <p:nvPr/>
        </p:nvSpPr>
        <p:spPr>
          <a:xfrm rot="5400000">
            <a:off x="3178959" y="3964785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 rot="5400000">
            <a:off x="1821637" y="3964785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571876"/>
            <a:ext cx="857256" cy="1428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28794" y="5072074"/>
            <a:ext cx="5289205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НАЧЕРТИТЕ СХЕМЫ </a:t>
            </a:r>
            <a:r>
              <a:rPr lang="ru-RU" sz="2800" dirty="0" smtClean="0"/>
              <a:t>,</a:t>
            </a:r>
          </a:p>
          <a:p>
            <a:pPr algn="ctr"/>
            <a:r>
              <a:rPr lang="ru-RU" sz="2800" b="1" dirty="0" smtClean="0"/>
              <a:t> записанных вами предложений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6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714356"/>
            <a:ext cx="222849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запомним</a:t>
            </a:r>
            <a:r>
              <a:rPr lang="ru-RU" sz="3200" dirty="0" smtClean="0">
                <a:solidFill>
                  <a:srgbClr val="FF0000"/>
                </a:solidFill>
              </a:rPr>
              <a:t>!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071678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Обобщающее слово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43306" y="19288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57884" y="19288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6314" y="19288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43240" y="2143116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43240" y="2428868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71538" y="35718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57554" y="35718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14546" y="35718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3857628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Обобщающее слово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9124" y="4071942"/>
            <a:ext cx="857256" cy="1428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Арка 16"/>
          <p:cNvSpPr/>
          <p:nvPr/>
        </p:nvSpPr>
        <p:spPr>
          <a:xfrm rot="5400000">
            <a:off x="1821637" y="4321975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5400000">
            <a:off x="2964645" y="4250537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5400000">
            <a:off x="5536413" y="2750339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rot="5400000">
            <a:off x="4393405" y="2821777"/>
            <a:ext cx="428628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072330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500958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000240"/>
            <a:ext cx="77653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Ф</a:t>
            </a:r>
            <a:r>
              <a:rPr lang="ru-RU" sz="6600" dirty="0" smtClean="0">
                <a:solidFill>
                  <a:srgbClr val="B0F456"/>
                </a:solidFill>
              </a:rPr>
              <a:t>И</a:t>
            </a:r>
            <a:r>
              <a:rPr lang="ru-RU" sz="6600" dirty="0" smtClean="0">
                <a:solidFill>
                  <a:srgbClr val="FFFF00"/>
                </a:solidFill>
              </a:rPr>
              <a:t>З</a:t>
            </a:r>
            <a:r>
              <a:rPr lang="ru-RU" sz="6600" dirty="0" smtClean="0">
                <a:solidFill>
                  <a:srgbClr val="7030A0"/>
                </a:solidFill>
              </a:rPr>
              <a:t>К</a:t>
            </a:r>
            <a:r>
              <a:rPr lang="ru-RU" sz="6600" dirty="0" smtClean="0">
                <a:solidFill>
                  <a:srgbClr val="C00000"/>
                </a:solidFill>
              </a:rPr>
              <a:t>У</a:t>
            </a:r>
            <a:r>
              <a:rPr lang="ru-RU" sz="6600" dirty="0" smtClean="0">
                <a:solidFill>
                  <a:srgbClr val="4CE0FE"/>
                </a:solidFill>
              </a:rPr>
              <a:t>Л</a:t>
            </a:r>
            <a:r>
              <a:rPr lang="ru-RU" sz="6600" dirty="0" smtClean="0">
                <a:solidFill>
                  <a:srgbClr val="99FF66"/>
                </a:solidFill>
              </a:rPr>
              <a:t>Ь</a:t>
            </a:r>
            <a:r>
              <a:rPr lang="ru-RU" sz="6600" dirty="0" smtClean="0">
                <a:solidFill>
                  <a:srgbClr val="FFC000"/>
                </a:solidFill>
              </a:rPr>
              <a:t>Т</a:t>
            </a:r>
            <a:r>
              <a:rPr lang="ru-RU" sz="6600" dirty="0" smtClean="0">
                <a:solidFill>
                  <a:srgbClr val="00B0F0"/>
                </a:solidFill>
              </a:rPr>
              <a:t>М</a:t>
            </a: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6600" dirty="0" smtClean="0">
                <a:solidFill>
                  <a:srgbClr val="7030A0"/>
                </a:solidFill>
              </a:rPr>
              <a:t>Н</a:t>
            </a:r>
            <a:r>
              <a:rPr lang="ru-RU" sz="6600" dirty="0" smtClean="0">
                <a:solidFill>
                  <a:srgbClr val="FF0000"/>
                </a:solidFill>
              </a:rPr>
              <a:t>У</a:t>
            </a:r>
            <a:r>
              <a:rPr lang="ru-RU" sz="6600" dirty="0" smtClean="0">
                <a:solidFill>
                  <a:srgbClr val="4CE0FE"/>
                </a:solidFill>
              </a:rPr>
              <a:t>Т</a:t>
            </a:r>
            <a:r>
              <a:rPr lang="ru-RU" sz="6600" dirty="0" smtClean="0">
                <a:solidFill>
                  <a:srgbClr val="FFFF00"/>
                </a:solidFill>
              </a:rPr>
              <a:t>К</a:t>
            </a:r>
            <a:r>
              <a:rPr lang="ru-RU" sz="6600" dirty="0" smtClean="0">
                <a:solidFill>
                  <a:srgbClr val="C00000"/>
                </a:solidFill>
              </a:rPr>
              <a:t>А</a:t>
            </a:r>
            <a:r>
              <a:rPr lang="ru-RU" sz="6600" dirty="0" smtClean="0">
                <a:solidFill>
                  <a:srgbClr val="99FF66"/>
                </a:solidFill>
              </a:rPr>
              <a:t>!</a:t>
            </a:r>
            <a:endParaRPr lang="ru-RU" sz="6600" dirty="0">
              <a:solidFill>
                <a:srgbClr val="99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220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Знаки препинания в предложениях с однородными членами. Обобщающее слово.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в предложениях с однородными членами. Обобщающее слово.</dc:title>
  <dc:creator>User</dc:creator>
  <cp:lastModifiedBy>Наталья</cp:lastModifiedBy>
  <cp:revision>32</cp:revision>
  <dcterms:created xsi:type="dcterms:W3CDTF">2014-10-25T23:09:21Z</dcterms:created>
  <dcterms:modified xsi:type="dcterms:W3CDTF">2014-11-18T00:31:49Z</dcterms:modified>
</cp:coreProperties>
</file>