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75929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Анализ художественного текста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Формирование коммуникативной компетенции и развитие речевого мышления школьников 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rgbClr val="FFFF00"/>
                </a:solidFill>
              </a:rPr>
              <a:t>С.л.кАГАНОВИЧ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 сожалению, на уроках литературы чаще всего ставка делается на интеллект, на стремление вычленить  тему, идею, художественные средства. Такие понятия, как движение художественной мысли, структура образной системы, художественный мир автора, ассоциативные образные ряды и т.п., остаются за пределами внимания ученика. При таком подходе улавливается лишь то, что лежит на поверхности, за пределами анализа чаще всего остаются глубинные слои смысла.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rgbClr val="FFFF00"/>
                </a:solidFill>
              </a:rPr>
              <a:t>С.л.кАГАНОВИЧ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Альтернативой такому анализу может стать обращение к эмоциональной сфере личности, подключение к познавательному процессу фантазии, ассоциативного мышления.</a:t>
            </a:r>
          </a:p>
          <a:p>
            <a:r>
              <a:rPr lang="ru-RU" dirty="0" smtClean="0"/>
              <a:t>Еще </a:t>
            </a:r>
            <a:r>
              <a:rPr lang="ru-RU" dirty="0" err="1" smtClean="0"/>
              <a:t>Л.Выготский</a:t>
            </a:r>
            <a:r>
              <a:rPr lang="ru-RU" dirty="0" smtClean="0"/>
              <a:t> доказал, что эффект эстетической реакции заложен не столько в логическом, сколько в эмоциональном восприятии и переживании произведения искусства.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5683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вариант алгоритма анализа поэтического текста, соотнесенный с психологией его восприятия, требующий преимущественного внимания к художественной форме:</a:t>
            </a:r>
            <a:r>
              <a:rPr lang="ru-RU" sz="1800" dirty="0" smtClean="0">
                <a:solidFill>
                  <a:srgbClr val="FFFF00"/>
                </a:solidFill>
              </a:rPr>
              <a:t/>
            </a:r>
            <a:br>
              <a:rPr lang="ru-RU" sz="1800" dirty="0" smtClean="0">
                <a:solidFill>
                  <a:srgbClr val="FFFF00"/>
                </a:solidFill>
              </a:rPr>
            </a:br>
            <a:endParaRPr lang="ru-RU" sz="1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txBody>
          <a:bodyPr/>
          <a:lstStyle/>
          <a:p>
            <a:r>
              <a:rPr lang="ru-RU" dirty="0" smtClean="0"/>
              <a:t> - структура образной системы;</a:t>
            </a:r>
          </a:p>
          <a:p>
            <a:r>
              <a:rPr lang="ru-RU" dirty="0" smtClean="0"/>
              <a:t>- полисемантизм ключевых слов текста;</a:t>
            </a:r>
          </a:p>
          <a:p>
            <a:r>
              <a:rPr lang="ru-RU" dirty="0" smtClean="0"/>
              <a:t>- ассоциации;</a:t>
            </a:r>
          </a:p>
          <a:p>
            <a:r>
              <a:rPr lang="ru-RU" dirty="0" smtClean="0"/>
              <a:t>- ритмическая и звуковая организация стиха.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Упрощенный вариант такого анализа поэтического текста можно представить следующим образом:</a:t>
            </a:r>
            <a:br>
              <a:rPr lang="ru-RU" sz="2000" dirty="0" smtClean="0">
                <a:solidFill>
                  <a:srgbClr val="FFFF00"/>
                </a:solidFill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Первичное чтение, знакомство;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«О чем текст?»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Второе чтение, интерпретация текста;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Выстраивание ассоциативных образных цепочек;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Выявление авторской позиции;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Обращение к художественным деталям, внимание к каким-то второстепенным элементам текста - вплоть до его синтаксических особенностей, звуковой организации и т.п.;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Выявление главной мысли произведения;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Сопоставление анализируемого произведения с другими, аналогичными по тематике произведениями того же автора;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Рассмотрение данного произведения в контексте мировой литературы.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77325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Главный принцип такого анализа: </a:t>
            </a:r>
            <a:r>
              <a:rPr lang="ru-RU" sz="2400" dirty="0" smtClean="0">
                <a:solidFill>
                  <a:schemeClr val="tx1"/>
                </a:solidFill>
              </a:rPr>
              <a:t>от слова – к образу, от прямого значения слова – к его многозначности, от формы – к содержанию.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FF00"/>
                </a:solidFill>
              </a:rPr>
              <a:t>Плюсы </a:t>
            </a:r>
            <a:r>
              <a:rPr lang="ru-RU" sz="2400" dirty="0" smtClean="0">
                <a:solidFill>
                  <a:srgbClr val="FFFF00"/>
                </a:solidFill>
              </a:rPr>
              <a:t>предлагаемой технологии: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Универсальность;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Положительная мотивация к чтению;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Рассмотрение формы и содержания в единстве;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Соотнесенность с требованиями к уровню подготовки выпускников средней школы и с требованиями Единого государственного экзамена по литературе;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Развитие воображения и ассоциативного мышления.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531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Не менее интересным является подход к анализу художественного текста, предложенный кандидатом педагогических наук, доцентом кафедры методики преподавания русского языка и литературы МГОУ </a:t>
            </a:r>
            <a:r>
              <a:rPr lang="ru-RU" sz="2400" dirty="0" smtClean="0">
                <a:solidFill>
                  <a:srgbClr val="FFFF00"/>
                </a:solidFill>
              </a:rPr>
              <a:t>Бобровой Светланой Владимировной – «Формирование коммуникативной компетенции и развитие речевого мышления школьников на уроках русского языка».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189080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Второй вариант анализа текста схож с первым, но его отличительная черта – это универсальность алгоритма как для поэтического, так и для прозаического текста.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В своей работе Боброва С.В. говорит о  </a:t>
            </a:r>
            <a:r>
              <a:rPr lang="ru-RU" sz="2400" dirty="0" smtClean="0">
                <a:solidFill>
                  <a:schemeClr val="tx1"/>
                </a:solidFill>
              </a:rPr>
              <a:t>трех уровнях  текста: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Семантизирующий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(человек воспринимает текст, осознает только значения лингвистических единиц, не понимая текста в целом).</a:t>
            </a:r>
          </a:p>
          <a:p>
            <a:pPr lvl="0"/>
            <a:r>
              <a:rPr lang="ru-RU" dirty="0" smtClean="0"/>
              <a:t>Когнитивный </a:t>
            </a:r>
            <a:r>
              <a:rPr lang="ru-RU" dirty="0" smtClean="0">
                <a:solidFill>
                  <a:srgbClr val="FFFF00"/>
                </a:solidFill>
              </a:rPr>
              <a:t>(человек осознает смысл текста, соотнося его с какой-либо ситуацией действительности).</a:t>
            </a:r>
          </a:p>
          <a:p>
            <a:pPr lvl="0"/>
            <a:r>
              <a:rPr lang="ru-RU" dirty="0" err="1" smtClean="0"/>
              <a:t>Распредмечивающий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(человек пытается понять текст автора адекватно его замыслу и, быть может, значительно шире).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Как работать с текстом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Нам известно, что любой текст представляет в своих синтаксических конструкциях общую модель языкового видения человеком мира.</a:t>
            </a:r>
          </a:p>
          <a:p>
            <a:pPr lvl="0"/>
            <a:r>
              <a:rPr lang="ru-RU" dirty="0" smtClean="0"/>
              <a:t>Начиная диалог с автором, мы должны понять, какова тема его высказывания. Вспомните, что тему речи мы можем определить по названию текста или первым строчкам, первому предложению.</a:t>
            </a:r>
          </a:p>
          <a:p>
            <a:pPr lvl="0"/>
            <a:r>
              <a:rPr lang="ru-RU" dirty="0" smtClean="0"/>
              <a:t>Далее мы стараемся выделить </a:t>
            </a:r>
            <a:r>
              <a:rPr lang="ru-RU" dirty="0" err="1" smtClean="0"/>
              <a:t>подтемы</a:t>
            </a:r>
            <a:r>
              <a:rPr lang="ru-RU" dirty="0" smtClean="0"/>
              <a:t> текста и для легкости ориентации в произведении нам помогают абзацы.</a:t>
            </a:r>
          </a:p>
          <a:p>
            <a:pPr lvl="0"/>
            <a:r>
              <a:rPr lang="ru-RU" dirty="0" smtClean="0"/>
              <a:t>Читаем текст по предложениям или абзацам (в стихотворении – по четверостишиям) и пытаемся понять, о чем говорит автор: пересказываем для себя своими словами текст автора.</a:t>
            </a:r>
          </a:p>
          <a:p>
            <a:pPr lvl="0"/>
            <a:r>
              <a:rPr lang="ru-RU" dirty="0" smtClean="0"/>
              <a:t>Одновременно выделяем грамматические основы предложений текста – строим ту ситуацию действительности, которую описывает автор произведения.</a:t>
            </a:r>
          </a:p>
          <a:p>
            <a:pPr lvl="0"/>
            <a:r>
              <a:rPr lang="ru-RU" dirty="0" smtClean="0"/>
              <a:t>Находим те слова и выражения, которые на наш взгляд являются ключевыми, основными для понимания мысли автора, определяем их значение.</a:t>
            </a:r>
          </a:p>
          <a:p>
            <a:pPr lvl="0"/>
            <a:r>
              <a:rPr lang="ru-RU" dirty="0" smtClean="0"/>
              <a:t>Обращаем внимание на те образные средства, которые использовал автор для построения своего текста, и выясняем их роль.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КАК РАБОТАТЬ С ТЕКСТОМ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Строим художественную картину, описываемую автором.</a:t>
            </a:r>
          </a:p>
          <a:p>
            <a:pPr lvl="0"/>
            <a:r>
              <a:rPr lang="ru-RU" dirty="0" smtClean="0"/>
              <a:t>Соотносим художественную действительность со своим опытом переживания подобных ситуаций или опытом, полученным в результате чтения других произведений.</a:t>
            </a:r>
          </a:p>
          <a:p>
            <a:pPr lvl="0"/>
            <a:r>
              <a:rPr lang="ru-RU" dirty="0" smtClean="0"/>
              <a:t>Делаем вывод, о чем, на наш взгляд, говорит автор данного произведения.</a:t>
            </a:r>
          </a:p>
          <a:p>
            <a:pPr lvl="0"/>
            <a:r>
              <a:rPr lang="ru-RU" dirty="0" smtClean="0"/>
              <a:t>Формулируем смысл текста, проговариваем его.</a:t>
            </a:r>
          </a:p>
          <a:p>
            <a:pPr lvl="0"/>
            <a:r>
              <a:rPr lang="ru-RU" dirty="0" smtClean="0"/>
              <a:t>Обсуждаем свое впечатление с теми, кто также читал это произведение, и стараемся доказать правильность сделанных выводов.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242048" cy="32403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 МАТЕРИАЛАМ  РАБОТ </a:t>
            </a:r>
            <a:r>
              <a:rPr lang="ru-RU" sz="2800" dirty="0" smtClean="0">
                <a:solidFill>
                  <a:schemeClr val="bg1"/>
                </a:solidFill>
              </a:rPr>
              <a:t>с.л.Каганович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«Обучение анализу поэтического текста»,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С.В.Бобровой «Учимся понимать художественный текст»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7242048" cy="28803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ПРИЛОЖЕНИЕ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51216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FF00"/>
                </a:solidFill>
              </a:rPr>
              <a:t>Алгоритмы анализа поэтического текста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u="sng" dirty="0" err="1" smtClean="0">
                <a:solidFill>
                  <a:srgbClr val="FFFF00"/>
                </a:solidFill>
              </a:rPr>
              <a:t>Лексико</a:t>
            </a:r>
            <a:r>
              <a:rPr lang="ru-RU" u="sng" dirty="0" smtClean="0">
                <a:solidFill>
                  <a:srgbClr val="FFFF00"/>
                </a:solidFill>
              </a:rPr>
              <a:t> – семантический анализ</a:t>
            </a:r>
            <a:endParaRPr lang="ru-RU" dirty="0" smtClean="0">
              <a:solidFill>
                <a:srgbClr val="FFFF00"/>
              </a:solidFill>
            </a:endParaRPr>
          </a:p>
          <a:p>
            <a:pPr lvl="0"/>
            <a:r>
              <a:rPr lang="ru-RU" b="1" dirty="0" smtClean="0"/>
              <a:t>Выявить ключевые  образы, противоположные по эмоциональному звучанию, </a:t>
            </a:r>
            <a:r>
              <a:rPr lang="ru-RU" dirty="0" smtClean="0"/>
              <a:t>взаимодействие и «борьба» которых в произведении создают его динамику, энергию, эмоциональное напряжение. Иногда они прямо названы, иногда подразумеваются, возникают в ассоциациях, в подтексте. </a:t>
            </a:r>
            <a:r>
              <a:rPr lang="ru-RU" b="1" dirty="0" smtClean="0"/>
              <a:t>Попытаться сформулировать свое восприятие содержания стихотворения на уровне первого впечатления.</a:t>
            </a:r>
            <a:endParaRPr lang="ru-RU" dirty="0" smtClean="0"/>
          </a:p>
          <a:p>
            <a:pPr lvl="0"/>
            <a:r>
              <a:rPr lang="ru-RU" b="1" dirty="0" smtClean="0"/>
              <a:t>Выписать лексические цепочки, </a:t>
            </a:r>
            <a:r>
              <a:rPr lang="ru-RU" dirty="0" smtClean="0"/>
              <a:t>соотносимые с каждым из этих ключевых образов.</a:t>
            </a:r>
          </a:p>
          <a:p>
            <a:pPr lvl="0"/>
            <a:r>
              <a:rPr lang="ru-RU" b="1" dirty="0" smtClean="0"/>
              <a:t>Выявить сопутствующие образы, </a:t>
            </a:r>
            <a:r>
              <a:rPr lang="ru-RU" dirty="0" smtClean="0"/>
              <a:t>позволяющие расширить, углубить или конкретизировать значение основных.</a:t>
            </a:r>
          </a:p>
          <a:p>
            <a:pPr lvl="0"/>
            <a:r>
              <a:rPr lang="ru-RU" b="1" dirty="0" smtClean="0"/>
              <a:t>Выстроить все возможные ассоциативные ряды, </a:t>
            </a:r>
            <a:r>
              <a:rPr lang="ru-RU" dirty="0" smtClean="0"/>
              <a:t>уводящие в глубину содержания, позволяющие охватить разные уровни и оттенки смысла.</a:t>
            </a:r>
          </a:p>
          <a:p>
            <a:pPr lvl="0"/>
            <a:r>
              <a:rPr lang="ru-RU" b="1" dirty="0" smtClean="0"/>
              <a:t>Дать интерпретацию произведения, вытекающую из первого этапа анализа 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61288"/>
          </a:xfrm>
        </p:spPr>
        <p:txBody>
          <a:bodyPr>
            <a:noAutofit/>
          </a:bodyPr>
          <a:lstStyle/>
          <a:p>
            <a:r>
              <a:rPr lang="ru-RU" sz="2000" u="sng" dirty="0" err="1" smtClean="0">
                <a:solidFill>
                  <a:srgbClr val="FFFF00"/>
                </a:solidFill>
              </a:rPr>
              <a:t>Лингво</a:t>
            </a:r>
            <a:r>
              <a:rPr lang="ru-RU" sz="2000" u="sng" dirty="0" smtClean="0">
                <a:solidFill>
                  <a:srgbClr val="FFFF00"/>
                </a:solidFill>
              </a:rPr>
              <a:t> – стилистический </a:t>
            </a:r>
            <a:r>
              <a:rPr lang="ru-RU" sz="2000" u="sng" dirty="0" smtClean="0">
                <a:solidFill>
                  <a:srgbClr val="FFFF00"/>
                </a:solidFill>
              </a:rPr>
              <a:t>анализ</a:t>
            </a:r>
            <a:br>
              <a:rPr lang="ru-RU" sz="2000" u="sng" dirty="0" smtClean="0">
                <a:solidFill>
                  <a:srgbClr val="FFFF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- Выявить</a:t>
            </a:r>
            <a:r>
              <a:rPr lang="ru-RU" sz="2000" dirty="0" smtClean="0">
                <a:solidFill>
                  <a:schemeClr val="tx1"/>
                </a:solidFill>
              </a:rPr>
              <a:t>, какие изобразительные средства способствуют созданию ключевых образов и расширению их значения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Выявить </a:t>
            </a:r>
            <a:r>
              <a:rPr lang="ru-RU" sz="2000" dirty="0" smtClean="0">
                <a:solidFill>
                  <a:schemeClr val="tx1"/>
                </a:solidFill>
              </a:rPr>
              <a:t>«вспомогательные» художественные средства и приемы, определяющие именно такое звучание стиха: строфика, ритмика, особенности ритма и интонации (в свою очередь, зависящие от размера – ямб, хорей и др., длины строк, рифмы – мужской и женской, особенностей синтаксиса, наличия инверсий, повторов, переносов и т.п.).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Обратить </a:t>
            </a:r>
            <a:r>
              <a:rPr lang="ru-RU" sz="2000" dirty="0" smtClean="0">
                <a:solidFill>
                  <a:schemeClr val="tx1"/>
                </a:solidFill>
              </a:rPr>
              <a:t>внимание на звукопись, ее влияние на смысл и художественное оформление образа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Уточнить </a:t>
            </a:r>
            <a:r>
              <a:rPr lang="ru-RU" sz="2000" dirty="0" smtClean="0">
                <a:solidFill>
                  <a:schemeClr val="tx1"/>
                </a:solidFill>
              </a:rPr>
              <a:t>интерпретацию текста, сформулировать авторскую позицию и свое к ней отношение 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rgbClr val="FFFF00"/>
                </a:solidFill>
              </a:rPr>
              <a:t>Анализ стихотворения в контексте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4006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800" b="1" dirty="0" smtClean="0">
                <a:solidFill>
                  <a:srgbClr val="FFFF00"/>
                </a:solidFill>
              </a:rPr>
              <a:t>В контексте творчества самого автора: </a:t>
            </a:r>
            <a:r>
              <a:rPr lang="ru-RU" sz="3800" dirty="0" smtClean="0"/>
              <a:t>найти произведения с аналогичными мотивами или образами, выявить сходство и различия, объяснить их (изменением взглядов автора, если  произведения писались в разное время, обстоятельствами его биографии, разницей художественных задач и т.п.) и тем самым уточнить, углубить интерпретацию данного стихотворения.</a:t>
            </a:r>
          </a:p>
          <a:p>
            <a:pPr lvl="0"/>
            <a:r>
              <a:rPr lang="ru-RU" sz="3800" b="1" dirty="0" smtClean="0">
                <a:solidFill>
                  <a:srgbClr val="FFFF00"/>
                </a:solidFill>
              </a:rPr>
              <a:t>В контексте национального литературного процесса:</a:t>
            </a:r>
            <a:r>
              <a:rPr lang="ru-RU" sz="3800" dirty="0" smtClean="0">
                <a:solidFill>
                  <a:srgbClr val="FFFF00"/>
                </a:solidFill>
              </a:rPr>
              <a:t> </a:t>
            </a:r>
            <a:r>
              <a:rPr lang="ru-RU" sz="3800" dirty="0" smtClean="0"/>
              <a:t>найти у русских поэтов, живших одновременно с автором или в другое время, аналогичные по содержанию или образному воплощению произведения и сопоставить их с анализируемым текстом. Выявляя сходство и различия, мы глубже и ярче воспринимаем особенности художественного мира каждого поэта, а также наблюдаем движение общего художественного мотива или образа во времени.</a:t>
            </a:r>
          </a:p>
          <a:p>
            <a:pPr lvl="0"/>
            <a:r>
              <a:rPr lang="ru-RU" sz="3800" b="1" dirty="0" smtClean="0">
                <a:solidFill>
                  <a:srgbClr val="FFFF00"/>
                </a:solidFill>
              </a:rPr>
              <a:t>В контексте мирового литературного процесса:</a:t>
            </a:r>
            <a:r>
              <a:rPr lang="ru-RU" sz="3800" dirty="0" smtClean="0">
                <a:solidFill>
                  <a:srgbClr val="FFFF00"/>
                </a:solidFill>
              </a:rPr>
              <a:t> </a:t>
            </a:r>
            <a:r>
              <a:rPr lang="ru-RU" sz="3800" dirty="0" smtClean="0"/>
              <a:t>подобрать произведения зарубежных авторов, которые могут быть по каким-либо смысловым или художественным параметрам сопоставлены с анализируемым текстом. Это дает возможность выявить не только индивидуальные, но и национальные особенности решения автором тех или иных художественных проблем, свидетельствует об участии автора и всей русской литературы в диалоге культур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АЛГОРИТМ СОПОСТАВИТЕЛЬНОГО АНАЛИЗА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90465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>
                <a:solidFill>
                  <a:srgbClr val="FFFF00"/>
                </a:solidFill>
              </a:rPr>
              <a:t>Найти черты сходства двух текстов на уровне: </a:t>
            </a:r>
            <a:endParaRPr lang="ru-RU" dirty="0" smtClean="0">
              <a:solidFill>
                <a:srgbClr val="FFFF00"/>
              </a:solidFill>
            </a:endParaRPr>
          </a:p>
          <a:p>
            <a:pPr lvl="0"/>
            <a:r>
              <a:rPr lang="ru-RU" dirty="0" smtClean="0"/>
              <a:t>Сюжета или мотива;</a:t>
            </a:r>
          </a:p>
          <a:p>
            <a:pPr lvl="0"/>
            <a:r>
              <a:rPr lang="ru-RU" dirty="0" smtClean="0"/>
              <a:t>Образной системы;</a:t>
            </a:r>
          </a:p>
          <a:p>
            <a:pPr lvl="0"/>
            <a:r>
              <a:rPr lang="ru-RU" dirty="0" smtClean="0"/>
              <a:t>Лексики;</a:t>
            </a:r>
          </a:p>
          <a:p>
            <a:pPr lvl="0"/>
            <a:r>
              <a:rPr lang="ru-RU" dirty="0" smtClean="0"/>
              <a:t>Изобразительных средств;</a:t>
            </a:r>
          </a:p>
          <a:p>
            <a:pPr lvl="0"/>
            <a:r>
              <a:rPr lang="ru-RU" dirty="0" smtClean="0"/>
              <a:t>Синтаксических конструкций;</a:t>
            </a:r>
          </a:p>
          <a:p>
            <a:pPr lvl="0"/>
            <a:r>
              <a:rPr lang="ru-RU" dirty="0" smtClean="0"/>
              <a:t>Других параметров, подсказанных самими текстами.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Найти различия на тех же уровнях.</a:t>
            </a:r>
            <a:endParaRPr lang="ru-RU" dirty="0" smtClean="0">
              <a:solidFill>
                <a:srgbClr val="FFFF00"/>
              </a:solidFill>
            </a:endParaRP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Объяснить выявленные различия</a:t>
            </a:r>
            <a:endParaRPr lang="ru-RU" dirty="0" smtClean="0">
              <a:solidFill>
                <a:srgbClr val="FFFF00"/>
              </a:solidFill>
            </a:endParaRPr>
          </a:p>
          <a:p>
            <a:pPr lvl="0"/>
            <a:r>
              <a:rPr lang="ru-RU" u="sng" dirty="0" smtClean="0"/>
              <a:t>В произведениях одного и того  же автора:</a:t>
            </a:r>
            <a:endParaRPr lang="ru-RU" dirty="0" smtClean="0"/>
          </a:p>
          <a:p>
            <a:pPr lvl="0"/>
            <a:r>
              <a:rPr lang="ru-RU" dirty="0" smtClean="0"/>
              <a:t>Разницей времени написания, определившей изменение взглядов;</a:t>
            </a:r>
          </a:p>
          <a:p>
            <a:pPr lvl="0"/>
            <a:r>
              <a:rPr lang="ru-RU" dirty="0" smtClean="0"/>
              <a:t>Различием художественных задач;</a:t>
            </a:r>
          </a:p>
          <a:p>
            <a:pPr lvl="0"/>
            <a:r>
              <a:rPr lang="ru-RU" dirty="0" smtClean="0"/>
              <a:t>Противоречиями мировоззрения и мироощущения;</a:t>
            </a:r>
          </a:p>
          <a:p>
            <a:pPr lvl="0"/>
            <a:r>
              <a:rPr lang="ru-RU" dirty="0" smtClean="0"/>
              <a:t>Другими причинами;</a:t>
            </a:r>
          </a:p>
          <a:p>
            <a:pPr lvl="0"/>
            <a:r>
              <a:rPr lang="ru-RU" u="sng" dirty="0" smtClean="0"/>
              <a:t>В произведениях разных авторов:</a:t>
            </a:r>
            <a:endParaRPr lang="ru-RU" dirty="0" smtClean="0"/>
          </a:p>
          <a:p>
            <a:pPr lvl="0"/>
            <a:r>
              <a:rPr lang="ru-RU" dirty="0" smtClean="0"/>
              <a:t>Различием художественных миров;</a:t>
            </a:r>
          </a:p>
          <a:p>
            <a:pPr lvl="0"/>
            <a:r>
              <a:rPr lang="ru-RU" dirty="0" smtClean="0"/>
              <a:t>Если жили в разное время, - различием исторических условий и особенностей литературного развития;</a:t>
            </a:r>
          </a:p>
          <a:p>
            <a:pPr lvl="0"/>
            <a:r>
              <a:rPr lang="ru-RU" dirty="0" smtClean="0"/>
              <a:t>Если принадлежат к разным национальным культурам, - различием не только индивидуальных, но и национальных художественных миров.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4.</a:t>
            </a:r>
            <a:r>
              <a:rPr lang="ru-RU" b="1" dirty="0" smtClean="0">
                <a:solidFill>
                  <a:srgbClr val="FFFF00"/>
                </a:solidFill>
              </a:rPr>
              <a:t>Уточнить интерпретацию каждого из анализируемых текстов в соответствии с приведенным сопоставительным анализом.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FF00"/>
                </a:solidFill>
              </a:rPr>
              <a:t>АЛГОРИТМ АНАЛИЗА ЭПИЗОДА ЭПИЧЕСКОГО ПРОИЗВЕДЕНИЯ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9046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1.</a:t>
            </a:r>
            <a:r>
              <a:rPr lang="ru-RU" b="1" dirty="0" smtClean="0">
                <a:solidFill>
                  <a:srgbClr val="FFFF00"/>
                </a:solidFill>
              </a:rPr>
              <a:t>Общая характеристика произведения, его общий смысл.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2.Общие принципы построения художественной системы произведения</a:t>
            </a:r>
            <a:r>
              <a:rPr lang="ru-RU" b="1" dirty="0" smtClean="0"/>
              <a:t>:</a:t>
            </a:r>
            <a:endParaRPr lang="ru-RU" dirty="0" smtClean="0"/>
          </a:p>
          <a:p>
            <a:pPr lvl="0"/>
            <a:r>
              <a:rPr lang="ru-RU" dirty="0" smtClean="0"/>
              <a:t>Роман идей (Достоевский);</a:t>
            </a:r>
          </a:p>
          <a:p>
            <a:pPr lvl="0"/>
            <a:r>
              <a:rPr lang="ru-RU" dirty="0" smtClean="0"/>
              <a:t>Роман поисков героев (Тургенев, Гончаров и др.);</a:t>
            </a:r>
          </a:p>
          <a:p>
            <a:pPr lvl="0"/>
            <a:r>
              <a:rPr lang="ru-RU" dirty="0" smtClean="0"/>
              <a:t>Роман философских поисков смысла жизни (Л.Толстой).</a:t>
            </a:r>
          </a:p>
          <a:p>
            <a:r>
              <a:rPr lang="ru-RU" b="1" dirty="0" smtClean="0"/>
              <a:t>3.</a:t>
            </a:r>
            <a:r>
              <a:rPr lang="ru-RU" b="1" dirty="0" smtClean="0">
                <a:solidFill>
                  <a:srgbClr val="FFFF00"/>
                </a:solidFill>
              </a:rPr>
              <a:t>Место</a:t>
            </a:r>
            <a:r>
              <a:rPr lang="ru-RU" b="1" dirty="0" smtClean="0"/>
              <a:t> </a:t>
            </a:r>
            <a:r>
              <a:rPr lang="ru-RU" dirty="0" smtClean="0"/>
              <a:t>эпизода </a:t>
            </a:r>
            <a:r>
              <a:rPr lang="ru-RU" b="1" dirty="0" smtClean="0"/>
              <a:t>в композиции </a:t>
            </a:r>
            <a:r>
              <a:rPr lang="ru-RU" dirty="0" smtClean="0"/>
              <a:t>произведения (экспозиция, завязка, кульминация (ключевой эпизод), развязка и т.п.), </a:t>
            </a:r>
            <a:r>
              <a:rPr lang="ru-RU" b="1" dirty="0" smtClean="0"/>
              <a:t>в развитии его сюжета.</a:t>
            </a:r>
            <a:endParaRPr lang="ru-RU" dirty="0" smtClean="0"/>
          </a:p>
          <a:p>
            <a:r>
              <a:rPr lang="ru-RU" b="1" dirty="0" smtClean="0"/>
              <a:t>4.</a:t>
            </a:r>
            <a:r>
              <a:rPr lang="ru-RU" b="1" dirty="0" smtClean="0">
                <a:solidFill>
                  <a:srgbClr val="FFFF00"/>
                </a:solidFill>
              </a:rPr>
              <a:t>Функция</a:t>
            </a:r>
            <a:r>
              <a:rPr lang="ru-RU" b="1" dirty="0" smtClean="0"/>
              <a:t> </a:t>
            </a:r>
            <a:r>
              <a:rPr lang="ru-RU" dirty="0" smtClean="0"/>
              <a:t>эпизода в художественной системе произведения:</a:t>
            </a:r>
          </a:p>
          <a:p>
            <a:pPr lvl="0"/>
            <a:r>
              <a:rPr lang="ru-RU" dirty="0" smtClean="0"/>
              <a:t>Проясняет ту или иную мысль автора (Какую? Насколько важную?);</a:t>
            </a:r>
          </a:p>
          <a:p>
            <a:pPr lvl="0"/>
            <a:r>
              <a:rPr lang="ru-RU" dirty="0" smtClean="0"/>
              <a:t>Раскрывает характер действующих лиц (Каких? Как именно?);</a:t>
            </a:r>
          </a:p>
          <a:p>
            <a:pPr lvl="0"/>
            <a:r>
              <a:rPr lang="ru-RU" dirty="0" smtClean="0"/>
              <a:t>Создает определенное настроение у читателя (Какое?).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5.</a:t>
            </a:r>
            <a:r>
              <a:rPr lang="ru-RU" b="1" dirty="0" smtClean="0">
                <a:solidFill>
                  <a:srgbClr val="FFFF00"/>
                </a:solidFill>
              </a:rPr>
              <a:t>Структура самого эпизода:</a:t>
            </a:r>
            <a:endParaRPr lang="ru-RU" dirty="0" smtClean="0">
              <a:solidFill>
                <a:srgbClr val="FFFF00"/>
              </a:solidFill>
            </a:endParaRP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Место</a:t>
            </a:r>
            <a:r>
              <a:rPr lang="ru-RU" b="1" dirty="0" smtClean="0"/>
              <a:t> </a:t>
            </a:r>
            <a:r>
              <a:rPr lang="ru-RU" dirty="0" smtClean="0"/>
              <a:t>действия (может быть, на фоне природы – тогда роль пейзажа);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Время </a:t>
            </a:r>
            <a:r>
              <a:rPr lang="ru-RU" dirty="0" smtClean="0"/>
              <a:t>действия (может быть, «стык» времен, рассказ в рассказе и т.п.);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Способ организации текста </a:t>
            </a:r>
            <a:r>
              <a:rPr lang="ru-RU" dirty="0" smtClean="0"/>
              <a:t>(от автора, о «Я» героя, диалог, монолог, их функция);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Действующие лица</a:t>
            </a:r>
            <a:r>
              <a:rPr lang="ru-RU" b="1" dirty="0" smtClean="0"/>
              <a:t>, </a:t>
            </a:r>
            <a:r>
              <a:rPr lang="ru-RU" dirty="0" smtClean="0"/>
              <a:t>как они раскрываются в эпизоде.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6.Выводы.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7711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Новые государственные образовательные стандарты основного общего и полного среднего образования предполагают формирование и развитие у школьников коммуникативной компетенции.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Это </a:t>
            </a:r>
            <a:r>
              <a:rPr lang="ru-RU" sz="2000" dirty="0" smtClean="0">
                <a:solidFill>
                  <a:schemeClr val="tx1"/>
                </a:solidFill>
              </a:rPr>
              <a:t>значит, что к концу обучения старшеклассники должны овладеть всеми видами речевой деятельности, в том числе и способностью к речевому взаимодействию и взаимопониманию.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83715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Федеральный компонент государственного стандарта </a:t>
            </a:r>
            <a:r>
              <a:rPr lang="ru-RU" sz="2000" dirty="0" smtClean="0">
                <a:solidFill>
                  <a:schemeClr val="tx1"/>
                </a:solidFill>
              </a:rPr>
              <a:t>одной из целей изучения литературы ставит: 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 </a:t>
            </a:r>
            <a:r>
              <a:rPr lang="ru-RU" sz="2000" dirty="0" smtClean="0">
                <a:solidFill>
                  <a:schemeClr val="tx1"/>
                </a:solidFill>
              </a:rPr>
              <a:t>«овладение умениями творческого чтения и анализа художественных произведений с привлечением базовых литературоведческих понятий и необходимых сведений по истории литературы»(основная школа),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- «Совершенствование умений анализа и интерпретации литературного произведения как художественного целого в его </a:t>
            </a:r>
            <a:r>
              <a:rPr lang="ru-RU" sz="2000" dirty="0" err="1" smtClean="0">
                <a:solidFill>
                  <a:schemeClr val="tx1"/>
                </a:solidFill>
              </a:rPr>
              <a:t>историко</a:t>
            </a:r>
            <a:r>
              <a:rPr lang="ru-RU" sz="2000" dirty="0" smtClean="0">
                <a:solidFill>
                  <a:schemeClr val="tx1"/>
                </a:solidFill>
              </a:rPr>
              <a:t> - </a:t>
            </a:r>
            <a:r>
              <a:rPr lang="ru-RU" sz="2000" dirty="0" smtClean="0">
                <a:solidFill>
                  <a:schemeClr val="tx1"/>
                </a:solidFill>
              </a:rPr>
              <a:t>литературной обусловленности с использованием теоретико-литературных знаний»(старшая школа, базовый уровень).</a:t>
            </a:r>
            <a:r>
              <a:rPr lang="ru-RU" sz="1600" dirty="0" smtClean="0">
                <a:solidFill>
                  <a:srgbClr val="FFFF00"/>
                </a:solidFill>
              </a:rPr>
              <a:t/>
            </a:r>
            <a:br>
              <a:rPr lang="ru-RU" sz="1600" dirty="0" smtClean="0">
                <a:solidFill>
                  <a:srgbClr val="FFFF00"/>
                </a:solidFill>
              </a:rPr>
            </a:br>
            <a:endParaRPr lang="ru-RU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0530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Чтобы сформировать у учеников коммуникативные компетенции, необходимо развивать речевое мышление школьников, а также способности понимать чужую речь и создавать собственное высказывание</a:t>
            </a:r>
            <a:r>
              <a:rPr lang="ru-RU" sz="2700" dirty="0" smtClean="0">
                <a:solidFill>
                  <a:schemeClr val="tx1"/>
                </a:solidFill>
              </a:rPr>
              <a:t>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Безусловно, чтение – это один из способов общения людей между собой, т.к. в процессе чтения читатель вступает в диалог с писателем. Но здесь мы сталкиваемся с другой проблемой современного литературного образования – </a:t>
            </a:r>
            <a:r>
              <a:rPr lang="ru-RU" sz="2700" dirty="0" smtClean="0">
                <a:solidFill>
                  <a:schemeClr val="bg1"/>
                </a:solidFill>
              </a:rPr>
              <a:t>ДЕТИ НЕ ХОТЯТ ЧИТАТЬ.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04506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Почему же на уроках литературы чтение из удовольствия превращается в трудовую повинность?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76514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 этот вопрос развернуто отвечает в своей книге </a:t>
            </a:r>
            <a:r>
              <a:rPr lang="ru-RU" dirty="0" smtClean="0">
                <a:solidFill>
                  <a:srgbClr val="FFFF00"/>
                </a:solidFill>
              </a:rPr>
              <a:t>«Обучение анализу поэтического текста» Софья Львовна Каганович.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/>
              <a:t>С.л.кАГАНОВИЧ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Текст – это уникальная языковая и речевая единица, в которой воплощается и индивидуально-авторское видение мира, и опыт, накопленный человечеством. Текст мы рассматриваем как основную единицу речевого общения, имеющую внешнюю и внутреннюю, содержательную стороны. К внешнему оформлению текста относится и выбор автором типа и стиля речи, и композиционное оформление высказывания – соответствующая замыслу последовательность расположения частей текста, и подбор необходимых языковых средств, как для связи предложений, так и для выражения общей идеи произведения.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rgbClr val="FFFF00"/>
                </a:solidFill>
              </a:rPr>
              <a:t>С.л.кАГАНОВИЧ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школе мы начинаем литературу не читать, а именно изучать, препарировать, объяснять. Безусловно, без анализа художественного текста не обойтись. Но искусство анализа – не самоцель, а средство развития эстетического, интеллектуального, творческого потенциала человека.</a:t>
            </a:r>
          </a:p>
          <a:p>
            <a:r>
              <a:rPr lang="ru-RU" dirty="0" smtClean="0"/>
              <a:t>Как разрешить это противоречие?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196</TotalTime>
  <Words>1474</Words>
  <Application>Microsoft Office PowerPoint</Application>
  <PresentationFormat>Экран (4:3)</PresentationFormat>
  <Paragraphs>105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Анализ художественного текста</vt:lpstr>
      <vt:lpstr>ПО МАТЕРИАЛАМ  РАБОТ с.л.Каганович «Обучение анализу поэтического текста»,   С.В.Бобровой «Учимся понимать художественный текст»</vt:lpstr>
      <vt:lpstr>Новые государственные образовательные стандарты основного общего и полного среднего образования предполагают формирование и развитие у школьников коммуникативной компетенции.   Это значит, что к концу обучения старшеклассники должны овладеть всеми видами речевой деятельности, в том числе и способностью к речевому взаимодействию и взаимопониманию. </vt:lpstr>
      <vt:lpstr>Федеральный компонент государственного стандарта одной из целей изучения литературы ставит:   -  «овладение умениями творческого чтения и анализа художественных произведений с привлечением базовых литературоведческих понятий и необходимых сведений по истории литературы»(основная школа),     - «Совершенствование умений анализа и интерпретации литературного произведения как художественного целого в его историко - литературной обусловленности с использованием теоретико-литературных знаний»(старшая школа, базовый уровень). </vt:lpstr>
      <vt:lpstr>Чтобы сформировать у учеников коммуникативные компетенции, необходимо развивать речевое мышление школьников, а также способности понимать чужую речь и создавать собственное высказывание.  Безусловно, чтение – это один из способов общения людей между собой, т.к. в процессе чтения читатель вступает в диалог с писателем. Но здесь мы сталкиваемся с другой проблемой современного литературного образования – ДЕТИ НЕ ХОТЯТ ЧИТАТЬ. </vt:lpstr>
      <vt:lpstr>Почему же на уроках литературы чтение из удовольствия превращается в трудовую повинность? </vt:lpstr>
      <vt:lpstr>На этот вопрос развернуто отвечает в своей книге «Обучение анализу поэтического текста» Софья Львовна Каганович. </vt:lpstr>
      <vt:lpstr>С.л.кАГАНОВИЧ</vt:lpstr>
      <vt:lpstr>С.л.кАГАНОВИЧ</vt:lpstr>
      <vt:lpstr>С.л.кАГАНОВИЧ</vt:lpstr>
      <vt:lpstr>С.л.кАГАНОВИЧ</vt:lpstr>
      <vt:lpstr>вариант алгоритма анализа поэтического текста, соотнесенный с психологией его восприятия, требующий преимущественного внимания к художественной форме: </vt:lpstr>
      <vt:lpstr>Упрощенный вариант такого анализа поэтического текста можно представить следующим образом: </vt:lpstr>
      <vt:lpstr>Главный принцип такого анализа: от слова – к образу, от прямого значения слова – к его многозначности, от формы – к содержанию.  Плюсы предлагаемой технологии: - Универсальность; - Положительная мотивация к чтению; - Рассмотрение формы и содержания в единстве; - Соотнесенность с требованиями к уровню подготовки выпускников средней школы и с требованиями Единого государственного экзамена по литературе; - Развитие воображения и ассоциативного мышления. </vt:lpstr>
      <vt:lpstr>Не менее интересным является подход к анализу художественного текста, предложенный кандидатом педагогических наук, доцентом кафедры методики преподавания русского языка и литературы МГОУ Бобровой Светланой Владимировной – «Формирование коммуникативной компетенции и развитие речевого мышления школьников на уроках русского языка». </vt:lpstr>
      <vt:lpstr>Второй вариант анализа текста схож с первым, но его отличительная черта – это универсальность алгоритма как для поэтического, так и для прозаического текста.  </vt:lpstr>
      <vt:lpstr>В своей работе Боброва С.В. говорит о  трех уровнях  текста: </vt:lpstr>
      <vt:lpstr>Как работать с текстом </vt:lpstr>
      <vt:lpstr>КАК РАБОТАТЬ С ТЕКСТОМ</vt:lpstr>
      <vt:lpstr>ПРИЛОЖЕНИЕ </vt:lpstr>
      <vt:lpstr>Алгоритмы анализа поэтического текста   </vt:lpstr>
      <vt:lpstr>Лингво – стилистический анализ  - Выявить, какие изобразительные средства способствуют созданию ключевых образов и расширению их значения.  - Выявить «вспомогательные» художественные средства и приемы, определяющие именно такое звучание стиха: строфика, ритмика, особенности ритма и интонации (в свою очередь, зависящие от размера – ямб, хорей и др., длины строк, рифмы – мужской и женской, особенностей синтаксиса, наличия инверсий, повторов, переносов и т.п.).   - Обратить внимание на звукопись, ее влияние на смысл и художественное оформление образа.  - Уточнить интерпретацию текста, сформулировать авторскую позицию и свое к ней отношение .</vt:lpstr>
      <vt:lpstr>Анализ стихотворения в контексте </vt:lpstr>
      <vt:lpstr>АЛГОРИТМ СОПОСТАВИТЕЛЬНОГО АНАЛИЗА </vt:lpstr>
      <vt:lpstr>АЛГОРИТМ АНАЛИЗА ЭПИЗОДА ЭПИЧЕСКОГО ПРОИЗВЕДЕНИЯ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СЕВ</dc:creator>
  <cp:lastModifiedBy>Елена</cp:lastModifiedBy>
  <cp:revision>39</cp:revision>
  <dcterms:created xsi:type="dcterms:W3CDTF">2011-10-29T11:47:01Z</dcterms:created>
  <dcterms:modified xsi:type="dcterms:W3CDTF">2011-10-29T15:17:39Z</dcterms:modified>
</cp:coreProperties>
</file>