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84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0" autoAdjust="0"/>
  </p:normalViewPr>
  <p:slideViewPr>
    <p:cSldViewPr>
      <p:cViewPr varScale="1">
        <p:scale>
          <a:sx n="55" d="100"/>
          <a:sy n="55" d="100"/>
        </p:scale>
        <p:origin x="-13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500042"/>
            <a:ext cx="627220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2285992"/>
            <a:ext cx="55721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 rot="16200000">
            <a:off x="758807" y="4241800"/>
            <a:ext cx="1562095" cy="365125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fld id="{D875436B-50C0-4EEC-AD67-A38CCC8B2441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 rot="16200000">
            <a:off x="-586608" y="3301197"/>
            <a:ext cx="3395667" cy="365125"/>
          </a:xfrm>
        </p:spPr>
        <p:txBody>
          <a:bodyPr/>
          <a:lstStyle>
            <a:lvl1pPr>
              <a:defRPr sz="16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16200000">
            <a:off x="718318" y="2424901"/>
            <a:ext cx="1643073" cy="365125"/>
          </a:xfrm>
        </p:spPr>
        <p:txBody>
          <a:bodyPr/>
          <a:lstStyle>
            <a:lvl1pPr>
              <a:defRPr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94F46CE6-6B3D-4BD4-9CE3-83F6BC926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436B-50C0-4EEC-AD67-A38CCC8B2441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CE6-6B3D-4BD4-9CE3-83F6BC926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214678" y="274638"/>
            <a:ext cx="326232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436B-50C0-4EEC-AD67-A38CCC8B2441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CE6-6B3D-4BD4-9CE3-83F6BC926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74638"/>
            <a:ext cx="561499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1600200"/>
            <a:ext cx="547212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 rot="16200000">
            <a:off x="808015" y="4264027"/>
            <a:ext cx="1463675" cy="365125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fld id="{D875436B-50C0-4EEC-AD67-A38CCC8B2441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 rot="16200000">
            <a:off x="-658045" y="3301197"/>
            <a:ext cx="3395667" cy="365125"/>
          </a:xfrm>
        </p:spPr>
        <p:txBody>
          <a:bodyPr/>
          <a:lstStyle>
            <a:lvl1pPr>
              <a:defRPr sz="1600" b="1" i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16200000">
            <a:off x="704825" y="2366953"/>
            <a:ext cx="152717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4F46CE6-6B3D-4BD4-9CE3-83F6BC926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39" y="4406900"/>
            <a:ext cx="5351473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43239" y="2906713"/>
            <a:ext cx="535147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436B-50C0-4EEC-AD67-A38CCC8B2441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CE6-6B3D-4BD4-9CE3-83F6BC926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74638"/>
            <a:ext cx="554356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14678" y="1571612"/>
            <a:ext cx="271464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00760" y="1600200"/>
            <a:ext cx="28575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436B-50C0-4EEC-AD67-A38CCC8B2441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CE6-6B3D-4BD4-9CE3-83F6BC926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74638"/>
            <a:ext cx="554356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14678" y="1500174"/>
            <a:ext cx="2686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14678" y="2214554"/>
            <a:ext cx="27146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00760" y="1500174"/>
            <a:ext cx="2686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00760" y="2174875"/>
            <a:ext cx="26860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436B-50C0-4EEC-AD67-A38CCC8B2441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CE6-6B3D-4BD4-9CE3-83F6BC926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274638"/>
            <a:ext cx="547212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436B-50C0-4EEC-AD67-A38CCC8B2441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CE6-6B3D-4BD4-9CE3-83F6BC926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436B-50C0-4EEC-AD67-A38CCC8B2441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CE6-6B3D-4BD4-9CE3-83F6BC926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436B-50C0-4EEC-AD67-A38CCC8B2441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CE6-6B3D-4BD4-9CE3-83F6BC926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436B-50C0-4EEC-AD67-A38CCC8B2441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CE6-6B3D-4BD4-9CE3-83F6BC926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74638"/>
            <a:ext cx="57864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43240" y="1600200"/>
            <a:ext cx="5786478" cy="4686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 rot="16200000">
            <a:off x="794526" y="4277519"/>
            <a:ext cx="1490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2"/>
                </a:solidFill>
              </a:defRPr>
            </a:lvl1pPr>
          </a:lstStyle>
          <a:p>
            <a:fld id="{D875436B-50C0-4EEC-AD67-A38CCC8B2441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 rot="16200000">
            <a:off x="-586607" y="3301197"/>
            <a:ext cx="3395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 rot="16200000">
            <a:off x="704825" y="2366953"/>
            <a:ext cx="15271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4F46CE6-6B3D-4BD4-9CE3-83F6BC926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500042"/>
            <a:ext cx="6500858" cy="1470025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КАК Я НАЧИНАЮ УРОК</a:t>
            </a:r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571736" y="1916832"/>
            <a:ext cx="6400800" cy="4248472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Подготовила: </a:t>
            </a:r>
          </a:p>
          <a:p>
            <a:pPr algn="r"/>
            <a:r>
              <a:rPr lang="ru-RU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русского языка и литературы</a:t>
            </a:r>
          </a:p>
          <a:p>
            <a:pPr algn="r"/>
            <a:r>
              <a:rPr lang="ru-RU" sz="24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Перекатненской</a:t>
            </a:r>
            <a:r>
              <a:rPr lang="ru-RU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средней школы</a:t>
            </a:r>
          </a:p>
          <a:p>
            <a:pPr algn="r"/>
            <a:r>
              <a:rPr lang="ru-RU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Денисенко </a:t>
            </a:r>
            <a:r>
              <a:rPr lang="ru-RU" sz="24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Разия</a:t>
            </a:r>
            <a:r>
              <a:rPr lang="ru-RU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Сеитовна</a:t>
            </a:r>
            <a:endParaRPr lang="ru-RU" sz="2400" i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2400" i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2400" i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2400" i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2400" i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2400" i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 год</a:t>
            </a:r>
            <a:endParaRPr lang="ru-RU" sz="2400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Фото11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3933056"/>
            <a:ext cx="1728192" cy="230425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Неверный ответ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доске записаны вопросы по изучаемой теме и ответы к ним, среди которых есть как верные, так и неверные. Где допущены ошибки?</a:t>
            </a:r>
            <a:endParaRPr lang="ru-RU" dirty="0"/>
          </a:p>
        </p:txBody>
      </p:sp>
      <p:pic>
        <p:nvPicPr>
          <p:cNvPr id="14338" name="Picture 2" descr="C:\Program Files (x86)\Microsoft Office\MEDIA\OFFICE12\Lines\BD21370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2915816" y="5013176"/>
            <a:ext cx="5715000" cy="4320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«Допиши сказку»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Учащимся даётся предварительно домашнее задание дописать сказку по предложенному началу. В начале следующего урока проводим конкурс «Самая интересная сказка» по проверке домашнего задания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Пословица к уроку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Слово молвит - соловей поёт.</a:t>
            </a:r>
          </a:p>
          <a:p>
            <a:r>
              <a:rPr lang="ru-RU" dirty="0" smtClean="0"/>
              <a:t>Слово </a:t>
            </a:r>
            <a:r>
              <a:rPr lang="ru-RU" dirty="0" err="1" smtClean="0"/>
              <a:t>слово</a:t>
            </a:r>
            <a:r>
              <a:rPr lang="ru-RU" dirty="0" smtClean="0"/>
              <a:t> родит, третье само бежит.</a:t>
            </a:r>
          </a:p>
          <a:p>
            <a:r>
              <a:rPr lang="ru-RU" dirty="0" smtClean="0"/>
              <a:t>Слово жжёт хуже огня.</a:t>
            </a:r>
          </a:p>
          <a:p>
            <a:r>
              <a:rPr lang="ru-RU" dirty="0" smtClean="0"/>
              <a:t>Умные речи приятно и слушать. </a:t>
            </a:r>
          </a:p>
          <a:p>
            <a:r>
              <a:rPr lang="ru-RU" dirty="0" smtClean="0"/>
              <a:t>Повторенье – мать ученья.</a:t>
            </a:r>
          </a:p>
          <a:p>
            <a:r>
              <a:rPr lang="ru-RU" dirty="0" smtClean="0"/>
              <a:t>Повторять да учить – ум точить.</a:t>
            </a:r>
          </a:p>
          <a:p>
            <a:r>
              <a:rPr lang="ru-RU" dirty="0" smtClean="0"/>
              <a:t>Поговорка – цветочек, а пословица – ягодка.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«Выбери вопрос»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1700808"/>
            <a:ext cx="5472122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Из предложенного ряда вопросов по изучаемой теме выбрать по желанию вопрос для ответа и ответить на этот вопрос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268760"/>
            <a:ext cx="1800618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«Пароль»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Учащиеся при входе в класс  должны назвать дежурному  «пароль» по изучаемой теме (имя существительное, союз, сложное предложение и т.д.)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620688"/>
            <a:ext cx="5614998" cy="9361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«Расскажу тебе сказку…»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Рассказ учителя о роли запятой в жизни человека («Казнить нельзя </a:t>
            </a:r>
            <a:r>
              <a:rPr lang="ru-RU" dirty="0" err="1" smtClean="0"/>
              <a:t>помило-вать</a:t>
            </a:r>
            <a:r>
              <a:rPr lang="ru-RU" dirty="0" smtClean="0"/>
              <a:t>») перед изучением темы «Синтаксис и пунктуация»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221088"/>
            <a:ext cx="21050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Поиграем»!</a:t>
            </a:r>
            <a:b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(по теме «Приставка»)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    Учитель: Представьте, что вы сидите перед телевизором. Я называю приставку, а вы выполняйте действия: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    -В- (включаем)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    -Пере- (переключаем)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    -Вы- (выключаем)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     Вы сидите далеко от телевизора. Я называю приставку подо-(пододвинулись). А Маша- очень близко. Приставка ото- (отодвинулась).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</a:rPr>
              <a:t>Вывод:</a:t>
            </a:r>
            <a:r>
              <a:rPr lang="ru-RU" dirty="0" smtClean="0"/>
              <a:t> приставки имеют значение.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548680"/>
            <a:ext cx="5614998" cy="108012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 «Разгадай шараду»</a:t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     (по теме «Местоимение»)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1628800"/>
            <a:ext cx="5976664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2800" dirty="0" smtClean="0"/>
              <a:t>Мой первый слог найдёшь тогда,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/>
              <a:t>Когда в котле кипит вода, 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/>
              <a:t>Местоимение – слог второй,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/>
              <a:t>А в целом – школьный столик твой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/>
              <a:t>                                        (</a:t>
            </a:r>
            <a:r>
              <a:rPr lang="ru-RU" sz="2800" dirty="0" err="1" smtClean="0"/>
              <a:t>Пар-та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005064"/>
            <a:ext cx="22574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548680"/>
            <a:ext cx="5614998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«Разгадай загадку»</a:t>
            </a:r>
            <a:b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     (по теме «Местоимение»)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    Какие личные местоимения мешают движению транспорта?(</a:t>
            </a:r>
            <a:r>
              <a:rPr lang="ru-RU" dirty="0" err="1" smtClean="0"/>
              <a:t>Я-мы</a:t>
            </a:r>
            <a:r>
              <a:rPr lang="ru-RU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-Какие местоимения читаются одинаково слева направо и справа налево?  (оно, тот)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Какое местоимение превращается в союз, если его прочесть справа налево?  (он – но)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В каком местоимении два звука, но одна буква?  (Я)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7200" dirty="0" smtClean="0"/>
              <a:t>Литература</a:t>
            </a:r>
          </a:p>
          <a:p>
            <a:endParaRPr lang="ru-RU" dirty="0"/>
          </a:p>
        </p:txBody>
      </p:sp>
      <p:pic>
        <p:nvPicPr>
          <p:cNvPr id="2050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077072"/>
            <a:ext cx="1584176" cy="2021050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08720"/>
            <a:ext cx="20097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/>
              <a:t>    Расскажи - и я забуду,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покажи - и я запомню,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дай попробовать - и я пойму.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Китайская пословица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«Выбери меня»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1628800"/>
            <a:ext cx="5616624" cy="4525963"/>
          </a:xfrm>
        </p:spPr>
        <p:txBody>
          <a:bodyPr/>
          <a:lstStyle/>
          <a:p>
            <a:r>
              <a:rPr lang="ru-RU" dirty="0" smtClean="0"/>
              <a:t>Учащимся предлагается из альбома иллюстраций отобрать те, которые относятся к теме урока и обосновать свой выбор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293096"/>
            <a:ext cx="18826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365104"/>
            <a:ext cx="1763246" cy="129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365104"/>
            <a:ext cx="2212916" cy="1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«Разгадай кроссворд»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Предлагается </a:t>
            </a:r>
            <a:r>
              <a:rPr lang="ru-RU" dirty="0" err="1" smtClean="0"/>
              <a:t>миникроссворд</a:t>
            </a:r>
            <a:r>
              <a:rPr lang="ru-RU" dirty="0" smtClean="0"/>
              <a:t> по изучаемой теме </a:t>
            </a:r>
            <a:endParaRPr lang="ru-RU" dirty="0"/>
          </a:p>
        </p:txBody>
      </p:sp>
      <p:pic>
        <p:nvPicPr>
          <p:cNvPr id="4" name="Picture 2" descr="C:\Users\Александр\Favorites\Pictures\Imag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140968"/>
            <a:ext cx="33845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620688"/>
            <a:ext cx="5614998" cy="7969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Составь кроссворд 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«Сквозная буква»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1628800"/>
            <a:ext cx="5472122" cy="4608512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dirty="0" smtClean="0"/>
              <a:t>П</a:t>
            </a:r>
          </a:p>
          <a:p>
            <a:pPr algn="ctr">
              <a:lnSpc>
                <a:spcPct val="80000"/>
              </a:lnSpc>
              <a:buNone/>
            </a:pPr>
            <a:r>
              <a:rPr lang="ru-RU" dirty="0" smtClean="0"/>
              <a:t>У</a:t>
            </a:r>
          </a:p>
          <a:p>
            <a:pPr algn="ctr">
              <a:lnSpc>
                <a:spcPct val="80000"/>
              </a:lnSpc>
              <a:buNone/>
            </a:pPr>
            <a:r>
              <a:rPr lang="ru-RU" dirty="0" smtClean="0"/>
              <a:t>Ш</a:t>
            </a:r>
          </a:p>
          <a:p>
            <a:pPr algn="ctr">
              <a:lnSpc>
                <a:spcPct val="80000"/>
              </a:lnSpc>
              <a:buNone/>
            </a:pPr>
            <a:r>
              <a:rPr lang="ru-RU" dirty="0" smtClean="0"/>
              <a:t>К</a:t>
            </a:r>
          </a:p>
          <a:p>
            <a:pPr algn="ctr">
              <a:lnSpc>
                <a:spcPct val="80000"/>
              </a:lnSpc>
              <a:buNone/>
            </a:pPr>
            <a:r>
              <a:rPr lang="ru-RU" dirty="0" smtClean="0"/>
              <a:t>И</a:t>
            </a:r>
          </a:p>
          <a:p>
            <a:pPr algn="ctr">
              <a:lnSpc>
                <a:spcPct val="80000"/>
              </a:lnSpc>
              <a:buNone/>
            </a:pPr>
            <a:r>
              <a:rPr lang="ru-RU" dirty="0" smtClean="0"/>
              <a:t>Н  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Используй имена героев изучаемого произведения, названия произведений писателя и т. д.Буква заданного слова может стоять в начале, в середине или в конце подобранного слова.                      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 чём произведение?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по названию произведения, которое вы ещё не читали, можно сказать о нём? («Кавказский пленник» Л.Н.Толстого,  «</a:t>
            </a:r>
            <a:r>
              <a:rPr lang="ru-RU" dirty="0" err="1" smtClean="0"/>
              <a:t>Муму</a:t>
            </a:r>
            <a:r>
              <a:rPr lang="ru-RU" dirty="0" smtClean="0"/>
              <a:t>» И.С. Тургенева, т.д.)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548680"/>
            <a:ext cx="561499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Задай вопрос по        произведению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1700808"/>
            <a:ext cx="5472122" cy="4425355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Учащиеся одного ряда  задают интересный вопрос, подготовленный дома или в начале урока, по тексту изучаемого произведения  учащимся другого ряда или называют конкретную фамилию отвечающего  (по выбору)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620688"/>
            <a:ext cx="5614998" cy="100811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Выставка иллюстраций по                                                      изучаемому произведению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Угадай, какой эпизод изучаемого произведения изображён.</a:t>
            </a:r>
            <a:endParaRPr lang="ru-RU" dirty="0"/>
          </a:p>
        </p:txBody>
      </p:sp>
      <p:pic>
        <p:nvPicPr>
          <p:cNvPr id="4" name="Picture 2" descr="C:\Users\Александр\Favorites\Pictures\1191268944_c4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501008"/>
            <a:ext cx="1623344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620688"/>
            <a:ext cx="5614998" cy="79695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Выставка рисунков учащихся «Угадай эпизод»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Учащиеся предлагают свой рисунок для определения эпизода изучаемого произведения</a:t>
            </a:r>
            <a:endParaRPr lang="ru-RU" dirty="0"/>
          </a:p>
        </p:txBody>
      </p:sp>
      <p:pic>
        <p:nvPicPr>
          <p:cNvPr id="7" name="Picture 2" descr="C:\Users\Александр\Favorites\Pictures\9056546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9" y="3789040"/>
            <a:ext cx="3672408" cy="235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«Поставь по порядку»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Расположи по порядку иллюстрации к изучаемому произведению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3" y="3548585"/>
            <a:ext cx="2212987" cy="240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«Чей предмет»?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Учитель показывает предмет и предлагает определить, какому герою изучаемого произведения он принадлежит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149080"/>
            <a:ext cx="3299688" cy="212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908720"/>
            <a:ext cx="4680520" cy="521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Задача данного этапа урока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создать соответствующий эмоциональный настрой, психологически подготовить учащихся к усвоению нового материала. </a:t>
            </a:r>
            <a:endParaRPr lang="ru-RU" dirty="0"/>
          </a:p>
        </p:txBody>
      </p:sp>
      <p:pic>
        <p:nvPicPr>
          <p:cNvPr id="4098" name="Picture 2" descr="C:\Program Files (x86)\Microsoft Office\MEDIA\CAGCAT10\j029215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221088"/>
            <a:ext cx="1538935" cy="182605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476672"/>
            <a:ext cx="5472122" cy="564949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Петербургский учитель 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/>
              <a:t>А. А. Окунев в своей книге: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Спасибо за урок, дети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» </a:t>
            </a:r>
            <a:r>
              <a:rPr lang="ru-RU" dirty="0" smtClean="0"/>
              <a:t>говорит о том, что даже у опытного учителя урок «не пойдет», если он не будет начинаться каждый раз по-новому: середина и конец урока могут быть традиционными,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но начало должно быть оригинальным </a:t>
            </a:r>
            <a:r>
              <a:rPr lang="ru-RU" dirty="0" smtClean="0"/>
              <a:t>(автор в книге приводит до полутора десятков неповторяющихся начал урока).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3" indent="-342900" algn="ctr">
              <a:buNone/>
            </a:pPr>
            <a:endParaRPr lang="ru-RU" sz="6000" dirty="0" smtClean="0"/>
          </a:p>
          <a:p>
            <a:pPr marL="342900" lvl="3" indent="-342900" algn="ctr">
              <a:buNone/>
            </a:pPr>
            <a:r>
              <a:rPr lang="ru-RU" sz="6000" dirty="0" smtClean="0"/>
              <a:t>Русский язык</a:t>
            </a:r>
          </a:p>
          <a:p>
            <a:endParaRPr lang="ru-RU" dirty="0"/>
          </a:p>
        </p:txBody>
      </p:sp>
      <p:pic>
        <p:nvPicPr>
          <p:cNvPr id="1026" name="Picture 2" descr="C:\Program Files (x86)\Microsoft Office\MEDIA\CAGCAT10\j021769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005064"/>
            <a:ext cx="1747418" cy="1693469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908720"/>
            <a:ext cx="23526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74638"/>
            <a:ext cx="5614998" cy="149817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Рифмованное начало урока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 smtClean="0"/>
              <a:t>Начинаем наш урок.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Будь внимателен, дружок,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Буквы правильно пиши,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Думай, думай, не спеши.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Товарищам помогай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И «пятёрку» получай!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404664"/>
            <a:ext cx="5614998" cy="12241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Рефлексия в начале урока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 smtClean="0"/>
              <a:t>   Ты мой друг,  и я твой друг,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   Вместе мы семья.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   То, что не смогу один,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   Сможем ты и я!</a:t>
            </a:r>
            <a:endParaRPr lang="ru-RU" dirty="0"/>
          </a:p>
        </p:txBody>
      </p:sp>
      <p:pic>
        <p:nvPicPr>
          <p:cNvPr id="3074" name="Picture 2" descr="C:\Program Files (x86)\Microsoft Office\MEDIA\CAGCAT10\j028190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149080"/>
            <a:ext cx="1825142" cy="172547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Эпиграф к уроку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1268760"/>
            <a:ext cx="5472122" cy="485740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Глагол – самая </a:t>
            </a:r>
            <a:r>
              <a:rPr lang="ru-RU" dirty="0" err="1" smtClean="0"/>
              <a:t>огнепышущая</a:t>
            </a:r>
            <a:r>
              <a:rPr lang="ru-RU" dirty="0" smtClean="0"/>
              <a:t>, </a:t>
            </a:r>
            <a:r>
              <a:rPr lang="ru-RU" dirty="0" err="1" smtClean="0"/>
              <a:t>самая</a:t>
            </a:r>
            <a:r>
              <a:rPr lang="ru-RU" dirty="0" smtClean="0"/>
              <a:t> живая часть речи.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                                                     А.Югов.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Пунктуационные знаки имеют своё определённое назначение в письменной речи. Как и каждая нота, пунктуационный знак имеет своё определённое место в системе письма, имеет свой неповторимый "характер" </a:t>
            </a:r>
          </a:p>
          <a:p>
            <a:pPr algn="r">
              <a:lnSpc>
                <a:spcPct val="80000"/>
              </a:lnSpc>
              <a:buNone/>
            </a:pPr>
            <a:r>
              <a:rPr lang="ru-RU" dirty="0" smtClean="0"/>
              <a:t>(С. И. Львова) </a:t>
            </a:r>
          </a:p>
          <a:p>
            <a:pPr>
              <a:lnSpc>
                <a:spcPct val="80000"/>
              </a:lnSpc>
            </a:pPr>
            <a:endParaRPr lang="ru-RU" dirty="0" smtClean="0"/>
          </a:p>
          <a:p>
            <a:pPr>
              <a:lnSpc>
                <a:spcPct val="80000"/>
              </a:lnSpc>
            </a:pPr>
            <a:r>
              <a:rPr lang="ru-RU" dirty="0" smtClean="0"/>
              <a:t>Русский язык… обладает всеми средствами для выражения самых тонких ощущений и оттенков мысли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                                             (В.Г. Короленко)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Точность слова является не только требованием стиля, требованием вкуса, но, прежде всего, требованием смысла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/>
              <a:t>                                             (К.А. Федин)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05949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1F997A-573E-46A6-98F9-ED6434217E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TS030005949</Template>
  <TotalTime>140</TotalTime>
  <Words>737</Words>
  <Application>Microsoft Office PowerPoint</Application>
  <PresentationFormat>Экран (4:3)</PresentationFormat>
  <Paragraphs>105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TS030005949</vt:lpstr>
      <vt:lpstr>    КАК Я НАЧИНАЮ УРОК</vt:lpstr>
      <vt:lpstr>Презентация PowerPoint</vt:lpstr>
      <vt:lpstr>Презентация PowerPoint</vt:lpstr>
      <vt:lpstr>Задача данного этапа урока</vt:lpstr>
      <vt:lpstr>Презентация PowerPoint</vt:lpstr>
      <vt:lpstr>Презентация PowerPoint</vt:lpstr>
      <vt:lpstr> Рифмованное начало урока</vt:lpstr>
      <vt:lpstr>Рефлексия в начале урока</vt:lpstr>
      <vt:lpstr>Эпиграф к уроку</vt:lpstr>
      <vt:lpstr>Неверный ответ</vt:lpstr>
      <vt:lpstr>«Допиши сказку»</vt:lpstr>
      <vt:lpstr>Пословица к уроку</vt:lpstr>
      <vt:lpstr>«Выбери вопрос»</vt:lpstr>
      <vt:lpstr> «Пароль»</vt:lpstr>
      <vt:lpstr> «Расскажу тебе сказку…»</vt:lpstr>
      <vt:lpstr>«Поиграем»! (по теме «Приставка»)</vt:lpstr>
      <vt:lpstr> «Разгадай шараду»      (по теме «Местоимение»)</vt:lpstr>
      <vt:lpstr> «Разгадай загадку»      (по теме «Местоимение»)</vt:lpstr>
      <vt:lpstr>Презентация PowerPoint</vt:lpstr>
      <vt:lpstr>«Выбери меня»</vt:lpstr>
      <vt:lpstr>«Разгадай кроссворд»</vt:lpstr>
      <vt:lpstr>Составь кроссворд  «Сквозная буква» </vt:lpstr>
      <vt:lpstr>О чём произведение?</vt:lpstr>
      <vt:lpstr>Задай вопрос по        произведению</vt:lpstr>
      <vt:lpstr>Выставка иллюстраций по                                                      изучаемому произведению</vt:lpstr>
      <vt:lpstr>Выставка рисунков учащихся «Угадай эпизод»</vt:lpstr>
      <vt:lpstr>«Поставь по порядку»</vt:lpstr>
      <vt:lpstr>«Чей предмет»?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Разия</dc:creator>
  <cp:lastModifiedBy>Разия</cp:lastModifiedBy>
  <cp:revision>15</cp:revision>
  <dcterms:created xsi:type="dcterms:W3CDTF">2013-04-23T17:17:17Z</dcterms:created>
  <dcterms:modified xsi:type="dcterms:W3CDTF">2014-11-16T14:48:27Z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TC030005949</vt:lpwstr>
  </property>
</Properties>
</file>