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89D1AD-E2DF-4E7B-9718-CB78EE85D38F}" type="datetimeFigureOut">
              <a:rPr lang="ru-RU" smtClean="0"/>
              <a:pPr/>
              <a:t>08.10.2004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E7ACCD-B153-4779-BF69-3FEC1833A57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309634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Реализация </a:t>
            </a:r>
            <a:r>
              <a:rPr lang="ru-RU" sz="4800" dirty="0" err="1" smtClean="0">
                <a:solidFill>
                  <a:schemeClr val="tx1"/>
                </a:solidFill>
              </a:rPr>
              <a:t>компетентностного</a:t>
            </a:r>
            <a:r>
              <a:rPr lang="ru-RU" sz="4800" dirty="0" smtClean="0">
                <a:solidFill>
                  <a:schemeClr val="tx1"/>
                </a:solidFill>
              </a:rPr>
              <a:t> подхода  в обучении школьников математике.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373216"/>
            <a:ext cx="7854696" cy="1484784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/>
              <a:t>“</a:t>
            </a:r>
            <a:r>
              <a:rPr lang="ru-RU" sz="3200" b="1" i="1" dirty="0" smtClean="0"/>
              <a:t>Не для школы - для жизни учимся</a:t>
            </a:r>
            <a:r>
              <a:rPr lang="en-US" sz="3200" b="1" i="1" dirty="0" smtClean="0"/>
              <a:t>”</a:t>
            </a:r>
            <a:r>
              <a:rPr lang="ru-RU" sz="3200" b="1" i="1" dirty="0" smtClean="0"/>
              <a:t>.</a:t>
            </a:r>
            <a:endParaRPr lang="ru-RU" sz="3200" b="1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509120"/>
            <a:ext cx="4248472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73257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Тесты по усовершенствованию устного счёта.</a:t>
            </a:r>
            <a:r>
              <a:rPr lang="ru-RU" sz="2400" dirty="0" smtClean="0"/>
              <a:t> </a:t>
            </a:r>
          </a:p>
          <a:p>
            <a:r>
              <a:rPr lang="ru-RU" sz="2400" b="1" i="1" dirty="0" smtClean="0"/>
              <a:t>Контрольные работы.</a:t>
            </a:r>
          </a:p>
          <a:p>
            <a:r>
              <a:rPr lang="ru-RU" sz="2400" b="1" dirty="0" smtClean="0"/>
              <a:t>Задачи социально – трудового характера.</a:t>
            </a:r>
          </a:p>
          <a:p>
            <a:pPr>
              <a:buNone/>
            </a:pPr>
            <a:r>
              <a:rPr lang="ru-RU" u="sng" dirty="0" smtClean="0"/>
              <a:t>Задача</a:t>
            </a:r>
            <a:r>
              <a:rPr lang="en-US" u="sng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урожайное время года(осенью) цены на овощи</a:t>
            </a:r>
          </a:p>
          <a:p>
            <a:pPr>
              <a:buNone/>
            </a:pPr>
            <a:r>
              <a:rPr lang="ru-RU" dirty="0" smtClean="0"/>
              <a:t>понизились в среднем на 50%, а к зиме они</a:t>
            </a:r>
          </a:p>
          <a:p>
            <a:pPr>
              <a:buNone/>
            </a:pPr>
            <a:r>
              <a:rPr lang="ru-RU" dirty="0" smtClean="0"/>
              <a:t>повысились на 10% по сравнению с прошлогодними</a:t>
            </a:r>
          </a:p>
          <a:p>
            <a:pPr>
              <a:buNone/>
            </a:pPr>
            <a:r>
              <a:rPr lang="ru-RU" dirty="0" smtClean="0"/>
              <a:t>ценами. На сколько % подорожали овощи по</a:t>
            </a:r>
          </a:p>
          <a:p>
            <a:pPr>
              <a:buNone/>
            </a:pPr>
            <a:r>
              <a:rPr lang="ru-RU" dirty="0" smtClean="0"/>
              <a:t>сравнению с осенью?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73630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Решение задач с </a:t>
            </a:r>
            <a:r>
              <a:rPr lang="en-US" sz="6000" dirty="0" smtClean="0"/>
              <a:t>“</a:t>
            </a:r>
            <a:r>
              <a:rPr lang="ru-RU" sz="6000" dirty="0" smtClean="0"/>
              <a:t>лишними</a:t>
            </a:r>
            <a:r>
              <a:rPr lang="en-US" sz="6000" dirty="0" smtClean="0"/>
              <a:t>”</a:t>
            </a:r>
            <a:r>
              <a:rPr lang="ru-RU" sz="6000" dirty="0" smtClean="0"/>
              <a:t> данными.</a:t>
            </a:r>
            <a:endParaRPr lang="ru-RU" sz="60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err="1" smtClean="0"/>
              <a:t>Компетентностный</a:t>
            </a:r>
            <a:r>
              <a:rPr lang="ru-RU" sz="4000" dirty="0" smtClean="0"/>
              <a:t> подход</a:t>
            </a:r>
          </a:p>
          <a:p>
            <a:pPr>
              <a:buNone/>
            </a:pPr>
            <a:r>
              <a:rPr lang="ru-RU" sz="4000" dirty="0" smtClean="0"/>
              <a:t>предполагает освоение </a:t>
            </a:r>
          </a:p>
          <a:p>
            <a:pPr>
              <a:buNone/>
            </a:pPr>
            <a:r>
              <a:rPr lang="ru-RU" sz="4000" dirty="0" smtClean="0"/>
              <a:t>учащимися различного рода</a:t>
            </a:r>
          </a:p>
          <a:p>
            <a:pPr>
              <a:buNone/>
            </a:pPr>
            <a:r>
              <a:rPr lang="ru-RU" sz="4000" dirty="0" smtClean="0"/>
              <a:t>умений, позволяющих</a:t>
            </a:r>
          </a:p>
          <a:p>
            <a:pPr>
              <a:buNone/>
            </a:pPr>
            <a:r>
              <a:rPr lang="ru-RU" sz="4000" dirty="0" smtClean="0"/>
              <a:t>им в будущем действовать</a:t>
            </a:r>
          </a:p>
          <a:p>
            <a:pPr>
              <a:buNone/>
            </a:pPr>
            <a:r>
              <a:rPr lang="ru-RU" sz="4000" dirty="0" smtClean="0"/>
              <a:t>эффективно в ситуациях </a:t>
            </a:r>
          </a:p>
          <a:p>
            <a:pPr>
              <a:buNone/>
            </a:pPr>
            <a:r>
              <a:rPr lang="ru-RU" sz="4000" dirty="0" smtClean="0"/>
              <a:t>профессиональной и</a:t>
            </a:r>
          </a:p>
          <a:p>
            <a:pPr>
              <a:buNone/>
            </a:pPr>
            <a:r>
              <a:rPr lang="ru-RU" sz="4000" dirty="0" smtClean="0"/>
              <a:t>общественной жизни.</a:t>
            </a:r>
            <a:endParaRPr lang="ru-RU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Уровни математической компетенции</a:t>
            </a:r>
            <a:r>
              <a:rPr lang="en-US" sz="4800" dirty="0" smtClean="0">
                <a:solidFill>
                  <a:schemeClr val="tx1"/>
                </a:solidFill>
              </a:rPr>
              <a:t>: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1800" dirty="0" smtClean="0"/>
              <a:t>        Уровень                                          Уровень                                        Уровень</a:t>
            </a:r>
          </a:p>
          <a:p>
            <a:pPr>
              <a:buNone/>
            </a:pPr>
            <a:r>
              <a:rPr lang="ru-RU" sz="1800" dirty="0" smtClean="0"/>
              <a:t>в</a:t>
            </a:r>
            <a:r>
              <a:rPr lang="ru-RU" sz="1800" dirty="0" smtClean="0"/>
              <a:t>оспроизведения                               </a:t>
            </a:r>
            <a:r>
              <a:rPr lang="ru-RU" sz="1800" dirty="0" smtClean="0"/>
              <a:t>установления                           рассуждений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связей                        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511660" y="2168860"/>
            <a:ext cx="115212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rot="5400000">
            <a:off x="4067944" y="2708920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72200" y="2060848"/>
            <a:ext cx="122413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r>
              <a:rPr lang="ru-RU" sz="3600" dirty="0" smtClean="0"/>
              <a:t>Целостно – смысловая компетенция.</a:t>
            </a:r>
          </a:p>
          <a:p>
            <a:r>
              <a:rPr lang="ru-RU" sz="3600" dirty="0" smtClean="0"/>
              <a:t>Общекультурная компетенция.</a:t>
            </a:r>
          </a:p>
          <a:p>
            <a:r>
              <a:rPr lang="ru-RU" sz="3600" dirty="0" err="1" smtClean="0"/>
              <a:t>Учебно</a:t>
            </a:r>
            <a:r>
              <a:rPr lang="ru-RU" sz="3600" dirty="0" smtClean="0"/>
              <a:t> – познавательная компетенция.</a:t>
            </a:r>
          </a:p>
          <a:p>
            <a:r>
              <a:rPr lang="ru-RU" sz="3600" dirty="0" smtClean="0"/>
              <a:t>Информационная компетенция.</a:t>
            </a:r>
          </a:p>
          <a:p>
            <a:r>
              <a:rPr lang="ru-RU" sz="3600" dirty="0" smtClean="0"/>
              <a:t>Коммуникативная компетенция.</a:t>
            </a:r>
          </a:p>
          <a:p>
            <a:r>
              <a:rPr lang="ru-RU" sz="3600" dirty="0" smtClean="0"/>
              <a:t>Социально – трудовая компетенция.</a:t>
            </a:r>
          </a:p>
          <a:p>
            <a:r>
              <a:rPr lang="ru-RU" sz="3600" dirty="0" smtClean="0"/>
              <a:t>Компетенция личного самосовершенствования.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дминистратор\Рабочий стол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56992"/>
            <a:ext cx="4355976" cy="3501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ru-RU" dirty="0" smtClean="0"/>
              <a:t>Задача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520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Крышка сиденья на табуретке имеет форму квадрата</a:t>
            </a:r>
          </a:p>
          <a:p>
            <a:pPr>
              <a:buNone/>
            </a:pPr>
            <a:r>
              <a:rPr lang="ru-RU" dirty="0" smtClean="0"/>
              <a:t>со стороной 34 см 8 мм. Сколько таких сидений</a:t>
            </a:r>
          </a:p>
          <a:p>
            <a:pPr>
              <a:buNone/>
            </a:pPr>
            <a:r>
              <a:rPr lang="ru-RU" dirty="0" smtClean="0"/>
              <a:t>можно вырезать из фанеры, имеющей форму</a:t>
            </a:r>
          </a:p>
          <a:p>
            <a:pPr>
              <a:buNone/>
            </a:pPr>
            <a:r>
              <a:rPr lang="ru-RU" dirty="0" smtClean="0"/>
              <a:t>квадрата со стороной 1 м 50 см, если на пропил идёт</a:t>
            </a:r>
          </a:p>
          <a:p>
            <a:pPr>
              <a:buNone/>
            </a:pPr>
            <a:r>
              <a:rPr lang="ru-RU" dirty="0" smtClean="0"/>
              <a:t>2мм.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ru-RU" sz="4800" dirty="0" smtClean="0"/>
              <a:t>Математический словарь.</a:t>
            </a:r>
          </a:p>
          <a:p>
            <a:r>
              <a:rPr lang="ru-RU" sz="4800" dirty="0" smtClean="0"/>
              <a:t>Математический диктант.</a:t>
            </a:r>
          </a:p>
          <a:p>
            <a:r>
              <a:rPr lang="ru-RU" sz="4800" dirty="0" smtClean="0"/>
              <a:t>Написание сказок.</a:t>
            </a:r>
          </a:p>
          <a:p>
            <a:r>
              <a:rPr lang="ru-RU" sz="4800" dirty="0" smtClean="0"/>
              <a:t>Решение текстовых задач с пропущенными числами в условии.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85000" lnSpcReduction="20000"/>
          </a:bodyPr>
          <a:lstStyle/>
          <a:p>
            <a:r>
              <a:rPr lang="ru-RU" sz="5200" dirty="0" smtClean="0"/>
              <a:t>Нестандартные задачи.</a:t>
            </a:r>
          </a:p>
          <a:p>
            <a:r>
              <a:rPr lang="ru-RU" sz="5200" dirty="0" smtClean="0"/>
              <a:t>Проблемный способ изложения новой темы.</a:t>
            </a:r>
          </a:p>
          <a:p>
            <a:r>
              <a:rPr lang="ru-RU" sz="5200" dirty="0" smtClean="0"/>
              <a:t>Тестовые работы.</a:t>
            </a:r>
          </a:p>
          <a:p>
            <a:r>
              <a:rPr lang="ru-RU" sz="5200" dirty="0" smtClean="0"/>
              <a:t>Создание презентаций.</a:t>
            </a:r>
          </a:p>
          <a:p>
            <a:r>
              <a:rPr lang="ru-RU" sz="5200" dirty="0" smtClean="0"/>
              <a:t>Интегрированные уроки.</a:t>
            </a:r>
          </a:p>
          <a:p>
            <a:r>
              <a:rPr lang="ru-RU" sz="5200" dirty="0" smtClean="0"/>
              <a:t>Игровые моменты.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3"/>
          <p:cNvSpPr txBox="1">
            <a:spLocks/>
          </p:cNvSpPr>
          <p:nvPr/>
        </p:nvSpPr>
        <p:spPr bwMode="auto">
          <a:xfrm>
            <a:off x="1714500" y="0"/>
            <a:ext cx="742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b"/>
          <a:lstStyle/>
          <a:p>
            <a:pPr algn="ctr">
              <a:defRPr/>
            </a:pPr>
            <a:r>
              <a:rPr lang="ru-RU" sz="4400" b="1" i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«Кто </a:t>
            </a:r>
            <a:r>
              <a:rPr lang="ru-RU" sz="44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больше блинов съест»</a:t>
            </a:r>
          </a:p>
        </p:txBody>
      </p:sp>
      <p:grpSp>
        <p:nvGrpSpPr>
          <p:cNvPr id="9" name="Группа 19"/>
          <p:cNvGrpSpPr>
            <a:grpSpLocks/>
          </p:cNvGrpSpPr>
          <p:nvPr/>
        </p:nvGrpSpPr>
        <p:grpSpPr bwMode="auto">
          <a:xfrm rot="1742367">
            <a:off x="2384425" y="3160713"/>
            <a:ext cx="2324100" cy="1889125"/>
            <a:chOff x="316589" y="1740471"/>
            <a:chExt cx="2324338" cy="1889038"/>
          </a:xfrm>
        </p:grpSpPr>
        <p:pic>
          <p:nvPicPr>
            <p:cNvPr id="16425" name="Рисунок 10" descr="01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1800440">
              <a:off x="316589" y="1740471"/>
              <a:ext cx="2324338" cy="1889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4" name="Text Box 27"/>
            <p:cNvSpPr txBox="1">
              <a:spLocks noChangeArrowheads="1"/>
            </p:cNvSpPr>
            <p:nvPr/>
          </p:nvSpPr>
          <p:spPr bwMode="auto">
            <a:xfrm>
              <a:off x="770518" y="2360027"/>
              <a:ext cx="1427308" cy="522264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50800" dir="5400000" algn="ctr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dirty="0"/>
                <a:t>5+0,985</a:t>
              </a:r>
            </a:p>
          </p:txBody>
        </p:sp>
      </p:grpSp>
      <p:grpSp>
        <p:nvGrpSpPr>
          <p:cNvPr id="10" name="Группа 20"/>
          <p:cNvGrpSpPr>
            <a:grpSpLocks/>
          </p:cNvGrpSpPr>
          <p:nvPr/>
        </p:nvGrpSpPr>
        <p:grpSpPr bwMode="auto">
          <a:xfrm>
            <a:off x="214313" y="1714500"/>
            <a:ext cx="2611437" cy="2122488"/>
            <a:chOff x="165694" y="4523084"/>
            <a:chExt cx="2611732" cy="2122609"/>
          </a:xfrm>
        </p:grpSpPr>
        <p:pic>
          <p:nvPicPr>
            <p:cNvPr id="16423" name="Рисунок 13" descr="0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605214">
              <a:off x="165694" y="4523084"/>
              <a:ext cx="2611732" cy="2122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Text Box 39"/>
            <p:cNvSpPr txBox="1">
              <a:spLocks noChangeArrowheads="1"/>
            </p:cNvSpPr>
            <p:nvPr/>
          </p:nvSpPr>
          <p:spPr bwMode="auto">
            <a:xfrm>
              <a:off x="500694" y="5358157"/>
              <a:ext cx="1855998" cy="46198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0,378 + 22, 7</a:t>
              </a:r>
            </a:p>
          </p:txBody>
        </p:sp>
      </p:grpSp>
      <p:grpSp>
        <p:nvGrpSpPr>
          <p:cNvPr id="11" name="Группа 21"/>
          <p:cNvGrpSpPr>
            <a:grpSpLocks/>
          </p:cNvGrpSpPr>
          <p:nvPr/>
        </p:nvGrpSpPr>
        <p:grpSpPr bwMode="auto">
          <a:xfrm rot="-718486">
            <a:off x="3714750" y="1214438"/>
            <a:ext cx="2325688" cy="1890712"/>
            <a:chOff x="2987578" y="1005956"/>
            <a:chExt cx="2325478" cy="1889964"/>
          </a:xfrm>
        </p:grpSpPr>
        <p:pic>
          <p:nvPicPr>
            <p:cNvPr id="16421" name="Рисунок 11" descr="01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9549">
              <a:off x="2987578" y="1005956"/>
              <a:ext cx="2325478" cy="1889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 Box 43"/>
            <p:cNvSpPr txBox="1">
              <a:spLocks noChangeArrowheads="1"/>
            </p:cNvSpPr>
            <p:nvPr/>
          </p:nvSpPr>
          <p:spPr bwMode="auto">
            <a:xfrm>
              <a:off x="3279532" y="1774732"/>
              <a:ext cx="1752442" cy="4617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33,4+1,184</a:t>
              </a:r>
            </a:p>
          </p:txBody>
        </p:sp>
      </p:grp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214313" y="4572000"/>
            <a:ext cx="2324100" cy="1889125"/>
            <a:chOff x="3542158" y="3025963"/>
            <a:chExt cx="2324338" cy="1889038"/>
          </a:xfrm>
        </p:grpSpPr>
        <p:pic>
          <p:nvPicPr>
            <p:cNvPr id="16419" name="Рисунок 12" descr="01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790046">
              <a:off x="3542158" y="3025963"/>
              <a:ext cx="2324338" cy="1889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 Box 40"/>
            <p:cNvSpPr txBox="1">
              <a:spLocks noChangeArrowheads="1"/>
            </p:cNvSpPr>
            <p:nvPr/>
          </p:nvSpPr>
          <p:spPr bwMode="auto">
            <a:xfrm>
              <a:off x="3858102" y="3714906"/>
              <a:ext cx="1752779" cy="4619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413,1-131,8</a:t>
              </a:r>
            </a:p>
          </p:txBody>
        </p:sp>
      </p:grpSp>
      <p:grpSp>
        <p:nvGrpSpPr>
          <p:cNvPr id="13" name="Группа 23"/>
          <p:cNvGrpSpPr>
            <a:grpSpLocks/>
          </p:cNvGrpSpPr>
          <p:nvPr/>
        </p:nvGrpSpPr>
        <p:grpSpPr bwMode="auto">
          <a:xfrm rot="984924">
            <a:off x="3705225" y="4832350"/>
            <a:ext cx="2160588" cy="1755775"/>
            <a:chOff x="3643306" y="5101713"/>
            <a:chExt cx="2160996" cy="1756287"/>
          </a:xfrm>
        </p:grpSpPr>
        <p:pic>
          <p:nvPicPr>
            <p:cNvPr id="16417" name="Рисунок 14" descr="0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928401">
              <a:off x="3643306" y="5101713"/>
              <a:ext cx="2160996" cy="1756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 Box 38"/>
            <p:cNvSpPr txBox="1">
              <a:spLocks noChangeArrowheads="1"/>
            </p:cNvSpPr>
            <p:nvPr/>
          </p:nvSpPr>
          <p:spPr bwMode="auto">
            <a:xfrm>
              <a:off x="3999960" y="5714311"/>
              <a:ext cx="1429020" cy="46209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12,1-0,44</a:t>
              </a:r>
            </a:p>
          </p:txBody>
        </p:sp>
      </p:grpSp>
      <p:grpSp>
        <p:nvGrpSpPr>
          <p:cNvPr id="14" name="Группа 25"/>
          <p:cNvGrpSpPr>
            <a:grpSpLocks/>
          </p:cNvGrpSpPr>
          <p:nvPr/>
        </p:nvGrpSpPr>
        <p:grpSpPr bwMode="auto">
          <a:xfrm>
            <a:off x="6357938" y="4500563"/>
            <a:ext cx="2454275" cy="1993900"/>
            <a:chOff x="6469945" y="3289587"/>
            <a:chExt cx="2453863" cy="1994306"/>
          </a:xfrm>
        </p:grpSpPr>
        <p:pic>
          <p:nvPicPr>
            <p:cNvPr id="16415" name="Рисунок 17" descr="01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920996">
              <a:off x="6469945" y="3289587"/>
              <a:ext cx="2453863" cy="1994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1"/>
            <p:cNvSpPr txBox="1">
              <a:spLocks noChangeArrowheads="1"/>
            </p:cNvSpPr>
            <p:nvPr/>
          </p:nvSpPr>
          <p:spPr bwMode="auto">
            <a:xfrm>
              <a:off x="6857230" y="4143836"/>
              <a:ext cx="1858650" cy="46046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91,2 - 3,5782</a:t>
              </a:r>
              <a:endParaRPr lang="ru-RU" sz="2000" dirty="0"/>
            </a:p>
          </p:txBody>
        </p:sp>
      </p:grpSp>
      <p:grpSp>
        <p:nvGrpSpPr>
          <p:cNvPr id="15" name="Группа 24"/>
          <p:cNvGrpSpPr>
            <a:grpSpLocks/>
          </p:cNvGrpSpPr>
          <p:nvPr/>
        </p:nvGrpSpPr>
        <p:grpSpPr bwMode="auto">
          <a:xfrm rot="1390117">
            <a:off x="6686550" y="1482725"/>
            <a:ext cx="2462213" cy="1812925"/>
            <a:chOff x="6109490" y="1311684"/>
            <a:chExt cx="2462057" cy="1812351"/>
          </a:xfrm>
        </p:grpSpPr>
        <p:pic>
          <p:nvPicPr>
            <p:cNvPr id="16413" name="Рисунок 15" descr="01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10357721">
              <a:off x="6109490" y="1311684"/>
              <a:ext cx="2462057" cy="1812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42"/>
            <p:cNvSpPr txBox="1">
              <a:spLocks noChangeArrowheads="1"/>
            </p:cNvSpPr>
            <p:nvPr/>
          </p:nvSpPr>
          <p:spPr bwMode="auto">
            <a:xfrm>
              <a:off x="6643698" y="1928283"/>
              <a:ext cx="1357227" cy="46181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7,5+3,15</a:t>
              </a:r>
            </a:p>
          </p:txBody>
        </p:sp>
      </p:grpSp>
      <p:grpSp>
        <p:nvGrpSpPr>
          <p:cNvPr id="16" name="Группа 26"/>
          <p:cNvGrpSpPr>
            <a:grpSpLocks/>
          </p:cNvGrpSpPr>
          <p:nvPr/>
        </p:nvGrpSpPr>
        <p:grpSpPr bwMode="auto">
          <a:xfrm>
            <a:off x="5500688" y="2857500"/>
            <a:ext cx="1543050" cy="1893888"/>
            <a:chOff x="6357950" y="4987508"/>
            <a:chExt cx="1542524" cy="1893585"/>
          </a:xfrm>
        </p:grpSpPr>
        <p:pic>
          <p:nvPicPr>
            <p:cNvPr id="16411" name="Рисунок 16" descr="01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943420">
              <a:off x="6184203" y="5164823"/>
              <a:ext cx="1893585" cy="1538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44"/>
            <p:cNvSpPr txBox="1">
              <a:spLocks noChangeArrowheads="1"/>
            </p:cNvSpPr>
            <p:nvPr/>
          </p:nvSpPr>
          <p:spPr bwMode="auto">
            <a:xfrm>
              <a:off x="6357950" y="5643041"/>
              <a:ext cx="1356849" cy="4618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5 - 0,986</a:t>
              </a: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1214414" y="1928802"/>
            <a:ext cx="500066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500562" y="1428736"/>
            <a:ext cx="500066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858148" y="1571612"/>
            <a:ext cx="500066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643306" y="3357562"/>
            <a:ext cx="500066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143636" y="4000504"/>
            <a:ext cx="500066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071538" y="5786454"/>
            <a:ext cx="500066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14810" y="5929330"/>
            <a:ext cx="500066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358082" y="4786322"/>
            <a:ext cx="500066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</a:t>
            </a: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549275" y="2549525"/>
            <a:ext cx="1855788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/>
              <a:t>23,078</a:t>
            </a: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 rot="20881514">
            <a:off x="4024313" y="1925638"/>
            <a:ext cx="17526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/>
              <a:t>34,584</a:t>
            </a: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 rot="1390117">
            <a:off x="7242175" y="2033588"/>
            <a:ext cx="1357313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/>
              <a:t>10,65</a:t>
            </a:r>
            <a:endParaRPr lang="ru-RU" sz="2400" b="1" dirty="0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 rot="1742367">
            <a:off x="2878138" y="3763963"/>
            <a:ext cx="1427162" cy="584200"/>
          </a:xfrm>
          <a:prstGeom prst="rect">
            <a:avLst/>
          </a:prstGeom>
          <a:ln>
            <a:headEnd/>
            <a:tailEnd/>
          </a:ln>
          <a:effectLst>
            <a:outerShdw blurRad="50800" dist="50800" dir="5400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/>
              <a:t>5,985</a:t>
            </a: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5500688" y="3513138"/>
            <a:ext cx="1357312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/>
              <a:t>4,014</a:t>
            </a:r>
            <a:endParaRPr lang="ru-RU" sz="2800" b="1" dirty="0"/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530225" y="5260975"/>
            <a:ext cx="17526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/>
              <a:t>281,3</a:t>
            </a:r>
            <a:endParaRPr lang="ru-RU" sz="2400" b="1" dirty="0"/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 rot="984924">
            <a:off x="4068763" y="5378450"/>
            <a:ext cx="142875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/>
              <a:t>11,66</a:t>
            </a:r>
            <a:endParaRPr lang="ru-RU" sz="2800" b="1" dirty="0"/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6745288" y="5354638"/>
            <a:ext cx="1858962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/>
              <a:t>87,6218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Решение расчётных задач на движение, стоимость.</a:t>
            </a:r>
          </a:p>
          <a:p>
            <a:r>
              <a:rPr lang="ru-RU" sz="4400" dirty="0" smtClean="0"/>
              <a:t>Использование толкового словаря.</a:t>
            </a:r>
          </a:p>
          <a:p>
            <a:r>
              <a:rPr lang="ru-RU" sz="4400" dirty="0" smtClean="0"/>
              <a:t>Уроки – семинары и                     уроки </a:t>
            </a:r>
            <a:r>
              <a:rPr lang="ru-RU" sz="4800" dirty="0" smtClean="0"/>
              <a:t>-</a:t>
            </a:r>
            <a:r>
              <a:rPr lang="ru-RU" sz="4400" dirty="0" smtClean="0"/>
              <a:t> конференции.</a:t>
            </a:r>
            <a:endParaRPr lang="ru-RU" sz="4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30425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Диспуты .</a:t>
            </a:r>
            <a:br>
              <a:rPr lang="ru-RU" sz="6000" dirty="0" smtClean="0"/>
            </a:br>
            <a:r>
              <a:rPr lang="ru-RU" sz="6000" dirty="0" smtClean="0"/>
              <a:t>Групповая и парная работа.</a:t>
            </a:r>
            <a:endParaRPr lang="ru-RU" sz="6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284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Реализация компетентностного подхода  в обучении школьников математике.</vt:lpstr>
      <vt:lpstr>Уровни математической компетенции:</vt:lpstr>
      <vt:lpstr>Слайд 3</vt:lpstr>
      <vt:lpstr>Задача:</vt:lpstr>
      <vt:lpstr>Слайд 5</vt:lpstr>
      <vt:lpstr>Слайд 6</vt:lpstr>
      <vt:lpstr>Слайд 7</vt:lpstr>
      <vt:lpstr>Слайд 8</vt:lpstr>
      <vt:lpstr>Диспуты . Групповая и парная работа.</vt:lpstr>
      <vt:lpstr>Слайд 10</vt:lpstr>
      <vt:lpstr>Решение задач с “лишними” данными.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компетентностного подхода  в обучении школьников математике.</dc:title>
  <dc:creator>LAN_OS</dc:creator>
  <cp:lastModifiedBy>BLACK</cp:lastModifiedBy>
  <cp:revision>11</cp:revision>
  <dcterms:created xsi:type="dcterms:W3CDTF">2011-03-21T07:21:12Z</dcterms:created>
  <dcterms:modified xsi:type="dcterms:W3CDTF">2004-10-07T18:31:11Z</dcterms:modified>
</cp:coreProperties>
</file>