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ACDF-DA51-41E1-BD04-7F0AEB00095A}" type="datetimeFigureOut">
              <a:rPr lang="ru-RU" smtClean="0"/>
              <a:t>07.02.2013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B8D01-5075-4571-9261-CFA87BB149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ACDF-DA51-41E1-BD04-7F0AEB00095A}" type="datetimeFigureOut">
              <a:rPr lang="ru-RU" smtClean="0"/>
              <a:t>07.02.2013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B8D01-5075-4571-9261-CFA87BB149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ACDF-DA51-41E1-BD04-7F0AEB00095A}" type="datetimeFigureOut">
              <a:rPr lang="ru-RU" smtClean="0"/>
              <a:t>07.02.2013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B8D01-5075-4571-9261-CFA87BB149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ACDF-DA51-41E1-BD04-7F0AEB00095A}" type="datetimeFigureOut">
              <a:rPr lang="ru-RU" smtClean="0"/>
              <a:t>07.02.2013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B8D01-5075-4571-9261-CFA87BB149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ACDF-DA51-41E1-BD04-7F0AEB00095A}" type="datetimeFigureOut">
              <a:rPr lang="ru-RU" smtClean="0"/>
              <a:t>07.02.2013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B8D01-5075-4571-9261-CFA87BB149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ACDF-DA51-41E1-BD04-7F0AEB00095A}" type="datetimeFigureOut">
              <a:rPr lang="ru-RU" smtClean="0"/>
              <a:t>07.02.2013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B8D01-5075-4571-9261-CFA87BB149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ACDF-DA51-41E1-BD04-7F0AEB00095A}" type="datetimeFigureOut">
              <a:rPr lang="ru-RU" smtClean="0"/>
              <a:t>07.02.2013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B8D01-5075-4571-9261-CFA87BB149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ACDF-DA51-41E1-BD04-7F0AEB00095A}" type="datetimeFigureOut">
              <a:rPr lang="ru-RU" smtClean="0"/>
              <a:t>07.02.2013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B8D01-5075-4571-9261-CFA87BB149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ACDF-DA51-41E1-BD04-7F0AEB00095A}" type="datetimeFigureOut">
              <a:rPr lang="ru-RU" smtClean="0"/>
              <a:t>07.02.2013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B8D01-5075-4571-9261-CFA87BB149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ACDF-DA51-41E1-BD04-7F0AEB00095A}" type="datetimeFigureOut">
              <a:rPr lang="ru-RU" smtClean="0"/>
              <a:t>07.02.2013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B8D01-5075-4571-9261-CFA87BB149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ACDF-DA51-41E1-BD04-7F0AEB00095A}" type="datetimeFigureOut">
              <a:rPr lang="ru-RU" smtClean="0"/>
              <a:t>07.02.2013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B8D01-5075-4571-9261-CFA87BB149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0ACDF-DA51-41E1-BD04-7F0AEB00095A}" type="datetimeFigureOut">
              <a:rPr lang="ru-RU" smtClean="0"/>
              <a:t>07.02.2013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B8D01-5075-4571-9261-CFA87BB1491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964488" cy="5486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sz="4800" dirty="0">
              <a:solidFill>
                <a:schemeClr val="tx1"/>
              </a:solidFill>
            </a:endParaRP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611560" y="1340768"/>
            <a:ext cx="7992888" cy="5517232"/>
          </a:xfrm>
          <a:prstGeom prst="horizontalScrol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dirty="0" smtClean="0">
                <a:solidFill>
                  <a:schemeClr val="tx1"/>
                </a:solidFill>
              </a:rPr>
              <a:t>Ваш ребенок - пятиклассник</a:t>
            </a:r>
            <a:endParaRPr lang="ru-RU" sz="8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strips dir="r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         </a:t>
            </a:r>
          </a:p>
          <a:p>
            <a:pPr>
              <a:buNone/>
            </a:pP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     </a:t>
            </a:r>
            <a:r>
              <a:rPr lang="ru-RU" dirty="0" smtClean="0">
                <a:solidFill>
                  <a:schemeClr val="tx1"/>
                </a:solidFill>
              </a:rPr>
              <a:t>Если </a:t>
            </a:r>
            <a:r>
              <a:rPr lang="ru-RU" dirty="0">
                <a:solidFill>
                  <a:schemeClr val="tx1"/>
                </a:solidFill>
              </a:rPr>
              <a:t>раньше ежедневно ученики готовились к 2-3 предметам, то теперь приходится готовиться к 4-5. На первых порах появление новых предметов и новых учителей вызывает интерес у пятиклассников. Поэтому на вопрос: «Ну, как тебе в школе?» они часто отвечают: «Хорошо, интересно, здорово!» Успокоенные взрослые перестают волноваться слишком рано. По-настоящему ощутить трудности новых предметов дети могут только месяца через два, а иногда и позже. 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323528" y="188640"/>
            <a:ext cx="8280920" cy="1800200"/>
          </a:xfrm>
          <a:prstGeom prst="horizontalScrol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i="1" dirty="0"/>
              <a:t>Новые предметы</a:t>
            </a:r>
            <a:r>
              <a:rPr lang="ru-RU" sz="4000" dirty="0"/>
              <a:t>.</a:t>
            </a:r>
          </a:p>
        </p:txBody>
      </p:sp>
    </p:spTree>
  </p:cSld>
  <p:clrMapOvr>
    <a:masterClrMapping/>
  </p:clrMapOvr>
  <p:transition>
    <p:strips dir="r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47500" lnSpcReduction="20000"/>
          </a:bodyPr>
          <a:lstStyle/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         </a:t>
            </a:r>
          </a:p>
          <a:p>
            <a:pPr>
              <a:buNone/>
            </a:pPr>
            <a:r>
              <a:rPr lang="ru-RU" dirty="0" smtClean="0"/>
              <a:t>     </a:t>
            </a:r>
          </a:p>
          <a:p>
            <a:pPr>
              <a:buNone/>
            </a:pPr>
            <a:r>
              <a:rPr lang="ru-RU" sz="3300" dirty="0">
                <a:solidFill>
                  <a:schemeClr val="tx1"/>
                </a:solidFill>
              </a:rPr>
              <a:t> </a:t>
            </a:r>
            <a:r>
              <a:rPr lang="ru-RU" sz="3300" dirty="0" smtClean="0">
                <a:solidFill>
                  <a:schemeClr val="tx1"/>
                </a:solidFill>
              </a:rPr>
              <a:t>    </a:t>
            </a:r>
          </a:p>
          <a:p>
            <a:pPr>
              <a:buNone/>
            </a:pPr>
            <a:r>
              <a:rPr lang="ru-RU" sz="3300" dirty="0">
                <a:solidFill>
                  <a:schemeClr val="tx1"/>
                </a:solidFill>
              </a:rPr>
              <a:t> </a:t>
            </a:r>
            <a:r>
              <a:rPr lang="ru-RU" sz="3300" dirty="0" smtClean="0">
                <a:solidFill>
                  <a:schemeClr val="tx1"/>
                </a:solidFill>
              </a:rPr>
              <a:t>    </a:t>
            </a:r>
          </a:p>
          <a:p>
            <a:pPr>
              <a:lnSpc>
                <a:spcPct val="120000"/>
              </a:lnSpc>
              <a:buNone/>
            </a:pPr>
            <a:r>
              <a:rPr lang="ru-RU" sz="3300" dirty="0">
                <a:solidFill>
                  <a:schemeClr val="tx1"/>
                </a:solidFill>
              </a:rPr>
              <a:t> </a:t>
            </a:r>
            <a:r>
              <a:rPr lang="ru-RU" sz="3300" dirty="0" smtClean="0">
                <a:solidFill>
                  <a:schemeClr val="tx1"/>
                </a:solidFill>
              </a:rPr>
              <a:t>            </a:t>
            </a:r>
            <a:r>
              <a:rPr lang="ru-RU" sz="5900" dirty="0" smtClean="0">
                <a:solidFill>
                  <a:schemeClr val="tx1"/>
                </a:solidFill>
              </a:rPr>
              <a:t>Что </a:t>
            </a:r>
            <a:r>
              <a:rPr lang="ru-RU" sz="5900" dirty="0">
                <a:solidFill>
                  <a:schemeClr val="tx1"/>
                </a:solidFill>
              </a:rPr>
              <a:t>же может затруднять адаптацию детей к средней школе? Прежде всего, это рассогласованность, даже противоречивость требований разных педагогов: в тетради по математике поля должны быть с двух сторон, в тетради по русскому языку - с одной, а по иностранному языку - нужны три тетради, и каждая из них ведется по-разному; учительница истории требует, чтобы, отвечая урок, ученик придерживался сведений, изложенных в учебнике, а учительница литературы хвалит за собственное мнение и т.п. </a:t>
            </a:r>
          </a:p>
          <a:p>
            <a:pPr>
              <a:buNone/>
            </a:pPr>
            <a:r>
              <a:rPr lang="ru-RU" sz="4100" dirty="0">
                <a:solidFill>
                  <a:schemeClr val="tx1"/>
                </a:solidFill>
              </a:rPr>
              <a:t/>
            </a:r>
            <a:br>
              <a:rPr lang="ru-RU" sz="4100" dirty="0">
                <a:solidFill>
                  <a:schemeClr val="tx1"/>
                </a:solidFill>
              </a:rPr>
            </a:br>
            <a:endParaRPr lang="ru-RU" sz="4100" dirty="0">
              <a:solidFill>
                <a:schemeClr val="tx1"/>
              </a:solidFill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323528" y="188640"/>
            <a:ext cx="8280920" cy="1800200"/>
          </a:xfrm>
          <a:prstGeom prst="horizontalScrol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i="1" dirty="0"/>
              <a:t>Новые требования</a:t>
            </a:r>
            <a:r>
              <a:rPr lang="ru-RU" sz="4000" dirty="0" smtClean="0"/>
              <a:t>.</a:t>
            </a:r>
            <a:endParaRPr lang="ru-RU" sz="4000" dirty="0"/>
          </a:p>
        </p:txBody>
      </p:sp>
    </p:spTree>
  </p:cSld>
  <p:clrMapOvr>
    <a:masterClrMapping/>
  </p:clrMapOvr>
  <p:transition>
    <p:strips dir="r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         </a:t>
            </a:r>
          </a:p>
          <a:p>
            <a:pPr>
              <a:buNone/>
            </a:pPr>
            <a:endParaRPr lang="ru-RU" sz="1800" dirty="0"/>
          </a:p>
          <a:p>
            <a:pPr>
              <a:buNone/>
            </a:pPr>
            <a:r>
              <a:rPr lang="ru-RU" sz="2800" dirty="0" smtClean="0"/>
              <a:t>     </a:t>
            </a:r>
          </a:p>
          <a:p>
            <a:pPr>
              <a:buNone/>
            </a:pPr>
            <a:endParaRPr lang="ru-RU" sz="2800" dirty="0"/>
          </a:p>
          <a:p>
            <a:pPr>
              <a:lnSpc>
                <a:spcPct val="120000"/>
              </a:lnSpc>
              <a:buNone/>
            </a:pPr>
            <a:endParaRPr lang="ru-RU" sz="4000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buNone/>
            </a:pPr>
            <a:endParaRPr lang="ru-RU" sz="5800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buNone/>
            </a:pPr>
            <a:endParaRPr lang="ru-RU" sz="58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ru-RU" sz="12800" dirty="0" smtClean="0">
                <a:solidFill>
                  <a:schemeClr val="tx1"/>
                </a:solidFill>
              </a:rPr>
              <a:t>      Взрослым </a:t>
            </a:r>
            <a:r>
              <a:rPr lang="ru-RU" sz="12800" dirty="0">
                <a:solidFill>
                  <a:schemeClr val="tx1"/>
                </a:solidFill>
              </a:rPr>
              <a:t>может показаться, что никаких трудностей здесь нет. </a:t>
            </a:r>
            <a:r>
              <a:rPr lang="ru-RU" sz="12800" dirty="0">
                <a:solidFill>
                  <a:schemeClr val="tx1"/>
                </a:solidFill>
              </a:rPr>
              <a:t>Какая разница, в каком кабинете проходит урок. Такое мнение возникает из-за незнания психологии детей. На самом деле отсутствие своего места, своей территории, необходимость на каждой перемене сложить вещи и перейти в другой кабинет, сама проблема перетаскивания большого количества вещей с места на место вызывает у школьников чувство дискомфорта. </a:t>
            </a:r>
            <a:br>
              <a:rPr lang="ru-RU" sz="12800" dirty="0">
                <a:solidFill>
                  <a:schemeClr val="tx1"/>
                </a:solidFill>
              </a:rPr>
            </a:br>
            <a:endParaRPr lang="ru-RU" sz="128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ru-RU" sz="12800" dirty="0" smtClean="0">
                <a:solidFill>
                  <a:schemeClr val="tx1"/>
                </a:solidFill>
              </a:rPr>
              <a:t>     </a:t>
            </a:r>
          </a:p>
          <a:p>
            <a:pPr>
              <a:buNone/>
            </a:pPr>
            <a:r>
              <a:rPr lang="ru-RU" sz="12800" dirty="0">
                <a:solidFill>
                  <a:schemeClr val="tx1"/>
                </a:solidFill>
              </a:rPr>
              <a:t> </a:t>
            </a:r>
            <a:r>
              <a:rPr lang="ru-RU" sz="12800" dirty="0" smtClean="0">
                <a:solidFill>
                  <a:schemeClr val="tx1"/>
                </a:solidFill>
              </a:rPr>
              <a:t>    </a:t>
            </a:r>
          </a:p>
          <a:p>
            <a:pPr>
              <a:buNone/>
            </a:pPr>
            <a:r>
              <a:rPr lang="ru-RU" sz="4100" dirty="0">
                <a:solidFill>
                  <a:schemeClr val="tx1"/>
                </a:solidFill>
              </a:rPr>
              <a:t/>
            </a:r>
            <a:br>
              <a:rPr lang="ru-RU" sz="4100" dirty="0">
                <a:solidFill>
                  <a:schemeClr val="tx1"/>
                </a:solidFill>
              </a:rPr>
            </a:br>
            <a:endParaRPr lang="ru-RU" sz="4100" dirty="0">
              <a:solidFill>
                <a:schemeClr val="tx1"/>
              </a:solidFill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323528" y="0"/>
            <a:ext cx="8280920" cy="1916832"/>
          </a:xfrm>
          <a:prstGeom prst="horizontalScrol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i="1" dirty="0"/>
              <a:t>Отсутствие постоянного кабинета</a:t>
            </a:r>
            <a:r>
              <a:rPr lang="ru-RU" sz="4000" dirty="0" smtClean="0"/>
              <a:t>.</a:t>
            </a:r>
            <a:endParaRPr lang="ru-RU" sz="4000" dirty="0"/>
          </a:p>
        </p:txBody>
      </p:sp>
    </p:spTree>
  </p:cSld>
  <p:clrMapOvr>
    <a:masterClrMapping/>
  </p:clrMapOvr>
  <p:transition>
    <p:strips dir="r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  <a:p>
            <a:pPr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      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323528" y="1052736"/>
            <a:ext cx="8280920" cy="5184576"/>
          </a:xfrm>
          <a:prstGeom prst="horizontalScrol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5400" dirty="0"/>
              <a:t>Рекомендации родителям пятиклассников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458026" y="90100"/>
            <a:ext cx="2279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>
                <a:solidFill>
                  <a:schemeClr val="tx1"/>
                </a:solidFill>
              </a:rPr>
              <a:t>1. Ежедневно интересуйтесь школьными делами детей, проявляя внимание и терпение, не ограничивайтесь фразами; «Что получил?», «Как дела?», расспрашивайте о настроении, проявляйте эмоциональную чувствительность, делитесь чувствами.</a:t>
            </a:r>
          </a:p>
          <a:p>
            <a:pPr>
              <a:buNone/>
            </a:pPr>
            <a:r>
              <a:rPr lang="ru-RU" dirty="0">
                <a:solidFill>
                  <a:schemeClr val="tx1"/>
                </a:solidFill>
              </a:rPr>
              <a:t>2. Не скупитесь на похвалу, замечайте даже незначительные успехи и достижения.</a:t>
            </a:r>
          </a:p>
          <a:p>
            <a:pPr>
              <a:buNone/>
            </a:pPr>
            <a:r>
              <a:rPr lang="ru-RU" dirty="0">
                <a:solidFill>
                  <a:schemeClr val="tx1"/>
                </a:solidFill>
              </a:rPr>
              <a:t>3. При встрече с неудачами в учебе старайтесь разобраться вместе, найти выход, предвидеть последствия действий.</a:t>
            </a:r>
          </a:p>
          <a:p>
            <a:pPr>
              <a:buNone/>
            </a:pPr>
            <a:r>
              <a:rPr lang="ru-RU" dirty="0">
                <a:solidFill>
                  <a:schemeClr val="tx1"/>
                </a:solidFill>
              </a:rPr>
              <a:t>4. Не запугивайте ребенка. Страх притупляет деятельность ребенка.</a:t>
            </a:r>
          </a:p>
          <a:p>
            <a:pPr>
              <a:buNone/>
            </a:pPr>
            <a:r>
              <a:rPr lang="ru-RU" dirty="0">
                <a:solidFill>
                  <a:schemeClr val="tx1"/>
                </a:solidFill>
              </a:rPr>
              <a:t>5. Принимайте участие в жизни класса и школы.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dirty="0">
                <a:solidFill>
                  <a:schemeClr val="tx1"/>
                </a:solidFill>
              </a:rPr>
              <a:t>6. Подавляйте в себе искушение немедленно использовать любую ошибку ребенка для его критики.</a:t>
            </a:r>
          </a:p>
          <a:p>
            <a:pPr>
              <a:buNone/>
            </a:pPr>
            <a:r>
              <a:rPr lang="ru-RU" dirty="0">
                <a:solidFill>
                  <a:schemeClr val="tx1"/>
                </a:solidFill>
              </a:rPr>
              <a:t>7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>
                <a:solidFill>
                  <a:schemeClr val="tx1"/>
                </a:solidFill>
              </a:rPr>
              <a:t>Если ребенок просит о помощи в подготовке домашнего задания, не отказывайте ему. Но не выполняйте за ребенка, просто оказывайте поддержку.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8. </a:t>
            </a:r>
            <a:r>
              <a:rPr lang="ru-RU" dirty="0">
                <a:solidFill>
                  <a:schemeClr val="tx1"/>
                </a:solidFill>
              </a:rPr>
              <a:t>Не высказывайтесь негативно о школе, об учителях в присутствии ребенка, даже если вам кажется, что для этого есть повод.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dirty="0">
                <a:solidFill>
                  <a:schemeClr val="tx1"/>
                </a:solidFill>
              </a:rPr>
              <a:t>9</a:t>
            </a:r>
            <a:r>
              <a:rPr lang="ru-RU" dirty="0" smtClean="0">
                <a:solidFill>
                  <a:schemeClr val="tx1"/>
                </a:solidFill>
              </a:rPr>
              <a:t>. Контролируйте ребенка, делая ему замечания, ругая его, объясните: «за что…».</a:t>
            </a:r>
          </a:p>
          <a:p>
            <a:pPr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endParaRPr lang="ru-RU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10. </a:t>
            </a:r>
            <a:r>
              <a:rPr lang="ru-RU" dirty="0">
                <a:solidFill>
                  <a:schemeClr val="tx1"/>
                </a:solidFill>
              </a:rPr>
              <a:t>Не принуждайте детей работать на «оценку», так как это все больше провоцирует школьные страхи, связанные у детей с неуверенностью в своих силах, тревогой по поводу негативных оценок или их ожидания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11. Обеспечьте своему ребенку соблюдение оптимального для этого возраста режима дня и удобное рабочее место дома.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12. Позаботьтесь о том, чтобы у вашего ребенка были друзья, товарищи из класса, приглашайте их в свой дом. Создайте ребенку эмоциональный комфорт дома, научитесь правильно общаться с подростками.</a:t>
            </a:r>
          </a:p>
          <a:p>
            <a:pPr>
              <a:buNone/>
            </a:pPr>
            <a:endParaRPr lang="ru-RU" dirty="0">
              <a:solidFill>
                <a:schemeClr val="tx1"/>
              </a:solidFill>
            </a:endParaRPr>
          </a:p>
          <a:p>
            <a:pPr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13. </a:t>
            </a:r>
            <a:r>
              <a:rPr lang="ru-RU" dirty="0">
                <a:solidFill>
                  <a:schemeClr val="tx1"/>
                </a:solidFill>
              </a:rPr>
              <a:t>Радуйтесь достижениям своего ребенка. Не позволяйте себе сравнивать его с другими детьми, давайте оценку не самому ребенку, а его поступкам.</a:t>
            </a:r>
          </a:p>
          <a:p>
            <a:pPr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  <a:p>
            <a:pPr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      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323528" y="1052736"/>
            <a:ext cx="8280920" cy="5184576"/>
          </a:xfrm>
          <a:prstGeom prst="horizontalScrol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5400" dirty="0" smtClean="0"/>
              <a:t>Желаем Вам удачи!!!</a:t>
            </a:r>
            <a:endParaRPr lang="ru-RU" sz="5400" dirty="0"/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458026" y="90100"/>
            <a:ext cx="2279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  Ребенок </a:t>
            </a:r>
            <a:r>
              <a:rPr lang="ru-RU" dirty="0">
                <a:solidFill>
                  <a:schemeClr val="tx1"/>
                </a:solidFill>
              </a:rPr>
              <a:t>не хочет идти в школу, его трудно усадить за уроки. Многие пятиклассники не записывают задание в дневник, чтобы родители не смогли их проконтролировать. Записи в тетрадях и дневниках становятся небрежными: куда-то пропадает старательность и аккуратность. Ребенок, которого было не оторвать от книги, теперь не хочет брать ее в </a:t>
            </a:r>
            <a:r>
              <a:rPr lang="ru-RU" dirty="0" smtClean="0">
                <a:solidFill>
                  <a:schemeClr val="tx1"/>
                </a:solidFill>
              </a:rPr>
              <a:t>руки</a:t>
            </a:r>
            <a:r>
              <a:rPr lang="ru-RU" dirty="0">
                <a:solidFill>
                  <a:schemeClr val="tx1"/>
                </a:solidFill>
              </a:rPr>
              <a:t>.</a:t>
            </a:r>
            <a:endParaRPr lang="ru-RU" dirty="0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323528" y="188640"/>
            <a:ext cx="8280920" cy="1800200"/>
          </a:xfrm>
          <a:prstGeom prst="horizontalScrol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i="1" dirty="0"/>
              <a:t>Снижение интереса к учебе</a:t>
            </a:r>
            <a:r>
              <a:rPr lang="ru-RU" i="1" dirty="0"/>
              <a:t>.</a:t>
            </a:r>
            <a:r>
              <a:rPr lang="ru-RU" dirty="0"/>
              <a:t> 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strips dir="r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    Дети </a:t>
            </a:r>
            <a:r>
              <a:rPr lang="ru-RU" dirty="0">
                <a:solidFill>
                  <a:schemeClr val="tx1"/>
                </a:solidFill>
              </a:rPr>
              <a:t>допускают ошибки даже в тех случаях, которые были хорошо отработаны ранее. Теряются умения и навыки, приобретенные в начальной школе: хуже становится техника чтения, пересказы даются с трудом, ухудшаются вычислительные навыки и т.д. Многие пятиклассники начинают хуже запоминать материал урока. </a:t>
            </a: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323528" y="188640"/>
            <a:ext cx="8280920" cy="1800200"/>
          </a:xfrm>
          <a:prstGeom prst="horizontalScrol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i="1" dirty="0"/>
              <a:t>Снижение успеваемости</a:t>
            </a:r>
            <a:r>
              <a:rPr lang="ru-RU" i="1" dirty="0"/>
              <a:t>.</a:t>
            </a:r>
            <a:r>
              <a:rPr lang="ru-RU" dirty="0"/>
              <a:t> </a:t>
            </a:r>
            <a:r>
              <a:rPr lang="ru-RU" dirty="0" smtClean="0"/>
              <a:t> </a:t>
            </a:r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strips dir="r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   </a:t>
            </a:r>
          </a:p>
          <a:p>
            <a:pPr>
              <a:buNone/>
            </a:pP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  </a:t>
            </a:r>
            <a:r>
              <a:rPr lang="ru-RU" dirty="0">
                <a:solidFill>
                  <a:schemeClr val="tx1"/>
                </a:solidFill>
              </a:rPr>
              <a:t>Еще вчера дружный класс становится просто группой детей, возникают конфликты, драки, ссоры.</a:t>
            </a:r>
            <a:r>
              <a:rPr lang="ru-RU" sz="5400" dirty="0">
                <a:solidFill>
                  <a:schemeClr val="tx1"/>
                </a:solidFill>
              </a:rPr>
              <a:t/>
            </a:r>
            <a:br>
              <a:rPr lang="ru-RU" sz="5400" dirty="0">
                <a:solidFill>
                  <a:schemeClr val="tx1"/>
                </a:solidFill>
              </a:rPr>
            </a:br>
            <a:endParaRPr lang="ru-RU" sz="5400" dirty="0">
              <a:solidFill>
                <a:schemeClr val="tx1"/>
              </a:solidFill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323528" y="188640"/>
            <a:ext cx="8280920" cy="1800200"/>
          </a:xfrm>
          <a:prstGeom prst="horizontalScrol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i="1" dirty="0"/>
              <a:t>Напряженные отношения между детьми.</a:t>
            </a:r>
            <a:endParaRPr lang="ru-RU" sz="4000" dirty="0"/>
          </a:p>
        </p:txBody>
      </p:sp>
    </p:spTree>
  </p:cSld>
  <p:clrMapOvr>
    <a:masterClrMapping/>
  </p:clrMapOvr>
  <p:transition>
    <p:strips dir="r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   </a:t>
            </a:r>
          </a:p>
          <a:p>
            <a:pPr>
              <a:buNone/>
            </a:pP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С этим явлением постоянно сталкиваются родители и учителя. </a:t>
            </a: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323528" y="188640"/>
            <a:ext cx="8280920" cy="1800200"/>
          </a:xfrm>
          <a:prstGeom prst="horizontalScrol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i="1" dirty="0"/>
              <a:t>Непредсказуемые реакции. </a:t>
            </a:r>
            <a:endParaRPr lang="ru-RU" sz="4000" dirty="0"/>
          </a:p>
        </p:txBody>
      </p:sp>
    </p:spTree>
  </p:cSld>
  <p:clrMapOvr>
    <a:masterClrMapping/>
  </p:clrMapOvr>
  <p:transition>
    <p:strips dir="r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  <a:p>
            <a:pPr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      </a:t>
            </a:r>
            <a:r>
              <a:rPr lang="ru-RU" dirty="0" smtClean="0">
                <a:solidFill>
                  <a:schemeClr val="tx1"/>
                </a:solidFill>
              </a:rPr>
              <a:t>Очень </a:t>
            </a:r>
            <a:r>
              <a:rPr lang="ru-RU" dirty="0">
                <a:solidFill>
                  <a:schemeClr val="tx1"/>
                </a:solidFill>
              </a:rPr>
              <a:t>опасный фактор, который нужно не проглядеть. Часто свои трудности дети плохо осознают, считают, что все дело только в них самих, и не делятся переживаниями с родителями. У родителей создается впечатление полного благополучия. Очень важно мамам и папам уловить изменения в поведении ребенка, понять их причину и вовремя оказать помощь. 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323528" y="188640"/>
            <a:ext cx="8280920" cy="1800200"/>
          </a:xfrm>
          <a:prstGeom prst="horizontalScrol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i="1" dirty="0"/>
              <a:t>Отстранение от взрослых</a:t>
            </a:r>
            <a:r>
              <a:rPr lang="ru-RU" sz="4000" dirty="0"/>
              <a:t>. </a:t>
            </a:r>
            <a:r>
              <a:rPr lang="ru-RU" sz="4000" i="1" dirty="0" smtClean="0"/>
              <a:t> </a:t>
            </a:r>
            <a:endParaRPr lang="ru-RU" sz="4000" dirty="0"/>
          </a:p>
        </p:txBody>
      </p:sp>
    </p:spTree>
  </p:cSld>
  <p:clrMapOvr>
    <a:masterClrMapping/>
  </p:clrMapOvr>
  <p:transition>
    <p:strips dir="r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  <a:p>
            <a:pPr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      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323528" y="1052736"/>
            <a:ext cx="8280920" cy="5184576"/>
          </a:xfrm>
          <a:prstGeom prst="horizontalScrol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Давайте разберемся, какие факторы делают процесс адаптации пятиклассников таким непростым. 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458026" y="90100"/>
            <a:ext cx="2279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      </a:t>
            </a:r>
            <a:r>
              <a:rPr lang="ru-RU" sz="2800" dirty="0" smtClean="0">
                <a:solidFill>
                  <a:schemeClr val="tx1"/>
                </a:solidFill>
              </a:rPr>
              <a:t>В </a:t>
            </a:r>
            <a:r>
              <a:rPr lang="ru-RU" sz="2800" dirty="0">
                <a:solidFill>
                  <a:schemeClr val="tx1"/>
                </a:solidFill>
              </a:rPr>
              <a:t>начальных классах учитель – это вторая мама для детей. Отношения между учителем и учащимися чаще всего строятся по принципу домашних, родственных отношений. Учитель не просто преподает предметы, он учит обслуживать себя, заботится, чтобы ребенок был хорошо одет, сыт. Дети, в свою очередь, чувствуют себя защищенными со своей первой учительницей. И вдруг им предлагают «сменить маму». </a:t>
            </a:r>
            <a:br>
              <a:rPr lang="ru-RU" sz="2800" dirty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     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323528" y="188640"/>
            <a:ext cx="8280920" cy="1800200"/>
          </a:xfrm>
          <a:prstGeom prst="horizontalScrol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i="1" dirty="0"/>
              <a:t>Смена учителя.</a:t>
            </a:r>
            <a:endParaRPr lang="ru-RU" sz="4000" dirty="0"/>
          </a:p>
        </p:txBody>
      </p:sp>
    </p:spTree>
  </p:cSld>
  <p:clrMapOvr>
    <a:masterClrMapping/>
  </p:clrMapOvr>
  <p:transition>
    <p:strips dir="r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      </a:t>
            </a:r>
            <a:r>
              <a:rPr lang="ru-RU" dirty="0">
                <a:solidFill>
                  <a:schemeClr val="tx1"/>
                </a:solidFill>
              </a:rPr>
              <a:t>Появляется множество разных учителей, каждый со своим характером, со своими требованиями и привычками. Часто учителя ждут от детей, что те к ним приспособятся, никак не облегчая школьникам процесс приспособления к ним самим. Трудности у пятиклассников могут вызывать и необходимость на каждом уроке приспособиться к своеобразному темпу, особенностям речи, стилю преподавания каждого учителя.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     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323528" y="188640"/>
            <a:ext cx="8280920" cy="1800200"/>
          </a:xfrm>
          <a:prstGeom prst="horizontalScrol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i="1" dirty="0"/>
              <a:t>Много учителей.</a:t>
            </a:r>
            <a:endParaRPr lang="ru-RU" sz="4000" dirty="0"/>
          </a:p>
        </p:txBody>
      </p:sp>
    </p:spTree>
  </p:cSld>
  <p:clrMapOvr>
    <a:masterClrMapping/>
  </p:clrMapOvr>
  <p:transition>
    <p:strips dir="r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923</Words>
  <Application>Microsoft Office PowerPoint</Application>
  <PresentationFormat>Экран (4:3)</PresentationFormat>
  <Paragraphs>149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Иринка</dc:creator>
  <cp:lastModifiedBy>Иринка</cp:lastModifiedBy>
  <cp:revision>20</cp:revision>
  <dcterms:created xsi:type="dcterms:W3CDTF">2013-02-07T15:03:53Z</dcterms:created>
  <dcterms:modified xsi:type="dcterms:W3CDTF">2013-02-07T16:33:50Z</dcterms:modified>
</cp:coreProperties>
</file>