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A09B-D1D3-4307-97E3-F3B4B2E97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03AB9-603C-496C-8647-8E1591CCC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FBD65-5BB9-4B2F-B251-4BC9FC7D3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13EB-8EEF-4653-932A-A09F65A42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62822-5791-4950-95F0-59786720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FD812-0CB0-46EE-AD9D-FC3C4DAB7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93CC-1CBE-4C11-827D-8FE3566A3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D658-0CAC-4F88-A4AE-FC5A37F2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5935-389C-4474-BB82-B9BC5E3D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1D195-AC21-437F-8681-440471C32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664B-A546-4123-9A24-60EDF05BF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CD4C-1E22-4E77-8555-6E7C334C6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A8B4697-B550-4E63-83F0-F63D5E104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УРОК МАТЕМАТИКИ </a:t>
            </a:r>
            <a:br>
              <a:rPr lang="ru-RU" smtClean="0"/>
            </a:br>
            <a:r>
              <a:rPr lang="ru-RU" smtClean="0"/>
              <a:t>6 КЛАСС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«Нахождение числа по его дроби» </a:t>
            </a:r>
            <a:r>
              <a:rPr lang="ru-RU" dirty="0" smtClean="0"/>
              <a:t>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86125" y="5357813"/>
            <a:ext cx="4929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Степанова Ольга Анатольевна, учитель математики МКОУ СОШ 6 с Спицевка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Вот как посчитал Незнайка:   15*3/5=9 (чел.)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- Что же получилось после представления, как вы думайте?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(Мороженого всем не хватило.)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В чем ошибка Незнайки?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(Вместо того чтобы искать число по данному значению дроби , Незнайка нашёл дробь от числа.)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400" smtClean="0"/>
              <a:t>Как же найти это число?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/>
              <a:t> (Чтобы найти число по данному значению его дроби, надо это значение разделить на дробь.)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/>
              <a:t>- Сколько же всего жителей Солнечного города было на представлении?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решение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15:3/5=15*5/3=25.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(Ответ: 25 жителей.)</a:t>
            </a:r>
          </a:p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№4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u="sng" smtClean="0"/>
              <a:t>Незнайке фокусник подарил 65 воздушных шаров и попросил раздать жителям Солнечного города, но по дороге Незнайка наткнулся на куст шиповника, 3/5 шаров лопнуло. Сколько шаров осталось у Незнайки?</a:t>
            </a:r>
            <a:endParaRPr lang="ru-RU" smtClean="0"/>
          </a:p>
          <a:p>
            <a:pPr marL="609600" indent="-609600" eaLnBrk="1" hangingPunct="1">
              <a:defRPr/>
            </a:pPr>
            <a:r>
              <a:rPr lang="ru-RU" smtClean="0"/>
              <a:t>1)65*3/5=39(ш.)-лопнуло. 2)65-39=26(ш.) – осталось. (Ответ: 26 шаров.)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42875" y="285750"/>
            <a:ext cx="9221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Петропавловский собор – главное сооружение Петропавловской крепости.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В Петропавловском соборе находится крупнейшее собрание живописи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петровского времени. В композицию иконостаса включены 43 иконы.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В то время это была самая высокая постройка в России.  Найдите высоту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Петропавловского собора, если известно, что        от этого числа составляют 73,5м</a:t>
            </a:r>
            <a:endParaRPr lang="ru-RU" sz="2000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5267325" y="1436688"/>
          <a:ext cx="220663" cy="619125"/>
        </p:xfrm>
        <a:graphic>
          <a:graphicData uri="http://schemas.openxmlformats.org/presentationml/2006/ole">
            <p:oleObj spid="_x0000_s1026" name="Формула" r:id="rId3" imgW="215640" imgH="622080" progId="Equation.3">
              <p:embed/>
            </p:oleObj>
          </a:graphicData>
        </a:graphic>
      </p:graphicFrame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685800" y="847725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1400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286250" y="3000375"/>
            <a:ext cx="4857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cs typeface="Times New Roman" pitchFamily="18" charset="0"/>
              </a:rPr>
              <a:t>Решение:  73,5:    = 122,5 (м)_ </a:t>
            </a:r>
            <a:endParaRPr lang="ru-RU" sz="280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6696075" y="3021013"/>
          <a:ext cx="180975" cy="492125"/>
        </p:xfrm>
        <a:graphic>
          <a:graphicData uri="http://schemas.openxmlformats.org/presentationml/2006/ole">
            <p:oleObj spid="_x0000_s1027" name="Формула" r:id="rId4" imgW="177480" imgH="495000" progId="Equation.3">
              <p:embed/>
            </p:oleObj>
          </a:graphicData>
        </a:graphic>
      </p:graphicFrame>
      <p:pic>
        <p:nvPicPr>
          <p:cNvPr id="31751" name="Picture 7" descr="F:\питер\SDC10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532377"/>
            <a:ext cx="2286028" cy="3114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питер\SDC104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250026"/>
            <a:ext cx="4286253" cy="260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214313" y="357188"/>
            <a:ext cx="91487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Эрмитаж – один из крупнейших музеев мира. Сейчас в нём находится более трёх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миллионов экспонатов.  Датой основания Эрмитажа принято считать год,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когда Екатерина II приобрела коллекцию купца  Гоцкого из 225 полотен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известных европейских мастеров. Найдите год основания Эрмитажа, </a:t>
            </a:r>
          </a:p>
          <a:p>
            <a:pPr eaLnBrk="0" hangingPunct="0"/>
            <a:r>
              <a:rPr lang="ru-RU" sz="2000">
                <a:cs typeface="Times New Roman" pitchFamily="18" charset="0"/>
              </a:rPr>
              <a:t>если известно, что             от этого числа составляет 441</a:t>
            </a:r>
            <a:endParaRPr lang="ru-RU" sz="2000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630488" y="1533525"/>
          <a:ext cx="215900" cy="566738"/>
        </p:xfrm>
        <a:graphic>
          <a:graphicData uri="http://schemas.openxmlformats.org/presentationml/2006/ole">
            <p:oleObj spid="_x0000_s2050" name="Формула" r:id="rId3" imgW="215640" imgH="571320" progId="Equation.3">
              <p:embed/>
            </p:oleObj>
          </a:graphicData>
        </a:graphic>
      </p:graphicFrame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685800" y="847725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1400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714875" y="2643188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Решение:  441 :         = 1764(год)</a:t>
            </a:r>
            <a:endParaRPr lang="ru-RU" sz="200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6553200" y="2520950"/>
          <a:ext cx="190500" cy="492125"/>
        </p:xfrm>
        <a:graphic>
          <a:graphicData uri="http://schemas.openxmlformats.org/presentationml/2006/ole">
            <p:oleObj spid="_x0000_s2051" name="Формула" r:id="rId4" imgW="190440" imgH="495000" progId="Equation.3">
              <p:embed/>
            </p:oleObj>
          </a:graphicData>
        </a:graphic>
      </p:graphicFrame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9128125" y="847725"/>
            <a:ext cx="244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400" u="sng">
                <a:cs typeface="Times New Roman" pitchFamily="18" charset="0"/>
              </a:rPr>
              <a:t>)</a:t>
            </a:r>
            <a:endParaRPr lang="ru-RU"/>
          </a:p>
        </p:txBody>
      </p:sp>
      <p:pic>
        <p:nvPicPr>
          <p:cNvPr id="2056" name="Picture 7" descr="F:\питер\SDC10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6189"/>
            <a:ext cx="3738453" cy="28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F:\питер\SDC104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86166"/>
            <a:ext cx="400049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83550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>
                <a:cs typeface="Times New Roman" pitchFamily="18" charset="0"/>
              </a:rPr>
              <a:t>Северную столицу, подобно драгоценному ожерелью, окружают пригороды, </a:t>
            </a:r>
          </a:p>
          <a:p>
            <a:pPr eaLnBrk="0" hangingPunct="0">
              <a:tabLst>
                <a:tab pos="685800" algn="l"/>
              </a:tabLst>
            </a:pPr>
            <a:r>
              <a:rPr lang="ru-RU">
                <a:cs typeface="Times New Roman" pitchFamily="18" charset="0"/>
              </a:rPr>
              <a:t>где расположены бывшие царские резиденции. В первую очередь </a:t>
            </a:r>
          </a:p>
          <a:p>
            <a:pPr eaLnBrk="0" hangingPunct="0">
              <a:tabLst>
                <a:tab pos="685800" algn="l"/>
              </a:tabLst>
            </a:pPr>
            <a:r>
              <a:rPr lang="ru-RU">
                <a:cs typeface="Times New Roman" pitchFamily="18" charset="0"/>
              </a:rPr>
              <a:t>это Петергоф – грандиозный архитектурно – парковый ансамбль XVIII-XIX века, </a:t>
            </a:r>
          </a:p>
          <a:p>
            <a:pPr eaLnBrk="0" hangingPunct="0">
              <a:tabLst>
                <a:tab pos="685800" algn="l"/>
              </a:tabLst>
            </a:pPr>
            <a:r>
              <a:rPr lang="ru-RU">
                <a:cs typeface="Times New Roman" pitchFamily="18" charset="0"/>
              </a:rPr>
              <a:t>который украшен более чем сотней фонтанов. На его территории построено более </a:t>
            </a:r>
          </a:p>
          <a:p>
            <a:pPr eaLnBrk="0" hangingPunct="0">
              <a:tabLst>
                <a:tab pos="685800" algn="l"/>
              </a:tabLst>
            </a:pPr>
            <a:r>
              <a:rPr lang="ru-RU">
                <a:cs typeface="Times New Roman" pitchFamily="18" charset="0"/>
              </a:rPr>
              <a:t>тридцати зданий и павильонов.  Сколько гектаров  занимает Петергоф, </a:t>
            </a:r>
          </a:p>
          <a:p>
            <a:pPr eaLnBrk="0" hangingPunct="0">
              <a:tabLst>
                <a:tab pos="685800" algn="l"/>
              </a:tabLst>
            </a:pPr>
            <a:r>
              <a:rPr lang="ru-RU">
                <a:cs typeface="Times New Roman" pitchFamily="18" charset="0"/>
              </a:rPr>
              <a:t>если известно, что   0,36 от этого числа равны 360.</a:t>
            </a:r>
            <a:endParaRPr lang="ru-RU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214938" y="2286000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cs typeface="Times New Roman" pitchFamily="18" charset="0"/>
              </a:rPr>
              <a:t>Решение:  360 : 0,36 = 1000 (га)</a:t>
            </a:r>
            <a:endParaRPr lang="ru-RU" sz="2000"/>
          </a:p>
        </p:txBody>
      </p:sp>
      <p:pic>
        <p:nvPicPr>
          <p:cNvPr id="17412" name="Picture 3" descr="F:\питер\SDC10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9" y="3178631"/>
            <a:ext cx="4429126" cy="332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0"/>
            <a:ext cx="86074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Исаакиевский собор в городе Санкт – Петербург среди купольных храмов </a:t>
            </a:r>
          </a:p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по своим размерам стоит на 4 месте в мире. Его высота 101,5м,  внутренний </a:t>
            </a:r>
          </a:p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диаметр  купола равен 21,8м,  а внешний 25,8м. Здание окружают 12 </a:t>
            </a:r>
          </a:p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монолитных колонн высотой 17м и весом 114 тонн. Храм </a:t>
            </a:r>
          </a:p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одновременно может вместить 14000 человек.  Найдите  длину и ширину </a:t>
            </a:r>
          </a:p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храма, если известно, что длина составляет 0.05 от числа 2226; ширина </a:t>
            </a:r>
          </a:p>
          <a:p>
            <a:pPr eaLnBrk="0" hangingPunct="0">
              <a:tabLst>
                <a:tab pos="685800" algn="l"/>
              </a:tabLst>
            </a:pPr>
            <a:r>
              <a:rPr lang="ru-RU" sz="2000">
                <a:cs typeface="Times New Roman" pitchFamily="18" charset="0"/>
              </a:rPr>
              <a:t>составляет 0,2 от числа 488.</a:t>
            </a:r>
            <a:endParaRPr lang="ru-RU" sz="20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143375" y="2643188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u="sng">
                <a:cs typeface="Times New Roman" pitchFamily="18" charset="0"/>
              </a:rPr>
              <a:t>Решение: 1)   2226 · 0,05 = 111,3 (м)</a:t>
            </a:r>
            <a:endParaRPr lang="ru-RU" sz="2000"/>
          </a:p>
          <a:p>
            <a:pPr eaLnBrk="0" hangingPunct="0"/>
            <a:r>
              <a:rPr lang="ru-RU" sz="2000" u="sng">
                <a:cs typeface="Times New Roman" pitchFamily="18" charset="0"/>
              </a:rPr>
              <a:t>2)  488 · 0,2 = 97,6 (м)</a:t>
            </a:r>
            <a:endParaRPr lang="ru-RU" sz="2000"/>
          </a:p>
        </p:txBody>
      </p:sp>
      <p:pic>
        <p:nvPicPr>
          <p:cNvPr id="18436" name="Picture 3" descr="F:\питер\SDC10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2989"/>
            <a:ext cx="4286248" cy="321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0" smtClean="0"/>
              <a:t>Домашнее задание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Творческое (по желанию): составить и решить по одной задаче каждого типа, можно со сказочным сюжетом. </a:t>
            </a:r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Цель урока: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обеспечить осознанное усвоение учащимися понятия нахождения части от числа и числа по его части за счет укрупнения дидактической единицы; совместное и одновременное изучение действий, единства  процесса и решения прямой и обратной задачи; активизировать мыслительную деятельность учащихся посредством участия каждого из них в процессе работы; проверить уровень сформированности знаний по данной теме через различные формы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Устный счет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№1 Найдите число, если: а) 0,2 его равны 50; б) 3/5 его равны 15; в) 30% его равны 600; г) 4% его равны 20.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№2. Найдите: а) 0,5 от 200; б) 3/5 от 30; 30% от 60; г) 4% от 500.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- Сравните эти два задания. Что общего, чем отличаются?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smtClean="0"/>
              <a:t>-  Сформулируйте правила нахождения дроби от числа и числа по данному значению его дроби.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Устный счет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№3.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У одной мамы было 5 детей, 3/5 этих детей –мальчики. Догадайтесь, кто остальные и сколько их? Сколько девочек должно родиться у мамы, чтобы у нее оказалось равное количество мальчиков и девочек?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№4.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  В двух ящиках 128 кг чая. Если из первого переложить во второй 4 кг, то в обоих станет поровну. Сколько чая в каждом ящике?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РЕБУС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1116013" y="1916113"/>
            <a:ext cx="7570787" cy="4214812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9600" smtClean="0"/>
              <a:t>  2  «          »Ь</a:t>
            </a:r>
          </a:p>
        </p:txBody>
      </p:sp>
      <p:grpSp>
        <p:nvGrpSpPr>
          <p:cNvPr id="9221" name="Group 18"/>
          <p:cNvGrpSpPr>
            <a:grpSpLocks noChangeAspect="1"/>
          </p:cNvGrpSpPr>
          <p:nvPr/>
        </p:nvGrpSpPr>
        <p:grpSpPr bwMode="auto">
          <a:xfrm>
            <a:off x="3779838" y="1700213"/>
            <a:ext cx="2520950" cy="4033837"/>
            <a:chOff x="2705" y="7181"/>
            <a:chExt cx="2399" cy="2647"/>
          </a:xfrm>
        </p:grpSpPr>
        <p:sp>
          <p:nvSpPr>
            <p:cNvPr id="9222" name="AutoShape 19"/>
            <p:cNvSpPr>
              <a:spLocks noChangeAspect="1" noChangeArrowheads="1"/>
            </p:cNvSpPr>
            <p:nvPr/>
          </p:nvSpPr>
          <p:spPr bwMode="auto">
            <a:xfrm>
              <a:off x="2705" y="7181"/>
              <a:ext cx="2399" cy="2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3" name="Rectangle 20"/>
            <p:cNvSpPr>
              <a:spLocks noChangeArrowheads="1"/>
            </p:cNvSpPr>
            <p:nvPr/>
          </p:nvSpPr>
          <p:spPr bwMode="auto">
            <a:xfrm>
              <a:off x="3552" y="8156"/>
              <a:ext cx="564" cy="2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Rectangle 21"/>
            <p:cNvSpPr>
              <a:spLocks noChangeArrowheads="1"/>
            </p:cNvSpPr>
            <p:nvPr/>
          </p:nvSpPr>
          <p:spPr bwMode="auto">
            <a:xfrm>
              <a:off x="3269" y="8713"/>
              <a:ext cx="1130" cy="5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22"/>
            <p:cNvSpPr>
              <a:spLocks noChangeShapeType="1"/>
            </p:cNvSpPr>
            <p:nvPr/>
          </p:nvSpPr>
          <p:spPr bwMode="auto">
            <a:xfrm flipH="1" flipV="1">
              <a:off x="3693" y="7877"/>
              <a:ext cx="14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23"/>
            <p:cNvSpPr>
              <a:spLocks noChangeShapeType="1"/>
            </p:cNvSpPr>
            <p:nvPr/>
          </p:nvSpPr>
          <p:spPr bwMode="auto">
            <a:xfrm flipV="1">
              <a:off x="3834" y="7877"/>
              <a:ext cx="141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24"/>
            <p:cNvSpPr>
              <a:spLocks noChangeShapeType="1"/>
            </p:cNvSpPr>
            <p:nvPr/>
          </p:nvSpPr>
          <p:spPr bwMode="auto">
            <a:xfrm>
              <a:off x="3834" y="8435"/>
              <a:ext cx="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25"/>
            <p:cNvSpPr>
              <a:spLocks noChangeShapeType="1"/>
            </p:cNvSpPr>
            <p:nvPr/>
          </p:nvSpPr>
          <p:spPr bwMode="auto">
            <a:xfrm>
              <a:off x="3552" y="9271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26"/>
            <p:cNvSpPr>
              <a:spLocks noChangeShapeType="1"/>
            </p:cNvSpPr>
            <p:nvPr/>
          </p:nvSpPr>
          <p:spPr bwMode="auto">
            <a:xfrm>
              <a:off x="4116" y="9271"/>
              <a:ext cx="0" cy="5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27"/>
            <p:cNvSpPr>
              <a:spLocks noChangeShapeType="1"/>
            </p:cNvSpPr>
            <p:nvPr/>
          </p:nvSpPr>
          <p:spPr bwMode="auto">
            <a:xfrm flipH="1">
              <a:off x="2987" y="8853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28"/>
            <p:cNvSpPr>
              <a:spLocks noChangeShapeType="1"/>
            </p:cNvSpPr>
            <p:nvPr/>
          </p:nvSpPr>
          <p:spPr bwMode="auto">
            <a:xfrm>
              <a:off x="4399" y="8853"/>
              <a:ext cx="28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ОТВЕТ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sz="4800" b="1" i="1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800" b="1" i="1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smtClean="0"/>
              <a:t>«Д Р О Б 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Первый стих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Дробь от числа хотим найти,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Не надо никого тревожить.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Нам надо данное число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На эту дробь умножить.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/>
              <a:t>Что это за задачи?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(Задачи на нахождение дроби от числа.)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Второй стих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Если вы должны найти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Число по его дроби,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То на дробь вы поделите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Значенье данной дроби.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(Задачи на нахождение числа по его дроби.)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Задачи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u="sng" smtClean="0"/>
              <a:t>     Незнайке предложили решить задачу. Жители Солнечного города присутствуют на представлении в цирке. Фокусник хочет всех угостить мороженым. Он попросил Незнайку сосчитать, сколько всего жителей, если на представлении присутствуют 15 малышек, и это составляет 3/5 всех зрителей.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150</TotalTime>
  <Words>837</Words>
  <Application>Microsoft Office PowerPoint</Application>
  <PresentationFormat>Экран (4:3)</PresentationFormat>
  <Paragraphs>99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Times New Roman</vt:lpstr>
      <vt:lpstr>Arial</vt:lpstr>
      <vt:lpstr>Wingdings</vt:lpstr>
      <vt:lpstr>Calibri</vt:lpstr>
      <vt:lpstr>Клен</vt:lpstr>
      <vt:lpstr>Microsoft Equation 3.0</vt:lpstr>
      <vt:lpstr>УРОК МАТЕМАТИКИ  6 КЛАСС</vt:lpstr>
      <vt:lpstr>Цель урока:</vt:lpstr>
      <vt:lpstr>Устный счет</vt:lpstr>
      <vt:lpstr>Устный счет</vt:lpstr>
      <vt:lpstr>РЕБУС</vt:lpstr>
      <vt:lpstr>ОТВЕТ</vt:lpstr>
      <vt:lpstr>Первый стих</vt:lpstr>
      <vt:lpstr>Второй стих</vt:lpstr>
      <vt:lpstr>Задачи </vt:lpstr>
      <vt:lpstr>Вот как посчитал Незнайка:   15*3/5=9 (чел.) </vt:lpstr>
      <vt:lpstr>решение</vt:lpstr>
      <vt:lpstr>№4</vt:lpstr>
      <vt:lpstr>Слайд 13</vt:lpstr>
      <vt:lpstr>Слайд 14</vt:lpstr>
      <vt:lpstr>Слайд 15</vt:lpstr>
      <vt:lpstr>Слайд 16</vt:lpstr>
      <vt:lpstr>Домашнее задание </vt:lpstr>
    </vt:vector>
  </TitlesOfParts>
  <Company>Татарская гимназия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6 КЛАСС</dc:title>
  <dc:creator>Каримуллина</dc:creator>
  <cp:lastModifiedBy>ольга</cp:lastModifiedBy>
  <cp:revision>17</cp:revision>
  <dcterms:created xsi:type="dcterms:W3CDTF">2011-12-28T13:10:40Z</dcterms:created>
  <dcterms:modified xsi:type="dcterms:W3CDTF">2014-11-06T16:52:26Z</dcterms:modified>
</cp:coreProperties>
</file>