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7" r:id="rId4"/>
    <p:sldId id="258" r:id="rId5"/>
    <p:sldId id="293" r:id="rId6"/>
    <p:sldId id="298" r:id="rId7"/>
    <p:sldId id="305" r:id="rId8"/>
    <p:sldId id="299" r:id="rId9"/>
    <p:sldId id="289" r:id="rId10"/>
    <p:sldId id="300" r:id="rId11"/>
    <p:sldId id="306" r:id="rId12"/>
    <p:sldId id="307" r:id="rId13"/>
    <p:sldId id="266" r:id="rId14"/>
    <p:sldId id="301" r:id="rId15"/>
    <p:sldId id="302" r:id="rId16"/>
    <p:sldId id="303" r:id="rId17"/>
    <p:sldId id="304" r:id="rId18"/>
    <p:sldId id="312" r:id="rId19"/>
    <p:sldId id="31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10EE43D-E8DE-4875-8A37-194571F1CDDC}" type="datetimeFigureOut">
              <a:rPr lang="ru-RU"/>
              <a:pPr>
                <a:defRPr/>
              </a:pPr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C38093-9E3E-487C-AD66-B24FD8E44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664EC2B-E9CF-4B19-A5B6-46F8D7776EE2}" type="slidenum">
              <a:rPr lang="ru-RU" smtClean="0">
                <a:latin typeface="Arial" pitchFamily="34" charset="0"/>
              </a:rPr>
              <a:pPr>
                <a:defRPr/>
              </a:pPr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32C683-93C5-48C2-96C3-600CC9C3F9A4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3B7EC-FD9F-43F0-AF1C-C91986809726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4883B-A3BD-4598-BC98-48CC721DE8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7937-BD5C-4620-ABE7-49E3A95B5B5D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D12D-C1A0-450D-9D80-F13E8A3D5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B417-161E-410F-818E-BA5CA31A58F9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7209-C541-4639-B425-46EB87DED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FAD06-C263-48E1-BDE4-9812099B0DE8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CD10-1023-4C52-B815-A4A20A8CC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FB57B-CB81-435F-B60E-5D03AA43F169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4B48-8B4B-4904-AF30-A1E03192EE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C2BC-7227-46D4-BA1C-C52E9612519B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D5DF-7005-47A0-9CFD-37C225140D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B94F-3DAC-4A6E-B341-2027B5D604F9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6382-745E-47D8-B71F-D70F28BCF0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44D25-E037-4997-BBC8-781C428B01DA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0B39D-0933-45FE-9E5C-54DEA1ECAB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CB99-A7DF-444F-A0EE-1953B76B6E36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C283-D2BC-46E6-BA79-DFD4B10C9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332B-30E6-4186-9CFC-D5AFFA7AB41B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B298-B240-4FE3-9C60-3309CB5F8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3B5E-E4F1-409C-8FF7-12D4D51644BE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15BDF-9D10-467A-8340-072FF2F34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0074074-DB47-4CC5-ABAE-A08038A62A7E}" type="datetimeFigureOut">
              <a:rPr lang="ru-RU"/>
              <a:pPr>
                <a:defRPr/>
              </a:pPr>
              <a:t>06.11.2014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B2ABE38C-FE58-4C43-B295-3D1B7FC9AF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928688" y="1428750"/>
            <a:ext cx="7429500" cy="4786313"/>
          </a:xfrm>
        </p:spPr>
        <p:txBody>
          <a:bodyPr>
            <a:normAutofit/>
          </a:bodyPr>
          <a:lstStyle/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театрального кружка «Сказка»</a:t>
            </a:r>
            <a:endParaRPr lang="ru-RU" sz="5400" b="1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-334963" algn="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Бабенкина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Екатерина Сергеевна</a:t>
            </a:r>
            <a:endParaRPr lang="ru-RU" sz="22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ct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937" indent="0" algn="r" eaLnBrk="1" hangingPunct="1">
              <a:buFont typeface="Arial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9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>Фокинский район</a:t>
            </a:r>
            <a:r>
              <a:rPr lang="ru-RU" sz="14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  <a:t/>
            </a:r>
            <a:br>
              <a:rPr lang="ru-RU" sz="1400" dirty="0" smtClean="0">
                <a:solidFill>
                  <a:srgbClr val="5C85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</a:rPr>
            </a:br>
            <a:endParaRPr lang="ru-RU" sz="1400" dirty="0" smtClean="0">
              <a:solidFill>
                <a:srgbClr val="5C85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6" charset="0"/>
            </a:endParaRPr>
          </a:p>
          <a:p>
            <a:pPr indent="-334963" algn="r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6B2394"/>
              </a:solidFill>
              <a:latin typeface="Times New Roman" pitchFamily="16" charset="0"/>
            </a:endParaRPr>
          </a:p>
          <a:p>
            <a:pPr indent="-334963" eaLnBrk="1" hangingPunct="1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400" dirty="0" smtClean="0">
              <a:solidFill>
                <a:srgbClr val="6B2394"/>
              </a:solidFill>
              <a:latin typeface="Times New Roman" pitchFamily="16" charset="0"/>
            </a:endParaRPr>
          </a:p>
          <a:p>
            <a:pPr eaLnBrk="1" hangingPunct="1">
              <a:defRPr/>
            </a:pPr>
            <a:endParaRPr lang="ru-RU" sz="14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advTm="51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428625" y="1341438"/>
            <a:ext cx="8356600" cy="50403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познакомитьс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русским фольклором. Учить придумывать и обыгрывать новые сюжеты с использованием персонажей и предметов, известных детям по русским народным сказкам. Развивать речь и воображение. Воспитывать интерес к народным сказкам, поговоркам,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пословицам.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познакомить с основами актёрского мастерства. Учить изображать эмоциональное состояние персонажа, используя выразительные движения и интонацию. Познакомить с темпом и ритмом. Учить чётко, произносить слова и предложения с различной интонацией (вопрос, просьба, удивление, грусть, страх и т.д.). Развивать пластику движения, речь, логическое мышление, воображение. Воспитывать интерес к театральной деятельности.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88640"/>
            <a:ext cx="742955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ПЛАН МЕРОПРИЯТИЙ: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428625" y="1071563"/>
            <a:ext cx="8429625" cy="53101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правильно держать себя на сцене, использовать в создании образа атрибуты, элементы костюма. Развивать интонационную выразительность речи и пластику движений. Воспитывать любовь к театру, уважение к профессии актёра.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продолжить знакомство с народными традициями, праздниками, фольклором, играми. Дать представление о русском балаганном театре и его персонажах (Петрушка,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Марфуша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Доктор, Собака и т.д.) Познакомить детей с понятием «монолог». Дать характеристику типам монологических высказываний. Упражнять, в умении отличать описание от повествования. Закрепить общее представление о последовательности изложения, построения высказываний-описаний. Учить детей соблюдать эту последовательность, называть объект речи при описании. Развивать навыки монологической и диалогической речи. Воспитывать интерес к традициям и обрядам нашей страны.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88640"/>
            <a:ext cx="742955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ПЛАН МЕРОПРИЯТИЙ: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501063" cy="52387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учить детей вживаться в создаваемый образ, сопровождать действия репликами персонажей. Развивать логическое мышление, память, навыки выразительного чтения. Расширить словарный запас. Воспитывать интерес к истории нашей страны.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поддерживать активное желание активно участвовать в праздниках. Совершенствовать способность к импровизации. Развивать творческое воображение, зрительную память, внимание. Формировать умение соблюдать общепринятые нормы в отношениях между людьми. Воспитывать любовь и уважение к мамам и бабушкам.</a:t>
            </a:r>
          </a:p>
          <a:p>
            <a:pPr>
              <a:buFont typeface="Arial" charset="0"/>
              <a:buNone/>
              <a:defRPr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продолжать знакомство с основами актёрского мастерства. Учить передавать интонацией и жестами настроение персонажа. Развивать дикцию и навыки монологической и диалогической речи. Воспитывать любовь и бережное отношение к родной природе.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188640"/>
            <a:ext cx="7429551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ПЛАН МЕРОПРИЯТИЙ: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7164388" cy="3527425"/>
          </a:xfrm>
        </p:spPr>
        <p:txBody>
          <a:bodyPr/>
          <a:lstStyle/>
          <a:p>
            <a:r>
              <a:rPr lang="ru-RU" sz="2000" b="1" smtClean="0"/>
              <a:t>Нормативно - правовая база:</a:t>
            </a:r>
            <a:endParaRPr lang="ru-RU" sz="2000" smtClean="0"/>
          </a:p>
          <a:p>
            <a:r>
              <a:rPr lang="ru-RU" sz="2000" smtClean="0"/>
              <a:t>Концепция содержания непрерывного образования.</a:t>
            </a:r>
          </a:p>
          <a:p>
            <a:r>
              <a:rPr lang="ru-RU" sz="2000" smtClean="0"/>
              <a:t>Закон РФ об образовании</a:t>
            </a:r>
          </a:p>
          <a:p>
            <a:r>
              <a:rPr lang="ru-RU" sz="2000" smtClean="0"/>
              <a:t>Устав ДОУ</a:t>
            </a:r>
          </a:p>
          <a:p>
            <a:r>
              <a:rPr lang="ru-RU" sz="2000" smtClean="0"/>
              <a:t>САН. ПИН.</a:t>
            </a:r>
          </a:p>
          <a:p>
            <a:r>
              <a:rPr lang="ru-RU" sz="2000" smtClean="0"/>
              <a:t>Приказ Министерства образования и науки РФ от 23.11.2009 года «Об утверждении и введении в действие федеральных государственных требований к структуре основной общеобразовательной программы дошкольного образования».</a:t>
            </a:r>
          </a:p>
          <a:p>
            <a:pPr>
              <a:buFont typeface="Arial" charset="0"/>
              <a:buNone/>
            </a:pPr>
            <a:r>
              <a:rPr lang="ru-RU" sz="2000" smtClean="0"/>
              <a:t> </a:t>
            </a:r>
          </a:p>
          <a:p>
            <a:pPr>
              <a:buFont typeface="Arial" charset="0"/>
              <a:buNone/>
            </a:pPr>
            <a:r>
              <a:rPr lang="ru-RU" sz="2000" smtClean="0"/>
              <a:t> </a:t>
            </a:r>
          </a:p>
          <a:p>
            <a:pPr algn="just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357166"/>
            <a:ext cx="464347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Ресурсы:</a:t>
            </a:r>
          </a:p>
        </p:txBody>
      </p:sp>
      <p:pic>
        <p:nvPicPr>
          <p:cNvPr id="16388" name="Picture 4" descr="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4575" y="4437063"/>
            <a:ext cx="28606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4294967295"/>
          </p:nvPr>
        </p:nvSpPr>
        <p:spPr>
          <a:xfrm>
            <a:off x="1643063" y="1341438"/>
            <a:ext cx="7142162" cy="50403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Низкая заинтересованность родителей;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Неготовность родителей участвовать в реализации проекта;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Неготовность педагога к организации кружка.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283603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РИСКИ: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4294967295"/>
          </p:nvPr>
        </p:nvSpPr>
        <p:spPr>
          <a:xfrm>
            <a:off x="1428750" y="1341438"/>
            <a:ext cx="7356475" cy="5040312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Выбрать ответственных за выполнение отдельных направлений;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Организовать методическую помощь воспитателям;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Привлечь родителей к активному участию в проекте вместе со своими детьми;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родительские собрания, консультации по разъяснению задач по театрализованного проекта.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8640"/>
            <a:ext cx="828680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Пути преодоления рисков: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1357313" y="1341438"/>
            <a:ext cx="7500937" cy="5040312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результате совместной деятельности воспитанников, их родителей и педагогов дошкольного образовательного учреждения дети приобщились к высокохудожественной литературе и театральной деятельности, расширили кругозор о сказках, их авторах, персонажах, сформировали запас литературных впечатлений, научились сказки сочинять, иллюстрировать, инсценировать.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Родители воспитанников проявили интерес к чтению художественной литературы, осознали роль сказки в нравственно-эстетическом воспитании личности ребенка, а также стараются ежедневно читать детям по вечерам.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Проектный метод развивает познавательный интерес к различным областям знаний, формирует навыки сотрудничества.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Технология проектирования делает дошкольников активными участниками воспитательного процесса, ведет к саморазвитию детей.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382277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ВЫВОДЫ: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36306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1571625"/>
            <a:ext cx="37496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1357313"/>
            <a:ext cx="4038600" cy="1955800"/>
          </a:xfrm>
          <a:noFill/>
        </p:spPr>
      </p:pic>
      <p:pic>
        <p:nvPicPr>
          <p:cNvPr id="2150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643063"/>
            <a:ext cx="4038600" cy="2679700"/>
          </a:xfrm>
          <a:noFill/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75"/>
            <a:ext cx="4143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50825" y="1412875"/>
            <a:ext cx="8785225" cy="7921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-736"/>
              </a:avLst>
            </a:prstTxWarp>
          </a:bodyPr>
          <a:lstStyle/>
          <a:p>
            <a:pPr algn="ctr"/>
            <a:endParaRPr lang="ru-RU" sz="3600" kern="10" spc="72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2" name="Двойная волна 1"/>
          <p:cNvSpPr/>
          <p:nvPr/>
        </p:nvSpPr>
        <p:spPr>
          <a:xfrm>
            <a:off x="683568" y="2636912"/>
            <a:ext cx="8209607" cy="1872208"/>
          </a:xfrm>
          <a:prstGeom prst="doubleWav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kern="10" spc="72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</a:t>
            </a:r>
            <a:endParaRPr lang="ru-RU" dirty="0"/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1763713" y="1916113"/>
            <a:ext cx="62642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4400" b="1">
                <a:solidFill>
                  <a:srgbClr val="FFFF00"/>
                </a:solidFill>
                <a:latin typeface="Monotype Corsiva" pitchFamily="66" charset="0"/>
              </a:rPr>
              <a:t>Желаем вам цвести, расти, </a:t>
            </a:r>
          </a:p>
          <a:p>
            <a:r>
              <a:rPr lang="ru-RU" sz="4400" b="1">
                <a:solidFill>
                  <a:srgbClr val="FFFF00"/>
                </a:solidFill>
                <a:latin typeface="Monotype Corsiva" pitchFamily="66" charset="0"/>
              </a:rPr>
              <a:t>Копить, крепить здоровье.                                                          Оно для дальнего пути —                                          Главнейшее условье.</a:t>
            </a:r>
          </a:p>
          <a:p>
            <a:r>
              <a:rPr lang="ru-RU" sz="4000">
                <a:solidFill>
                  <a:srgbClr val="FFFF00"/>
                </a:solidFill>
                <a:latin typeface="Monotype Corsiva" pitchFamily="66" charset="0"/>
              </a:rPr>
              <a:t>                                 </a:t>
            </a:r>
          </a:p>
        </p:txBody>
      </p:sp>
    </p:spTree>
    <p:custDataLst>
      <p:tags r:id="rId1"/>
    </p:custDataLst>
  </p:cSld>
  <p:clrMapOvr>
    <a:masterClrMapping/>
  </p:clrMapOvr>
  <p:transition advTm="203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4294967295"/>
          </p:nvPr>
        </p:nvSpPr>
        <p:spPr>
          <a:xfrm>
            <a:off x="928688" y="1341438"/>
            <a:ext cx="7856537" cy="5040312"/>
          </a:xfrm>
        </p:spPr>
        <p:txBody>
          <a:bodyPr/>
          <a:lstStyle/>
          <a:p>
            <a:pPr indent="358775" algn="just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«Театрализованная деятельность является неисчерпаемым источником развития чувств, переживаний и эмоциональных открытий ребёнка, приобщает его к духовному богатству. Постановка сказки заставляет волноваться, сопереживать персонажу и событиям, и в процессе этого сопереживания создаются определённые отношения и моральные оценки, просто сообщаемые и усваиваемые» 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(В. А. Сухомлинский).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435087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ВВЕДЕНИЕ: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785225" cy="5040312"/>
          </a:xfrm>
        </p:spPr>
        <p:txBody>
          <a:bodyPr/>
          <a:lstStyle/>
          <a:p>
            <a:pPr indent="358775" algn="just"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Театрально- игровая деятельность имеет большое значение для всестороннего воспитания детей: развивает художественный вкус, творческие и декламационные способности, формирует чувство коллективизма, развивает память.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Время для данной деятельности отводится вне образовательной деятельности: во второй половине дня. В группе или на прогулке.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6177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АКТУАЛЬНОСТЬ:</a:t>
            </a:r>
          </a:p>
        </p:txBody>
      </p:sp>
      <p:pic>
        <p:nvPicPr>
          <p:cNvPr id="6148" name="Рисунок 5" descr="ltnb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933825"/>
            <a:ext cx="44577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39163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b="1" smtClean="0"/>
              <a:t> </a:t>
            </a: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♦</a:t>
            </a:r>
            <a:r>
              <a:rPr lang="ru-RU" b="1" smtClean="0"/>
              <a:t>  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оздание условий для развития у ребенка интереса к театральной деятельности и желание выступать вместе с коллективом сверстников. </a:t>
            </a:r>
          </a:p>
          <a:p>
            <a:pPr algn="just"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446253" y="188640"/>
            <a:ext cx="591521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ЦЕЛЬ ПРОЕКТА:</a:t>
            </a:r>
          </a:p>
        </p:txBody>
      </p:sp>
      <p:pic>
        <p:nvPicPr>
          <p:cNvPr id="7172" name="Рисунок 4" descr="SAM_47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116263"/>
            <a:ext cx="52927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3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1643063" y="0"/>
            <a:ext cx="701516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7200">
              <a:solidFill>
                <a:srgbClr val="993366"/>
              </a:solidFill>
              <a:latin typeface="Monotype Corsiva" pitchFamily="66" charset="0"/>
            </a:endParaRPr>
          </a:p>
        </p:txBody>
      </p:sp>
      <p:pic>
        <p:nvPicPr>
          <p:cNvPr id="8195" name="Picture 7" descr="j0232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92075"/>
            <a:ext cx="112871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 descr="j035449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5949950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Объект 2"/>
          <p:cNvSpPr>
            <a:spLocks noGrp="1"/>
          </p:cNvSpPr>
          <p:nvPr>
            <p:ph idx="4294967295"/>
          </p:nvPr>
        </p:nvSpPr>
        <p:spPr>
          <a:xfrm>
            <a:off x="539750" y="1341438"/>
            <a:ext cx="8291513" cy="4784725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Побуждать к импровизации с использованием доступных каждому ребёнку средств выразительности (мимика, жесты, движения и т.п.). Помогать в создании выразительных средств.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Способствовать тому, чтобы знания ребёнка о жизни, его желания и интересы естественно вплетались в содержание театральной деятельности.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Учить согласовывать свои действия с действиями партнёра (слушать, не перебивая; говорить, обращаясь к партнёру).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Выполнять движения и действия соответственно логике действий персонажей и с учетом места действия.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Вызывать желание произносить небольшие монологи и развернутые диалоги (в соответствии с сюжетом инсценировки).</a:t>
            </a:r>
          </a:p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Познакомить детей с историей театра. Дать представление о разных видах кукольных театров: пальчиковом, настольном, трафаретном, бибабо, ростовых кукол, театром марионеток и театром теней.</a:t>
            </a:r>
          </a:p>
          <a:p>
            <a:r>
              <a:rPr lang="ru-RU" sz="1600" b="1" smtClean="0"/>
              <a:t>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1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014206" y="188640"/>
            <a:ext cx="68627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ЗАДАЧИ ПРОЕКТА: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101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1571625" y="1357313"/>
            <a:ext cx="7286625" cy="502443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благоприятных условий для раскрытия личности ребенка, его индивидуальности, творческого потенциала через приобщение детей к театральному искусству, к театрализованной деятельности.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речи, мимики, жестов.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инициативы, активности, самостоятельности.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воспитателей: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профессионализма.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Внедрение новых методов в работе с детьми и родителями.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Личностный профессиональный рост.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Самореализация.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8640"/>
            <a:ext cx="75724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ОЖИДАЕМЫЕ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 РЕЗУЛЬТАТЫ: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1785938" y="1341438"/>
            <a:ext cx="6999287" cy="5040312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уровня личностного сознания.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Укрепление взаимоотношений между детьми и родителями.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Самореализация.</a:t>
            </a:r>
          </a:p>
          <a:p>
            <a:pPr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группы: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качественной предметно-развивающей среды для расширения представления детей о театре, его видах, атрибутах, костюмах, декорации.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системы перспективного планирования по театрализованной деятельности.</a:t>
            </a:r>
          </a:p>
          <a:p>
            <a:pPr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картотеки театрализованных игр.</a:t>
            </a: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8775" algn="just">
              <a:spcBef>
                <a:spcPct val="0"/>
              </a:spcBef>
              <a:buFont typeface="Arial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8640"/>
            <a:ext cx="75724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ОЖИДАЕМЫЕ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 РЕЗУЛЬТАТЫ: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4294967295"/>
          </p:nvPr>
        </p:nvSpPr>
        <p:spPr>
          <a:xfrm>
            <a:off x="285750" y="1341438"/>
            <a:ext cx="8499475" cy="5040312"/>
          </a:xfrm>
        </p:spPr>
        <p:txBody>
          <a:bodyPr/>
          <a:lstStyle/>
          <a:p>
            <a:pPr indent="358775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Сегодня, когда широко и фундаментально решается проблема дошкольного образования и воспитания и усложняются задачи, стоящие перед педагогами дошкольных образовательных учреждений, очень важной остается задача приобщения детей к театрализованной деятельности с самого раннего возраста. </a:t>
            </a:r>
          </a:p>
          <a:p>
            <a:pPr indent="358775">
              <a:spcBef>
                <a:spcPct val="0"/>
              </a:spcBef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Театрализованная деятельность будет способствовать развитию у дошкольников фантазии, воображения, памяти, познавательных процессов, знаний об окружающем мире и готовности к взаимодействию с ним. Участвуя в процессе создания спектакля, ребенок научится коллективно работать над замыслом будущего спектакля, обмениваться информацией, изготавливать персонажей, элементы декораций, подбирать музыкальные характеристики персонажам, работать над ролью и т. 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88640"/>
            <a:ext cx="49019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+mn-cs"/>
              </a:rPr>
              <a:t>АННОТАЦИЯ:</a:t>
            </a:r>
          </a:p>
        </p:txBody>
      </p:sp>
    </p:spTree>
  </p:cSld>
  <p:clrMapOvr>
    <a:masterClrMapping/>
  </p:clrMapOvr>
  <p:transition advTm="9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лнце 3"/>
          <p:cNvSpPr/>
          <p:nvPr/>
        </p:nvSpPr>
        <p:spPr>
          <a:xfrm>
            <a:off x="5975350" y="2924175"/>
            <a:ext cx="3168650" cy="374332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Мы под музыку бежали,</a:t>
            </a:r>
          </a:p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Но нисколько не устали.</a:t>
            </a:r>
          </a:p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Будем бегать мы опять-</a:t>
            </a:r>
          </a:p>
          <a:p>
            <a:pPr algn="ctr">
              <a:defRPr/>
            </a:pPr>
            <a:r>
              <a:rPr lang="ru-RU" sz="1100" dirty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И движенья повторять!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0"/>
            <a:ext cx="761437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реализации проекта: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971550" y="1844675"/>
            <a:ext cx="58150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1. Организационный этап.</a:t>
            </a:r>
          </a:p>
          <a:p>
            <a:pPr marL="457200" indent="-457200"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2. Диагностический этап.</a:t>
            </a:r>
          </a:p>
          <a:p>
            <a:pPr marL="457200" indent="-457200"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3. Основной этап.</a:t>
            </a:r>
          </a:p>
          <a:p>
            <a:pPr marL="457200" indent="-457200"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4. Обобщающий этап.</a:t>
            </a:r>
          </a:p>
        </p:txBody>
      </p:sp>
    </p:spTree>
  </p:cSld>
  <p:clrMapOvr>
    <a:masterClrMapping/>
  </p:clrMapOvr>
  <p:transition advTm="4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1464</TotalTime>
  <Words>1143</Words>
  <Application>Microsoft Office PowerPoint</Application>
  <PresentationFormat>Экран (4:3)</PresentationFormat>
  <Paragraphs>116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Monotype Corsiva</vt:lpstr>
      <vt:lpstr>Wingdings</vt:lpstr>
      <vt:lpstr>Comic Sans MS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Админ</cp:lastModifiedBy>
  <cp:revision>143</cp:revision>
  <dcterms:created xsi:type="dcterms:W3CDTF">2011-01-05T19:20:23Z</dcterms:created>
  <dcterms:modified xsi:type="dcterms:W3CDTF">2014-11-06T18:16:03Z</dcterms:modified>
</cp:coreProperties>
</file>