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2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280FE1-65DA-435D-98B3-4C7F656E7D4D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F31865-8F16-46D4-BABD-6AC062D1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b="1" i="1" dirty="0" smtClean="0"/>
              <a:t>   </a:t>
            </a:r>
            <a:r>
              <a:rPr lang="ru-RU" sz="5200" b="1" i="1" dirty="0" err="1" smtClean="0">
                <a:solidFill>
                  <a:srgbClr val="00B050"/>
                </a:solidFill>
              </a:rPr>
              <a:t>Яңгырау </a:t>
            </a:r>
            <a:r>
              <a:rPr lang="ru-RU" sz="5200" b="1" i="1" dirty="0" err="1" smtClean="0">
                <a:solidFill>
                  <a:srgbClr val="00B050"/>
                </a:solidFill>
              </a:rPr>
              <a:t>һәм саңгырау     тартыкларга</a:t>
            </a:r>
            <a:r>
              <a:rPr lang="ru-RU" sz="5200" b="1" i="1" dirty="0" smtClean="0">
                <a:solidFill>
                  <a:srgbClr val="00B050"/>
                </a:solidFill>
              </a:rPr>
              <a:t> </a:t>
            </a:r>
            <a:r>
              <a:rPr lang="ru-RU" sz="5200" b="1" i="1" dirty="0" err="1" smtClean="0">
                <a:solidFill>
                  <a:srgbClr val="00B050"/>
                </a:solidFill>
              </a:rPr>
              <a:t>беткән исемнәрнең килешләр      белән төрләнүе.</a:t>
            </a:r>
            <a:endParaRPr lang="ru-RU" sz="52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(4нче </a:t>
            </a:r>
            <a:r>
              <a:rPr lang="ru-RU" sz="4800" dirty="0" err="1" smtClean="0">
                <a:solidFill>
                  <a:srgbClr val="00B050"/>
                </a:solidFill>
              </a:rPr>
              <a:t>сыйныф,татар</a:t>
            </a:r>
            <a:r>
              <a:rPr lang="ru-RU" sz="4800" dirty="0" smtClean="0">
                <a:solidFill>
                  <a:srgbClr val="00B050"/>
                </a:solidFill>
              </a:rPr>
              <a:t> т</a:t>
            </a:r>
            <a:r>
              <a:rPr lang="tt-RU" sz="4800" dirty="0" smtClean="0">
                <a:solidFill>
                  <a:srgbClr val="00B050"/>
                </a:solidFill>
              </a:rPr>
              <a:t>өркеме)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tt-RU" b="1" i="1" dirty="0" smtClean="0"/>
              <a:t>                                 </a:t>
            </a:r>
            <a:r>
              <a:rPr lang="tt-RU" b="1" i="1" dirty="0" smtClean="0">
                <a:solidFill>
                  <a:schemeClr val="accent5">
                    <a:lumMod val="75000"/>
                  </a:schemeClr>
                </a:solidFill>
              </a:rPr>
              <a:t>Нинди сүз артык?</a:t>
            </a:r>
          </a:p>
          <a:p>
            <a:pPr>
              <a:buNone/>
            </a:pPr>
            <a:r>
              <a:rPr lang="tt-RU" dirty="0" smtClean="0"/>
              <a:t>                             </a:t>
            </a:r>
          </a:p>
          <a:p>
            <a:pPr>
              <a:buNone/>
            </a:pPr>
            <a:r>
              <a:rPr lang="tt-RU" dirty="0" smtClean="0"/>
              <a:t>                              </a:t>
            </a:r>
            <a:r>
              <a:rPr lang="tt-RU" b="1" i="1" dirty="0" smtClean="0">
                <a:solidFill>
                  <a:schemeClr val="accent1"/>
                </a:solidFill>
              </a:rPr>
              <a:t>урман</a:t>
            </a:r>
            <a:r>
              <a:rPr lang="tt-RU" i="1" dirty="0" smtClean="0"/>
              <a:t> </a:t>
            </a:r>
            <a:r>
              <a:rPr lang="tt-RU" dirty="0" smtClean="0"/>
              <a:t>                                   </a:t>
            </a:r>
          </a:p>
          <a:p>
            <a:pPr>
              <a:buNone/>
            </a:pPr>
            <a:r>
              <a:rPr lang="tt-RU" dirty="0" smtClean="0"/>
              <a:t>                                                                                    </a:t>
            </a:r>
          </a:p>
          <a:p>
            <a:pPr>
              <a:buNone/>
            </a:pPr>
            <a:r>
              <a:rPr lang="tt-RU" dirty="0" smtClean="0"/>
              <a:t>                                                                                   </a:t>
            </a:r>
            <a:r>
              <a:rPr lang="tt-RU" b="1" i="1" dirty="0" smtClean="0">
                <a:solidFill>
                  <a:schemeClr val="bg2">
                    <a:lumMod val="50000"/>
                  </a:schemeClr>
                </a:solidFill>
              </a:rPr>
              <a:t>яңгыр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                              </a:t>
            </a:r>
            <a:r>
              <a:rPr lang="tt-RU" b="1" i="1" dirty="0" smtClean="0">
                <a:solidFill>
                  <a:schemeClr val="accent1"/>
                </a:solidFill>
              </a:rPr>
              <a:t>болын</a:t>
            </a:r>
          </a:p>
          <a:p>
            <a:pPr>
              <a:buNone/>
            </a:pPr>
            <a:r>
              <a:rPr lang="tt-RU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 кош</a:t>
            </a:r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dirty="0" smtClean="0"/>
              <a:t>                                </a:t>
            </a:r>
            <a:r>
              <a:rPr lang="tt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чәчәк</a:t>
            </a:r>
          </a:p>
          <a:p>
            <a:pPr>
              <a:buNone/>
            </a:pPr>
            <a:r>
              <a:rPr lang="tt-RU" dirty="0" smtClean="0"/>
              <a:t>                                                                                     </a:t>
            </a:r>
            <a:r>
              <a:rPr lang="tt-RU" b="1" i="1" dirty="0" smtClean="0">
                <a:solidFill>
                  <a:srgbClr val="FFFF00"/>
                </a:solidFill>
              </a:rPr>
              <a:t>кояш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71462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714884"/>
            <a:ext cx="214314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4868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143668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1нче төркем:килешләр белән төрләндереп </a:t>
            </a: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яза.</a:t>
            </a:r>
            <a:endParaRPr lang="tt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Урман,кош.</a:t>
            </a:r>
          </a:p>
          <a:p>
            <a:pPr>
              <a:buNone/>
            </a:pPr>
            <a:r>
              <a:rPr lang="tt-RU" dirty="0" smtClean="0"/>
              <a:t>           </a:t>
            </a: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2 нче төркем:сүзтезмәләргә кушымчалар өстәп </a:t>
            </a: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яза.</a:t>
            </a:r>
            <a:endParaRPr lang="tt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Урман..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.(ю.к.) бару,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болын..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.(ч.к.) кайту,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яңгыр...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(б.к.) яву,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чәчәк.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..(т.к.) җыю, 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кош..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.(и.к.) тавышы,</a:t>
            </a:r>
            <a:r>
              <a:rPr lang="tt-RU" b="1" i="1" dirty="0" smtClean="0">
                <a:solidFill>
                  <a:schemeClr val="accent1">
                    <a:lumMod val="50000"/>
                  </a:schemeClr>
                </a:solidFill>
              </a:rPr>
              <a:t>кояш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...(у-в.к.) кызыну.</a:t>
            </a:r>
          </a:p>
          <a:p>
            <a:pPr>
              <a:buNone/>
            </a:pPr>
            <a:endParaRPr lang="tt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Бу сүзләр белән җөмләләр </a:t>
            </a:r>
            <a:r>
              <a:rPr lang="tt-RU" dirty="0" smtClean="0">
                <a:solidFill>
                  <a:schemeClr val="accent5">
                    <a:lumMod val="75000"/>
                  </a:schemeClr>
                </a:solidFill>
              </a:rPr>
              <a:t>уйла</a:t>
            </a:r>
            <a:r>
              <a:rPr lang="tt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300036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400" dirty="0" smtClean="0"/>
              <a:t>      </a:t>
            </a:r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</a:rPr>
              <a:t>Килеш белән төрләнгәндә яңгырау тартыкка беткән исемнәргә яңгырау,саңгырау тартыкка беткән исемнәргә саңгырау тартыкка башланган кушымчалар </a:t>
            </a:r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</a:rPr>
              <a:t>ялгана:</a:t>
            </a:r>
            <a:r>
              <a:rPr lang="tt-RU" sz="4400" i="1" dirty="0" smtClean="0">
                <a:solidFill>
                  <a:schemeClr val="accent1">
                    <a:lumMod val="50000"/>
                  </a:schemeClr>
                </a:solidFill>
              </a:rPr>
              <a:t>күл</a:t>
            </a:r>
            <a:r>
              <a:rPr lang="tt-RU" sz="4400" b="1" i="1" dirty="0" smtClean="0">
                <a:solidFill>
                  <a:schemeClr val="accent1">
                    <a:lumMod val="50000"/>
                  </a:schemeClr>
                </a:solidFill>
              </a:rPr>
              <a:t>нең</a:t>
            </a:r>
            <a:r>
              <a:rPr lang="tt-RU" sz="4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t-RU" sz="4400" i="1" dirty="0" smtClean="0">
                <a:solidFill>
                  <a:schemeClr val="accent1">
                    <a:lumMod val="50000"/>
                  </a:schemeClr>
                </a:solidFill>
              </a:rPr>
              <a:t>кояш</a:t>
            </a:r>
            <a:r>
              <a:rPr lang="tt-RU" sz="4400" b="1" i="1" dirty="0" smtClean="0">
                <a:solidFill>
                  <a:schemeClr val="accent1">
                    <a:lumMod val="50000"/>
                  </a:schemeClr>
                </a:solidFill>
              </a:rPr>
              <a:t>та</a:t>
            </a:r>
            <a:r>
              <a:rPr lang="tt-RU" sz="4400" i="1" dirty="0" smtClean="0">
                <a:solidFill>
                  <a:schemeClr val="accent1">
                    <a:lumMod val="50000"/>
                  </a:schemeClr>
                </a:solidFill>
              </a:rPr>
              <a:t>, балык</a:t>
            </a:r>
            <a:r>
              <a:rPr lang="tt-RU" sz="4400" b="1" i="1" dirty="0" smtClean="0">
                <a:solidFill>
                  <a:schemeClr val="accent1">
                    <a:lumMod val="50000"/>
                  </a:schemeClr>
                </a:solidFill>
              </a:rPr>
              <a:t>ка</a:t>
            </a:r>
            <a:r>
              <a:rPr lang="tt-RU" sz="4400" i="1" dirty="0" smtClean="0">
                <a:solidFill>
                  <a:schemeClr val="accent1">
                    <a:lumMod val="50000"/>
                  </a:schemeClr>
                </a:solidFill>
              </a:rPr>
              <a:t>,өй</a:t>
            </a:r>
            <a:r>
              <a:rPr lang="tt-RU" sz="4400" b="1" i="1" dirty="0" smtClean="0">
                <a:solidFill>
                  <a:schemeClr val="accent1">
                    <a:lumMod val="50000"/>
                  </a:schemeClr>
                </a:solidFill>
              </a:rPr>
              <a:t>гә</a:t>
            </a:r>
            <a:r>
              <a:rPr lang="tt-RU" sz="4400" i="1" dirty="0" smtClean="0">
                <a:solidFill>
                  <a:schemeClr val="accent1">
                    <a:lumMod val="50000"/>
                  </a:schemeClr>
                </a:solidFill>
              </a:rPr>
              <a:t>,туп</a:t>
            </a:r>
            <a:r>
              <a:rPr lang="tt-RU" sz="4400" b="1" i="1" dirty="0" smtClean="0">
                <a:solidFill>
                  <a:schemeClr val="accent1">
                    <a:lumMod val="50000"/>
                  </a:schemeClr>
                </a:solidFill>
              </a:rPr>
              <a:t>тан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900igr.net/datas/geografija/Zona-stepej/0024-024-Fizminu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4000" cy="68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</a:t>
            </a:r>
            <a:r>
              <a:rPr lang="tt-RU" sz="4000" dirty="0" smtClean="0">
                <a:solidFill>
                  <a:schemeClr val="tx1"/>
                </a:solidFill>
              </a:rPr>
              <a:t>Кыш.</a:t>
            </a:r>
          </a:p>
          <a:p>
            <a:pPr>
              <a:buNone/>
            </a:pPr>
            <a:r>
              <a:rPr lang="tt-RU" sz="4000" dirty="0" smtClean="0">
                <a:solidFill>
                  <a:schemeClr val="tx1"/>
                </a:solidFill>
              </a:rPr>
              <a:t>      Урам(у-в.к.) </a:t>
            </a:r>
            <a:r>
              <a:rPr lang="tt-RU" sz="4000" b="1" dirty="0" smtClean="0">
                <a:solidFill>
                  <a:schemeClr val="tx1"/>
                </a:solidFill>
              </a:rPr>
              <a:t>...</a:t>
            </a:r>
            <a:r>
              <a:rPr lang="tt-RU" sz="4000" dirty="0" smtClean="0">
                <a:solidFill>
                  <a:schemeClr val="tx1"/>
                </a:solidFill>
              </a:rPr>
              <a:t> кар ява.   </a:t>
            </a:r>
            <a:r>
              <a:rPr lang="tt-RU" sz="4000" b="1" dirty="0" smtClean="0">
                <a:solidFill>
                  <a:schemeClr val="tx1"/>
                </a:solidFill>
              </a:rPr>
              <a:t>...</a:t>
            </a:r>
            <a:r>
              <a:rPr lang="tt-RU" sz="4000" dirty="0" smtClean="0">
                <a:solidFill>
                  <a:schemeClr val="tx1"/>
                </a:solidFill>
              </a:rPr>
              <a:t> агачлар (ю.к.) кар куна.   </a:t>
            </a:r>
            <a:r>
              <a:rPr lang="tt-RU" sz="4000" b="1" dirty="0" smtClean="0">
                <a:solidFill>
                  <a:schemeClr val="tx1"/>
                </a:solidFill>
              </a:rPr>
              <a:t>...</a:t>
            </a:r>
            <a:r>
              <a:rPr lang="tt-RU" sz="4000" dirty="0" smtClean="0">
                <a:solidFill>
                  <a:schemeClr val="tx1"/>
                </a:solidFill>
              </a:rPr>
              <a:t> таулар(и.к.) башлары кар белән каплана, елгалар (б.к.)</a:t>
            </a:r>
            <a:r>
              <a:rPr lang="tt-RU" sz="4000" b="1" dirty="0" smtClean="0">
                <a:solidFill>
                  <a:schemeClr val="tx1"/>
                </a:solidFill>
              </a:rPr>
              <a:t> ... </a:t>
            </a:r>
            <a:r>
              <a:rPr lang="tt-RU" sz="4000" dirty="0" smtClean="0">
                <a:solidFill>
                  <a:schemeClr val="tx1"/>
                </a:solidFill>
              </a:rPr>
              <a:t>боз белән каплана.Шулай бар </a:t>
            </a:r>
            <a:r>
              <a:rPr lang="tt-RU" sz="4000" b="1" dirty="0" smtClean="0">
                <a:solidFill>
                  <a:schemeClr val="tx1"/>
                </a:solidFill>
              </a:rPr>
              <a:t>... </a:t>
            </a:r>
            <a:r>
              <a:rPr lang="tt-RU" sz="4000" dirty="0" smtClean="0">
                <a:solidFill>
                  <a:schemeClr val="tx1"/>
                </a:solidFill>
              </a:rPr>
              <a:t>табигат</a:t>
            </a:r>
            <a:r>
              <a:rPr lang="ru-RU" sz="4000" dirty="0" err="1" smtClean="0">
                <a:solidFill>
                  <a:schemeClr val="tx1"/>
                </a:solidFill>
              </a:rPr>
              <a:t>ь</a:t>
            </a:r>
            <a:r>
              <a:rPr lang="tt-RU" sz="4000" dirty="0" smtClean="0">
                <a:solidFill>
                  <a:schemeClr val="tx1"/>
                </a:solidFill>
              </a:rPr>
              <a:t>(т.к.)</a:t>
            </a:r>
            <a:r>
              <a:rPr lang="tt-RU" sz="4000" b="1" dirty="0" smtClean="0">
                <a:solidFill>
                  <a:schemeClr val="tx1"/>
                </a:solidFill>
              </a:rPr>
              <a:t> ... </a:t>
            </a:r>
            <a:r>
              <a:rPr lang="tt-RU" sz="4000" dirty="0" smtClean="0">
                <a:solidFill>
                  <a:schemeClr val="tx1"/>
                </a:solidFill>
              </a:rPr>
              <a:t>төс(ю.к.) күмеп  кыш килә,кыш!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400" b="1" dirty="0" smtClean="0">
                <a:solidFill>
                  <a:srgbClr val="00B050"/>
                </a:solidFill>
              </a:rPr>
              <a:t>                  Өй эше бирү: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өйдә</a:t>
            </a:r>
            <a:r>
              <a:rPr kumimoji="0" lang="tt-RU" sz="32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яраткан 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tt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Сабантуй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tt-RU" sz="32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газетасыннан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өч җөмләне күчереп 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языгыз,исемнәрне табыгыз</a:t>
            </a:r>
            <a:r>
              <a:rPr kumimoji="0" lang="tt-RU" sz="32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32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һәм аларның </a:t>
            </a:r>
            <a:r>
              <a:rPr lang="tt-RU" sz="32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килешләрен </a:t>
            </a:r>
            <a:r>
              <a:rPr lang="tt-RU" sz="3200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билгеләгез</a:t>
            </a:r>
            <a:r>
              <a:rPr kumimoji="0" lang="tt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tt-RU" sz="3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t-RU" sz="3200" b="1" i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182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Ильяс</cp:lastModifiedBy>
  <cp:revision>11</cp:revision>
  <dcterms:created xsi:type="dcterms:W3CDTF">2013-06-20T09:24:45Z</dcterms:created>
  <dcterms:modified xsi:type="dcterms:W3CDTF">2013-06-23T17:59:42Z</dcterms:modified>
</cp:coreProperties>
</file>