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0" r:id="rId4"/>
    <p:sldId id="276" r:id="rId5"/>
    <p:sldId id="271" r:id="rId6"/>
    <p:sldId id="272" r:id="rId7"/>
    <p:sldId id="273" r:id="rId8"/>
    <p:sldId id="258" r:id="rId9"/>
    <p:sldId id="259" r:id="rId10"/>
    <p:sldId id="260" r:id="rId11"/>
    <p:sldId id="261" r:id="rId12"/>
    <p:sldId id="264" r:id="rId13"/>
    <p:sldId id="265" r:id="rId14"/>
    <p:sldId id="266" r:id="rId15"/>
    <p:sldId id="277" r:id="rId16"/>
    <p:sldId id="278" r:id="rId17"/>
    <p:sldId id="279" r:id="rId18"/>
    <p:sldId id="280" r:id="rId19"/>
    <p:sldId id="282" r:id="rId20"/>
    <p:sldId id="283" r:id="rId21"/>
    <p:sldId id="284" r:id="rId22"/>
    <p:sldId id="286" r:id="rId23"/>
    <p:sldId id="287" r:id="rId24"/>
    <p:sldId id="288" r:id="rId25"/>
    <p:sldId id="289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660"/>
  </p:normalViewPr>
  <p:slideViewPr>
    <p:cSldViewPr>
      <p:cViewPr varScale="1">
        <p:scale>
          <a:sx n="81" d="100"/>
          <a:sy n="81" d="100"/>
        </p:scale>
        <p:origin x="-1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F188B-48A8-4F81-8DDC-B866B2BD5496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2D616-1C35-4FA6-8FF7-EFE56323B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5D179-9DED-411B-9A5E-F575413DB49A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C8507-85AA-4404-8E34-9B8F4D160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3D460-19CE-47B8-963A-877CBA9A60BA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C8FE8-A6DE-409F-A951-3689B565C7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CB8B2-5918-4C6C-8CFE-4778A735D02C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604B5-85FE-472D-B717-D94ECA9704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CA5E9-27B6-4330-B25F-88B2D30C7F92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AC1E0-6091-48E0-AF11-2BF28AA3E2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40FDC-6D15-445F-A6D5-EBCB6250772E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C719D-E87F-43FC-B793-5EC03D83D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95CDD-CA4B-4F6E-89D4-5476BEC217E3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E41A5-35F2-4612-A468-F1CC83FE21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803F3-B640-455C-8841-722011EE1C01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F5F22-A84C-485A-986E-EA651DF842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9F34F-5EA5-412E-B75D-A8BE0E353169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1D087-839B-4348-9EED-B01267D964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52713-8597-4162-B3CD-4554FC91B3E0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191E0-34BB-41F0-91B4-C41B24D668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28562-E076-4329-8892-E945E5413B6C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1F625-1E3F-43E3-914C-FBA6C268D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34C053-8CAC-43F6-B48D-04269FC72F99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420BFB-1A67-4C1F-91CD-FA0FDE51E6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57;&#1077;&#1084;&#1080;&#1085;&#1072;&#1088;&#1048;&#1042;\&#1058;&#1077;&#1082;&#1089;&#1090;%204.mp3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57;&#1077;&#1084;&#1080;&#1085;&#1072;&#1088;&#1048;&#1042;\&#1058;&#1077;&#1082;&#1089;&#1090;%204.mp3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Способы сокращения текста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</a:rPr>
              <a:t>Подготовка к экзамену в новой форме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ru-RU" b="1" dirty="0" smtClean="0"/>
              <a:t>Упражнение №1.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Прочитайте предложение и выделите в нём главную информацию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      Книги, исследования, монографии! Над всем этим работают «пушкинисты», «пушкиноведы», «исследователи жизни и творчества», и всякий раз они что- то находят.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Исследователи- «пушкинисты» пишут о нём книги, монографии…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4572008"/>
            <a:ext cx="8286750" cy="20002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Проверь себя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b="1" dirty="0" smtClean="0"/>
              <a:t>Принято считать, что чистый воздух нужен только людям, подтверждением тому является устойчивый оборот «как без воздуха», но чистый воздух необходим и в особо точном производстве, так как из-за пыли машины преждевременно изнашиваются.</a:t>
            </a:r>
          </a:p>
          <a:p>
            <a:pPr eaLnBrk="1" hangingPunct="1">
              <a:buFont typeface="Arial" charset="0"/>
              <a:buNone/>
            </a:pPr>
            <a:r>
              <a:rPr lang="ru-RU" sz="2800" b="1" dirty="0" smtClean="0"/>
              <a:t>Б) Принято считать, что </a:t>
            </a:r>
            <a:r>
              <a:rPr lang="ru-RU" sz="2800" b="1" u="sng" dirty="0" smtClean="0"/>
              <a:t>чистый воздух нужен </a:t>
            </a:r>
            <a:r>
              <a:rPr lang="ru-RU" sz="2800" b="1" i="1" u="sng" dirty="0" smtClean="0"/>
              <a:t>только людям</a:t>
            </a:r>
            <a:r>
              <a:rPr lang="ru-RU" sz="2800" i="1" dirty="0" smtClean="0"/>
              <a:t>, подтверждением тому является устойчивый оборот «как без воздуха», но </a:t>
            </a:r>
            <a:r>
              <a:rPr lang="ru-RU" sz="2800" b="1" i="1" u="sng" dirty="0" smtClean="0"/>
              <a:t>чистый воздух необходим </a:t>
            </a:r>
            <a:r>
              <a:rPr lang="ru-RU" sz="2800" i="1" dirty="0" smtClean="0"/>
              <a:t>и </a:t>
            </a:r>
            <a:r>
              <a:rPr lang="ru-RU" sz="2800" b="1" i="1" u="sng" dirty="0" smtClean="0"/>
              <a:t>в </a:t>
            </a:r>
            <a:r>
              <a:rPr lang="ru-RU" sz="2800" i="1" dirty="0" smtClean="0"/>
              <a:t>особо </a:t>
            </a:r>
            <a:r>
              <a:rPr lang="ru-RU" sz="2800" b="1" i="1" u="sng" dirty="0" smtClean="0"/>
              <a:t>точном производстве</a:t>
            </a:r>
            <a:r>
              <a:rPr lang="ru-RU" sz="2800" i="1" dirty="0" smtClean="0"/>
              <a:t>, так как из-за пыли машины преждевременно изнашиваются.</a:t>
            </a:r>
          </a:p>
          <a:p>
            <a:pPr eaLnBrk="1" hangingPunct="1">
              <a:buFont typeface="Arial" charset="0"/>
              <a:buNone/>
            </a:pPr>
            <a:endParaRPr lang="ru-RU" sz="2800" i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71500" y="3071813"/>
            <a:ext cx="8001000" cy="271462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1"/>
                </a:solidFill>
              </a:rPr>
              <a:t>Проверь себя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71625" y="3429000"/>
            <a:ext cx="6357938" cy="17145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Конечный вариант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Чистый воздух нужен не только людям, но и машинам.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798628"/>
          </a:xfrm>
        </p:spPr>
        <p:txBody>
          <a:bodyPr/>
          <a:lstStyle/>
          <a:p>
            <a:pPr eaLnBrk="1" hangingPunct="1"/>
            <a:r>
              <a:rPr lang="ru-RU" sz="2800" dirty="0" smtClean="0"/>
              <a:t>Языковые способы сокращения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Дать подтверждение – </a:t>
            </a:r>
            <a:r>
              <a:rPr lang="ru-RU" dirty="0" smtClean="0">
                <a:solidFill>
                  <a:srgbClr val="FF0000"/>
                </a:solidFill>
              </a:rPr>
              <a:t>подтвердить</a:t>
            </a:r>
            <a:r>
              <a:rPr lang="ru-RU" dirty="0" smtClean="0"/>
              <a:t>; привести доказательство – </a:t>
            </a:r>
            <a:r>
              <a:rPr lang="ru-RU" dirty="0" smtClean="0">
                <a:solidFill>
                  <a:srgbClr val="FF0000"/>
                </a:solidFill>
              </a:rPr>
              <a:t>доказать</a:t>
            </a:r>
            <a:r>
              <a:rPr lang="ru-RU" dirty="0" smtClean="0"/>
              <a:t>; проводить исследование - …; совершать превращение - …; проявлять интерес - …; выдвинуть предположения - …;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Процесс реакции – </a:t>
            </a:r>
            <a:r>
              <a:rPr lang="ru-RU" dirty="0" smtClean="0">
                <a:solidFill>
                  <a:srgbClr val="FF0000"/>
                </a:solidFill>
              </a:rPr>
              <a:t>реакция</a:t>
            </a:r>
            <a:r>
              <a:rPr lang="ru-RU" dirty="0" smtClean="0"/>
              <a:t>; свойство упругости - …; месяц март - …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2143116"/>
            <a:ext cx="3008313" cy="3983047"/>
          </a:xfrm>
        </p:spPr>
        <p:txBody>
          <a:bodyPr/>
          <a:lstStyle/>
          <a:p>
            <a:pPr eaLnBrk="1" hangingPunct="1"/>
            <a:r>
              <a:rPr lang="ru-RU" sz="1800" dirty="0" smtClean="0"/>
              <a:t>А) трансформация словосочетаний.</a:t>
            </a:r>
          </a:p>
          <a:p>
            <a:pPr eaLnBrk="1" hangingPunct="1"/>
            <a:endParaRPr lang="ru-RU" sz="1800" dirty="0" smtClean="0"/>
          </a:p>
          <a:p>
            <a:pPr eaLnBrk="1" hangingPunct="1"/>
            <a:r>
              <a:rPr lang="ru-RU" sz="1800" dirty="0" smtClean="0"/>
              <a:t>Выберите из синонимичных языковых средств наиболее краткие, ёмкие, экономичные.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120"/>
                            </p:stCondLst>
                            <p:childTnLst>
                              <p:par>
                                <p:cTn id="1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620"/>
                            </p:stCondLst>
                            <p:childTnLst>
                              <p:par>
                                <p:cTn id="2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727190"/>
          </a:xfrm>
        </p:spPr>
        <p:txBody>
          <a:bodyPr/>
          <a:lstStyle/>
          <a:p>
            <a:pPr eaLnBrk="1" hangingPunct="1"/>
            <a:r>
              <a:rPr lang="ru-RU" sz="2800" dirty="0" smtClean="0"/>
              <a:t>Языковые способы сокращения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Для того чтобы осуществить – </a:t>
            </a:r>
            <a:r>
              <a:rPr lang="ru-RU" dirty="0" smtClean="0">
                <a:solidFill>
                  <a:srgbClr val="FF0000"/>
                </a:solidFill>
              </a:rPr>
              <a:t>для осуществления</a:t>
            </a:r>
            <a:r>
              <a:rPr lang="ru-RU" dirty="0" smtClean="0"/>
              <a:t>; для того чтобы получить – </a:t>
            </a:r>
            <a:r>
              <a:rPr lang="ru-RU" dirty="0" smtClean="0">
                <a:solidFill>
                  <a:srgbClr val="FF0000"/>
                </a:solidFill>
              </a:rPr>
              <a:t>для получения</a:t>
            </a:r>
            <a:r>
              <a:rPr lang="ru-RU" dirty="0" smtClean="0"/>
              <a:t>; для того чтобы изменить - …; для того чтобы соединить - …; для того чтобы распределить - …; для того чтобы рассмотреть - …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 любом случае можно заранее продумать и просчитать, что нужно сделать, </a:t>
            </a:r>
            <a:r>
              <a:rPr lang="ru-RU" b="1" dirty="0" smtClean="0"/>
              <a:t>чтобы этого достичь (</a:t>
            </a:r>
            <a:r>
              <a:rPr lang="ru-RU" b="1" dirty="0" err="1" smtClean="0"/>
              <a:t>достичь</a:t>
            </a:r>
            <a:r>
              <a:rPr lang="ru-RU" b="1" dirty="0" smtClean="0"/>
              <a:t> цели)</a:t>
            </a:r>
            <a:r>
              <a:rPr lang="ru-RU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 любом случае можно заранее продумать и просчитать, что нужно сделать </a:t>
            </a:r>
            <a:r>
              <a:rPr lang="ru-RU" b="1" dirty="0" smtClean="0"/>
              <a:t>для достижения цели.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2143116"/>
            <a:ext cx="3008313" cy="3983047"/>
          </a:xfrm>
        </p:spPr>
        <p:txBody>
          <a:bodyPr/>
          <a:lstStyle/>
          <a:p>
            <a:pPr eaLnBrk="1" hangingPunct="1"/>
            <a:r>
              <a:rPr lang="ru-RU" sz="2000" dirty="0" smtClean="0"/>
              <a:t>Б) трансформация предложений</a:t>
            </a:r>
          </a:p>
          <a:p>
            <a:pPr eaLnBrk="1" hangingPunct="1"/>
            <a:endParaRPr lang="ru-RU" sz="2000" dirty="0" smtClean="0"/>
          </a:p>
          <a:p>
            <a:pPr eaLnBrk="1" hangingPunct="1"/>
            <a:r>
              <a:rPr lang="ru-RU" sz="2000" dirty="0" smtClean="0"/>
              <a:t>Замените придаточное предложение предложно-падежной конструкцией.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71802" y="4429132"/>
            <a:ext cx="5857858" cy="20002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Проверь себя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build="p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584314"/>
          </a:xfrm>
        </p:spPr>
        <p:txBody>
          <a:bodyPr/>
          <a:lstStyle/>
          <a:p>
            <a:pPr eaLnBrk="1" hangingPunct="1"/>
            <a:r>
              <a:rPr lang="ru-RU" sz="2800" dirty="0" smtClean="0"/>
              <a:t>Языковые способы сокращения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Когда Александр Иванович решил поступить в рыболовецкую артель, ему устроили экзамен.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При поступлении в рыболовецкую артель ему устроили экзамен.</a:t>
            </a:r>
            <a:endParaRPr lang="ru-RU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2143116"/>
            <a:ext cx="3008313" cy="3983047"/>
          </a:xfrm>
        </p:spPr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r>
              <a:rPr lang="ru-RU" sz="2400" dirty="0" smtClean="0"/>
              <a:t>Замените сложноподчинённое предложение простым.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4143380"/>
            <a:ext cx="5572106" cy="20002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Проверь себя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build="p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604867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sz="2800" b="1" dirty="0" smtClean="0"/>
              <a:t>Приготовьте бумагу, ручку. Писать карандашом на экзамене запрещено.При записи используйте различные способы сокращения, стенографические знаки.</a:t>
            </a:r>
            <a:r>
              <a:rPr lang="ru-RU" sz="2800" dirty="0" smtClean="0"/>
              <a:t> Например,</a:t>
            </a:r>
            <a:br>
              <a:rPr lang="ru-RU" sz="2800" dirty="0" smtClean="0"/>
            </a:br>
            <a:r>
              <a:rPr lang="ru-RU" sz="2800" dirty="0" smtClean="0"/>
              <a:t>1. вместо слова «характеризуется» -«</a:t>
            </a:r>
            <a:r>
              <a:rPr lang="ru-RU" sz="2800" dirty="0" err="1" smtClean="0"/>
              <a:t>хар-ся</a:t>
            </a:r>
            <a:r>
              <a:rPr lang="ru-RU" sz="2800" dirty="0" smtClean="0"/>
              <a:t>», «является»-«</a:t>
            </a:r>
            <a:r>
              <a:rPr lang="ru-RU" sz="2800" dirty="0" err="1" smtClean="0"/>
              <a:t>явл-ся</a:t>
            </a:r>
            <a:r>
              <a:rPr lang="ru-RU" sz="2800" dirty="0" smtClean="0"/>
              <a:t>»; </a:t>
            </a:r>
            <a:br>
              <a:rPr lang="ru-RU" sz="2800" dirty="0" smtClean="0"/>
            </a:br>
            <a:r>
              <a:rPr lang="ru-RU" sz="2800" dirty="0" smtClean="0"/>
              <a:t>2. если в тексте часто повторяется одно слово, допустим, «память», то первый раз напишите его полностью, а второй, третий – (П); </a:t>
            </a:r>
            <a:br>
              <a:rPr lang="ru-RU" sz="2800" dirty="0" smtClean="0"/>
            </a:br>
            <a:r>
              <a:rPr lang="ru-RU" sz="2800" dirty="0" smtClean="0"/>
              <a:t>3. используйте стенографические знаки: </a:t>
            </a:r>
            <a:endParaRPr lang="ru-RU" sz="2800" dirty="0"/>
          </a:p>
        </p:txBody>
      </p:sp>
      <p:pic>
        <p:nvPicPr>
          <p:cNvPr id="1026" name="Picture 2" descr="izlozhenie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653136"/>
            <a:ext cx="3231719" cy="187890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0486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000" dirty="0" smtClean="0"/>
              <a:t>Прослушайте текст, делая пометки, составляя что-то типа плана, тезисов, записей для ориентации по тексту. </a:t>
            </a:r>
            <a:br>
              <a:rPr lang="ru-RU" sz="4000" dirty="0" smtClean="0"/>
            </a:br>
            <a:r>
              <a:rPr lang="ru-RU" sz="4000" dirty="0" smtClean="0"/>
              <a:t>Помните, что на этом этапе главное - понять содержание текста! Прослушайте аудиозапись ИЗЛОЖЕНИЯ 4: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Текст 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715272" y="4500570"/>
            <a:ext cx="1071570" cy="107157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565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	</a:t>
            </a:r>
          </a:p>
          <a:p>
            <a:pPr>
              <a:buNone/>
            </a:pPr>
            <a:endParaRPr lang="ru-RU" sz="4400" b="1" dirty="0" smtClean="0"/>
          </a:p>
          <a:p>
            <a:pPr>
              <a:buNone/>
            </a:pPr>
            <a:r>
              <a:rPr lang="ru-RU" sz="4400" b="1" dirty="0" smtClean="0"/>
              <a:t>	Обдумайте услышанный текст. Попробуйте по плану пересказать его.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sz="3600" dirty="0" smtClean="0"/>
              <a:t>   Еще раз прослушайте текст изложения, стараясь как можно больше записать на черновике. </a:t>
            </a:r>
          </a:p>
          <a:p>
            <a:pPr>
              <a:buNone/>
            </a:pPr>
            <a:r>
              <a:rPr lang="ru-RU" sz="3600" dirty="0" smtClean="0"/>
              <a:t>    </a:t>
            </a:r>
          </a:p>
          <a:p>
            <a:pPr>
              <a:buNone/>
            </a:pPr>
            <a:r>
              <a:rPr lang="ru-RU" sz="3600" dirty="0" smtClean="0"/>
              <a:t>   Используйте некоторые стенографические знаки.</a:t>
            </a:r>
          </a:p>
          <a:p>
            <a:pPr>
              <a:buNone/>
            </a:pPr>
            <a:r>
              <a:rPr lang="ru-RU" sz="3600" dirty="0" smtClean="0"/>
              <a:t>                                        Изложение  4</a:t>
            </a:r>
            <a:endParaRPr lang="ru-RU" sz="3600" dirty="0"/>
          </a:p>
        </p:txBody>
      </p:sp>
      <p:pic>
        <p:nvPicPr>
          <p:cNvPr id="4" name="Текст 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00958" y="4572008"/>
            <a:ext cx="1143008" cy="114300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565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Человек совершил проступок или не оправдал надежд, которые на него возлагали. Окружающие и он сам начинают искать объяснение случившемуся, обвиняя при этом школу, семью, но только не провинившегося. (28 слов)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Сосчитайте количество слов в первом абзаце. 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1" y="404664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Попробуйте по смыслу разбить написанный вами текст на 3 абзаца. </a:t>
            </a:r>
            <a:br>
              <a:rPr lang="ru-RU" sz="2400" b="1" dirty="0" smtClean="0"/>
            </a:br>
            <a:r>
              <a:rPr lang="ru-RU" sz="2400" b="1" dirty="0" smtClean="0"/>
              <a:t>АБЗАЦ 1</a:t>
            </a:r>
            <a:r>
              <a:rPr lang="ru-RU" sz="2400" dirty="0" smtClean="0"/>
              <a:t> </a:t>
            </a: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Сжатое изложение – задание №1 экзамена в новой форме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 данной работе проверяются ваши умения: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Уметь выделять </a:t>
            </a:r>
            <a:r>
              <a:rPr lang="ru-RU" dirty="0" err="1" smtClean="0"/>
              <a:t>микротемы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Определять в них главное, отсекать второстепенное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Этот вид работы сложнее, чем подробное изложение, так как вы не просто должны как можно больше записать, но отобрать главное и достаточно кратко передать полученную информацию.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 следует забывать, какую роль в жизни человека сыграл он сам, как занимался самовоспитанием, важнейшим звеном в формировании личности, предусматривающим сознательное отношение к собственной жизни, к собственным планам и действиям. (30 слов)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Сосчитайте количество слов во втором абзаце.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548680"/>
            <a:ext cx="16345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АБЗАЦ 2</a:t>
            </a:r>
            <a:r>
              <a:rPr lang="ru-RU" sz="3200" dirty="0" smtClean="0"/>
              <a:t> </a:t>
            </a:r>
            <a:endParaRPr lang="ru-RU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6632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Самовоспитание начинается с самооценки. Если она занижена, он неуверен, робок, а если завышена, то – самоуверен. Только умение адекватно оценивать свои возможности помогает человеку верно поставить цель в жизни и добиваться ее исполнения. (32 слов)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Сосчитайте количество слов в третьем абзаце.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476672"/>
            <a:ext cx="1605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АБЗАЦ 3</a:t>
            </a:r>
            <a:r>
              <a:rPr lang="ru-RU" sz="2400" dirty="0" smtClean="0"/>
              <a:t> </a:t>
            </a: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Сосчитайте количество слов во всем изложении. Если при подсчете обнаружите менее 70 слов, то вернитесь к черновику и добавьте недостающее количество слов, используя прилагательные, причастия, деепричастия, заменив местоимение группой существительных (например, «все» = «мальчики и девочки, учителя и родители»).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sz="1800" b="1" dirty="0" smtClean="0">
                <a:latin typeface="+mj-lt"/>
              </a:rPr>
              <a:t>Сравните написанное вами изложение с нашим, обратив внимание на абзацное членение текста.</a:t>
            </a:r>
            <a:r>
              <a:rPr lang="ru-RU" sz="1800" dirty="0" smtClean="0">
                <a:latin typeface="+mj-lt"/>
              </a:rPr>
              <a:t> </a:t>
            </a:r>
            <a:br>
              <a:rPr lang="ru-RU" sz="1800" dirty="0" smtClean="0">
                <a:latin typeface="+mj-lt"/>
              </a:rPr>
            </a:br>
            <a:r>
              <a:rPr lang="ru-RU" sz="1800" dirty="0" smtClean="0">
                <a:latin typeface="+mj-lt"/>
              </a:rPr>
              <a:t/>
            </a:r>
            <a:br>
              <a:rPr lang="ru-RU" sz="1800" dirty="0" smtClean="0">
                <a:latin typeface="+mj-lt"/>
              </a:rPr>
            </a:br>
            <a:r>
              <a:rPr lang="ru-RU" sz="1800" dirty="0" smtClean="0">
                <a:latin typeface="+mj-lt"/>
              </a:rPr>
              <a:t>    Человек совершил проступок или не оправдал надежд, которые на него возлагали. Окружающие и он сам начинают искать объяснение случившемуся, обвиняя при этом школу, семью, но только не провинившегося. </a:t>
            </a:r>
            <a:br>
              <a:rPr lang="ru-RU" sz="1800" dirty="0" smtClean="0">
                <a:latin typeface="+mj-lt"/>
              </a:rPr>
            </a:br>
            <a:r>
              <a:rPr lang="ru-RU" sz="1800" dirty="0" smtClean="0">
                <a:latin typeface="+mj-lt"/>
              </a:rPr>
              <a:t/>
            </a:r>
            <a:br>
              <a:rPr lang="ru-RU" sz="1800" dirty="0" smtClean="0">
                <a:latin typeface="+mj-lt"/>
              </a:rPr>
            </a:br>
            <a:r>
              <a:rPr lang="ru-RU" sz="1800" dirty="0" smtClean="0">
                <a:latin typeface="+mj-lt"/>
              </a:rPr>
              <a:t>    А как важно помнить, какую роль в жизни человека сыграл он сам, как занимался самовоспитанием, важнейшим звеном в формировании личности, предусматривающим сознательное отношение к собственной жизни, к собственным планам и действиям. </a:t>
            </a:r>
            <a:br>
              <a:rPr lang="ru-RU" sz="1800" dirty="0" smtClean="0">
                <a:latin typeface="+mj-lt"/>
              </a:rPr>
            </a:br>
            <a:r>
              <a:rPr lang="ru-RU" sz="1800" dirty="0" smtClean="0">
                <a:latin typeface="+mj-lt"/>
              </a:rPr>
              <a:t/>
            </a:r>
            <a:br>
              <a:rPr lang="ru-RU" sz="1800" dirty="0" smtClean="0">
                <a:latin typeface="+mj-lt"/>
              </a:rPr>
            </a:br>
            <a:r>
              <a:rPr lang="ru-RU" sz="1800" dirty="0" smtClean="0">
                <a:latin typeface="+mj-lt"/>
              </a:rPr>
              <a:t>    Самовоспитание начинается с самооценки. Если она занижена, человек неуверен, робок, а если завышена, то – самоуверен. Только умение адекватно оценивать свои возможности помогает человеку верно поставить цель в жизни и добиваться ее исполнения. </a:t>
            </a:r>
            <a:br>
              <a:rPr lang="ru-RU" sz="1800" dirty="0" smtClean="0">
                <a:latin typeface="+mj-lt"/>
              </a:rPr>
            </a:br>
            <a:r>
              <a:rPr lang="ru-RU" sz="1800" dirty="0" smtClean="0">
                <a:latin typeface="+mj-lt"/>
              </a:rPr>
              <a:t/>
            </a:r>
            <a:br>
              <a:rPr lang="ru-RU" sz="1800" dirty="0" smtClean="0">
                <a:latin typeface="+mj-lt"/>
              </a:rPr>
            </a:br>
            <a:r>
              <a:rPr lang="ru-RU" sz="1800" dirty="0" smtClean="0">
                <a:latin typeface="+mj-lt"/>
              </a:rPr>
              <a:t>(91 слово) </a:t>
            </a:r>
            <a:br>
              <a:rPr lang="ru-RU" sz="1800" dirty="0" smtClean="0">
                <a:latin typeface="+mj-lt"/>
              </a:rPr>
            </a:br>
            <a:r>
              <a:rPr lang="ru-RU" sz="1800" dirty="0" smtClean="0">
                <a:latin typeface="+mj-lt"/>
              </a:rPr>
              <a:t/>
            </a:r>
            <a:br>
              <a:rPr lang="ru-RU" sz="1800" dirty="0" smtClean="0">
                <a:latin typeface="+mj-lt"/>
              </a:rPr>
            </a:br>
            <a:r>
              <a:rPr lang="ru-RU" sz="1800" dirty="0" smtClean="0">
                <a:latin typeface="+mj-lt"/>
              </a:rPr>
              <a:t>Несомненно, ваш вариант и наш друг от друга слегка отличаются. Но это нормально: ведь это авторское (ваше) восприятие текста. </a:t>
            </a:r>
            <a:br>
              <a:rPr lang="ru-RU" sz="1800" dirty="0" smtClean="0">
                <a:latin typeface="+mj-lt"/>
              </a:rPr>
            </a:br>
            <a:endParaRPr lang="ru-RU" sz="1800" dirty="0"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Проверьте написанное вами сжатое изложение с помощью орфографического словаря.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1600" b="1" dirty="0" smtClean="0"/>
              <a:t>	</a:t>
            </a:r>
            <a:r>
              <a:rPr lang="ru-RU" sz="1800" b="1" dirty="0" smtClean="0"/>
              <a:t>Полный текст изложения. Посмотрите его, сравните со своей работой.</a:t>
            </a:r>
            <a:r>
              <a:rPr lang="ru-RU" sz="1800" dirty="0" smtClean="0"/>
              <a:t> 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Текст изложения "Человек совершил проступок"</a:t>
            </a:r>
            <a:r>
              <a:rPr lang="ru-RU" sz="1800" dirty="0" smtClean="0"/>
              <a:t> 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Человек совершил проступок или даже преступление. Или просто не оправдал надежд, которые на него возлагали. Ищут объяснений. Ищет их и он сам. Чаще не столько объяснения, сколько оправдания. Окружающие и он сам винят семью, школу, коллектив, обстоятельства.(37 слов) </a:t>
            </a:r>
            <a:br>
              <a:rPr lang="ru-RU" sz="1800" dirty="0" smtClean="0"/>
            </a:br>
            <a:r>
              <a:rPr lang="ru-RU" sz="1800" dirty="0" smtClean="0"/>
              <a:t>    Не следует забывать, какую роль в своей собственной судьбе играет сам человек, забывать о важной, а может быть важнейшей, части воспитания – самовоспитании. Ведь из всех обстоятельств, формирующих человека, важнейшее – сознательное отношение к собственной жизни, к собственным мыслям и планам, и прежде всего – к собственным действиям. (45 слов) </a:t>
            </a:r>
            <a:br>
              <a:rPr lang="ru-RU" sz="1800" dirty="0" smtClean="0"/>
            </a:br>
            <a:r>
              <a:rPr lang="ru-RU" sz="1800" dirty="0" smtClean="0"/>
              <a:t>    Самовоспитание начинается с самооценки. Если человек начинает находить в каждом деле непреодолимые препятствия, теряет уверенность в себе, значит, у него формируется заниженная самооценка. Не менее опасна и завышенная самооценка, когда человек считает себя всегда и во всём правым и не прислушивается к мнению других. Только умение адекватно оценивать свои возможности позволяет правильно сформулировать жизненные цели и добиваться их.(58 слов) 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( По С.Л.Львову). 140 слов. </a:t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60648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         </a:t>
            </a:r>
            <a:r>
              <a:rPr lang="ru-RU" sz="3200" dirty="0" smtClean="0">
                <a:solidFill>
                  <a:srgbClr val="FF0000"/>
                </a:solidFill>
                <a:latin typeface="+mj-lt"/>
              </a:rPr>
              <a:t>Критерии оценивания</a:t>
            </a: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u="sng" dirty="0" smtClean="0">
                <a:latin typeface="+mj-lt"/>
              </a:rPr>
              <a:t>ИК 1</a:t>
            </a:r>
            <a:r>
              <a:rPr lang="ru-RU" sz="3200" dirty="0" smtClean="0">
                <a:latin typeface="+mj-lt"/>
              </a:rPr>
              <a:t> – содержание изложения</a:t>
            </a:r>
            <a:br>
              <a:rPr lang="ru-RU" sz="3200" dirty="0" smtClean="0">
                <a:latin typeface="+mj-lt"/>
              </a:rPr>
            </a:br>
            <a:r>
              <a:rPr lang="ru-RU" sz="3200" dirty="0" smtClean="0">
                <a:latin typeface="+mj-lt"/>
              </a:rPr>
              <a:t>                         (0-2  балла)</a:t>
            </a:r>
            <a:br>
              <a:rPr lang="ru-RU" sz="3200" dirty="0" smtClean="0">
                <a:latin typeface="+mj-lt"/>
              </a:rPr>
            </a:br>
            <a:r>
              <a:rPr lang="ru-RU" sz="3200" u="sng" dirty="0" smtClean="0">
                <a:latin typeface="+mj-lt"/>
              </a:rPr>
              <a:t>ИК 2 </a:t>
            </a:r>
            <a:r>
              <a:rPr lang="ru-RU" sz="3200" dirty="0" smtClean="0">
                <a:latin typeface="+mj-lt"/>
              </a:rPr>
              <a:t>– сжатие исходного текста  </a:t>
            </a:r>
            <a:br>
              <a:rPr lang="ru-RU" sz="3200" dirty="0" smtClean="0">
                <a:latin typeface="+mj-lt"/>
              </a:rPr>
            </a:br>
            <a:r>
              <a:rPr lang="ru-RU" sz="3200" dirty="0" smtClean="0">
                <a:latin typeface="+mj-lt"/>
              </a:rPr>
              <a:t>                         (0-3 балла)</a:t>
            </a:r>
            <a:br>
              <a:rPr lang="ru-RU" sz="3200" dirty="0" smtClean="0">
                <a:latin typeface="+mj-lt"/>
              </a:rPr>
            </a:br>
            <a:r>
              <a:rPr lang="ru-RU" sz="3200" u="sng" dirty="0" smtClean="0">
                <a:latin typeface="+mj-lt"/>
              </a:rPr>
              <a:t>ИК 3 </a:t>
            </a:r>
            <a:r>
              <a:rPr lang="ru-RU" sz="3200" dirty="0" smtClean="0">
                <a:latin typeface="+mj-lt"/>
              </a:rPr>
              <a:t>– смысловая цельность, речевая</a:t>
            </a:r>
            <a:br>
              <a:rPr lang="ru-RU" sz="3200" dirty="0" smtClean="0">
                <a:latin typeface="+mj-lt"/>
              </a:rPr>
            </a:br>
            <a:r>
              <a:rPr lang="ru-RU" sz="3200" dirty="0" smtClean="0">
                <a:latin typeface="+mj-lt"/>
              </a:rPr>
              <a:t>               связность  и последовательность</a:t>
            </a:r>
            <a:br>
              <a:rPr lang="ru-RU" sz="3200" dirty="0" smtClean="0">
                <a:latin typeface="+mj-lt"/>
              </a:rPr>
            </a:br>
            <a:r>
              <a:rPr lang="ru-RU" sz="3200" dirty="0" smtClean="0">
                <a:latin typeface="+mj-lt"/>
              </a:rPr>
              <a:t>               изложения (0- 2 балла)</a:t>
            </a:r>
            <a:br>
              <a:rPr lang="ru-RU" sz="3200" dirty="0" smtClean="0">
                <a:latin typeface="+mj-lt"/>
              </a:rPr>
            </a:br>
            <a:r>
              <a:rPr lang="ru-RU" sz="3200" dirty="0" smtClean="0">
                <a:latin typeface="+mj-lt"/>
              </a:rPr>
              <a:t>Максимальное количество баллов по критериям ИК1-ИК3 – 7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Существуют три способа сжатия текста: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143116"/>
            <a:ext cx="3143272" cy="92869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Исключение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572132" y="2071678"/>
            <a:ext cx="3143272" cy="92869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Обобщение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3429000"/>
            <a:ext cx="3143272" cy="92869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Упрощение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"/>
            <a:ext cx="8388350" cy="857231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FF0000"/>
                </a:solidFill>
              </a:rPr>
              <a:t>Исключение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endParaRPr lang="ru-RU" sz="40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428737"/>
            <a:ext cx="8501093" cy="4953014"/>
          </a:xfrm>
        </p:spPr>
        <p:txBody>
          <a:bodyPr/>
          <a:lstStyle/>
          <a:p>
            <a:pPr eaLnBrk="1" hangingPunct="1"/>
            <a:r>
              <a:rPr lang="ru-RU" b="1" dirty="0" smtClean="0"/>
              <a:t>Вот бесчисленные портреты-штампы и просто силуэты с вытянутым лицом и кудрями, в которых сразу же угадывается Александр Сергеевич.</a:t>
            </a:r>
          </a:p>
          <a:p>
            <a:pPr eaLnBrk="1" hangingPunct="1"/>
            <a:endParaRPr lang="ru-RU" b="1" dirty="0" smtClean="0"/>
          </a:p>
          <a:p>
            <a:pPr eaLnBrk="1" hangingPunct="1"/>
            <a:r>
              <a:rPr lang="ru-RU" b="1" dirty="0" smtClean="0"/>
              <a:t>Вот бесчисленные портреты-штампы, в которых угадывается Александр Сергеевич.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714752"/>
            <a:ext cx="8286750" cy="20002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Проверь себя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Обобщение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484313"/>
            <a:ext cx="8929687" cy="5373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dirty="0" smtClean="0"/>
              <a:t>Читая Пушкина, мы знаем, что за восторгом от встреч и с  безупречным стихом - известная лишь нам, русским, печаль и грусть, а если радость, то странная, понятная только нам… </a:t>
            </a:r>
          </a:p>
          <a:p>
            <a:pPr eaLnBrk="1" hangingPunct="1">
              <a:lnSpc>
                <a:spcPct val="90000"/>
              </a:lnSpc>
            </a:pPr>
            <a:endParaRPr lang="ru-RU" sz="2500" dirty="0" smtClean="0"/>
          </a:p>
          <a:p>
            <a:pPr eaLnBrk="1" hangingPunct="1">
              <a:lnSpc>
                <a:spcPct val="90000"/>
              </a:lnSpc>
            </a:pPr>
            <a:endParaRPr lang="ru-RU" sz="2500" dirty="0" smtClean="0"/>
          </a:p>
          <a:p>
            <a:pPr eaLnBrk="1" hangingPunct="1">
              <a:lnSpc>
                <a:spcPct val="90000"/>
              </a:lnSpc>
            </a:pPr>
            <a:endParaRPr lang="ru-RU" sz="2500" dirty="0" smtClean="0"/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Только мы, русские, можем понять те чувства, о которых пишет поэт.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786190"/>
            <a:ext cx="8643998" cy="20002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Проверь себя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Упрощение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557338"/>
            <a:ext cx="8858250" cy="5300662"/>
          </a:xfrm>
        </p:spPr>
        <p:txBody>
          <a:bodyPr/>
          <a:lstStyle/>
          <a:p>
            <a:pPr eaLnBrk="1" hangingPunct="1"/>
            <a:r>
              <a:rPr lang="ru-RU" b="1" dirty="0" smtClean="0"/>
              <a:t>Есть ведь ещё мелочь разная – брелки , значки, календари, блокноты, шкатулки с изображением поэта…</a:t>
            </a:r>
          </a:p>
          <a:p>
            <a:pPr eaLnBrk="1" hangingPunct="1"/>
            <a:endParaRPr lang="ru-RU" b="1" dirty="0" smtClean="0"/>
          </a:p>
          <a:p>
            <a:pPr eaLnBrk="1" hangingPunct="1"/>
            <a:r>
              <a:rPr lang="ru-RU" b="1" dirty="0" smtClean="0"/>
              <a:t>Есть ещё сувениры разные с изображением поэта!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786190"/>
            <a:ext cx="8286750" cy="20002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Проверь себя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214290"/>
            <a:ext cx="6786610" cy="107157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</a:rPr>
              <a:t>Способы сокращения текста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2071678"/>
            <a:ext cx="3357586" cy="92869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Содержательные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29190" y="2000240"/>
            <a:ext cx="3357586" cy="92869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Языковые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857356" y="1142984"/>
            <a:ext cx="785818" cy="1000132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286512" y="1071546"/>
            <a:ext cx="785818" cy="1000132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14282" y="3214686"/>
            <a:ext cx="3786214" cy="267765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/>
              <a:t>Разделение информации на главную и второстепенную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/>
              <a:t>Свёртывание информации за счёт обобщения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14810" y="3071810"/>
            <a:ext cx="4714908" cy="3416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/>
              <a:t>Замена однородных членов предложения обобщающим словом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/>
              <a:t>Замена фрагмента предложения синонимом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/>
              <a:t>Замена предложения или его части указат. Местоимением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/>
              <a:t>Замена СПП простым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/>
              <a:t>Исключение повторов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/>
              <a:t>Исключение синонимов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/>
              <a:t>Исключение фрагмента предложения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/>
              <a:t>Слияние несколько предложений в одно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Содержательные способы сокращения текста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Здесь важно хорошо понять текст, определить: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Проблему, содержащуюся в тексте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Стиль текста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Тип речи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Строение абзацев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Структуру предложений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Необходимо также уметь отделять главную информацию от второстепенной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Важная информация как правило содержится в главной части сложного предложения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638</Words>
  <Application>Microsoft Office PowerPoint</Application>
  <PresentationFormat>Экран (4:3)</PresentationFormat>
  <Paragraphs>108</Paragraphs>
  <Slides>25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Способы сокращения текста</vt:lpstr>
      <vt:lpstr>Сжатое изложение – задание №1 экзамена в новой форме</vt:lpstr>
      <vt:lpstr>Слайд 3</vt:lpstr>
      <vt:lpstr>Существуют три способа сжатия текста:</vt:lpstr>
      <vt:lpstr>Исключение </vt:lpstr>
      <vt:lpstr>Обобщение</vt:lpstr>
      <vt:lpstr>Упрощение</vt:lpstr>
      <vt:lpstr>Слайд 8</vt:lpstr>
      <vt:lpstr>Содержательные способы сокращения текста</vt:lpstr>
      <vt:lpstr>Упражнение №1.</vt:lpstr>
      <vt:lpstr>Слайд 11</vt:lpstr>
      <vt:lpstr>Языковые способы сокращения текста</vt:lpstr>
      <vt:lpstr>Языковые способы сокращения текста</vt:lpstr>
      <vt:lpstr>Языковые способы сокращения текста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Содержательные и языковые способы сокращения текста</dc:title>
  <dc:creator>Инна</dc:creator>
  <cp:lastModifiedBy>Учитель</cp:lastModifiedBy>
  <cp:revision>60</cp:revision>
  <dcterms:created xsi:type="dcterms:W3CDTF">2008-11-21T18:30:53Z</dcterms:created>
  <dcterms:modified xsi:type="dcterms:W3CDTF">2014-03-24T10:35:48Z</dcterms:modified>
</cp:coreProperties>
</file>