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2"/>
  </p:notesMasterIdLst>
  <p:sldIdLst>
    <p:sldId id="256" r:id="rId3"/>
    <p:sldId id="257" r:id="rId4"/>
    <p:sldId id="258" r:id="rId5"/>
    <p:sldId id="262" r:id="rId6"/>
    <p:sldId id="266" r:id="rId7"/>
    <p:sldId id="267" r:id="rId8"/>
    <p:sldId id="265" r:id="rId9"/>
    <p:sldId id="263" r:id="rId10"/>
    <p:sldId id="264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8" r:id="rId19"/>
    <p:sldId id="279" r:id="rId20"/>
    <p:sldId id="280" r:id="rId21"/>
    <p:sldId id="277" r:id="rId22"/>
    <p:sldId id="276" r:id="rId23"/>
    <p:sldId id="275" r:id="rId24"/>
    <p:sldId id="281" r:id="rId25"/>
    <p:sldId id="282" r:id="rId26"/>
    <p:sldId id="283" r:id="rId27"/>
    <p:sldId id="284" r:id="rId28"/>
    <p:sldId id="285" r:id="rId29"/>
    <p:sldId id="286" r:id="rId30"/>
    <p:sldId id="259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A2907"/>
    <a:srgbClr val="4A9C00"/>
    <a:srgbClr val="568616"/>
    <a:srgbClr val="D02300"/>
    <a:srgbClr val="FF3300"/>
    <a:srgbClr val="666633"/>
    <a:srgbClr val="2C6ED0"/>
    <a:srgbClr val="73ABF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24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CA8D68D-B875-4F05-91DE-E6F82310E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0009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2995613"/>
            <a:ext cx="7696200" cy="1500187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06672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49094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6611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7717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712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386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175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6105525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0533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86688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490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741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196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4737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28711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76" r:id="rId3"/>
    <p:sldLayoutId id="2147483677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5"/>
          <p:cNvSpPr>
            <a:spLocks noGrp="1"/>
          </p:cNvSpPr>
          <p:nvPr>
            <p:ph type="title"/>
          </p:nvPr>
        </p:nvSpPr>
        <p:spPr bwMode="auto">
          <a:xfrm>
            <a:off x="4499992" y="332656"/>
            <a:ext cx="4464496" cy="511256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SzPct val="100000"/>
            </a:pPr>
            <a:r>
              <a:rPr lang="ru-RU" b="1" dirty="0" smtClean="0"/>
              <a:t>Родительское </a:t>
            </a:r>
            <a:r>
              <a:rPr lang="ru-RU" b="1" dirty="0" smtClean="0"/>
              <a:t>собрание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на   </a:t>
            </a:r>
            <a:r>
              <a:rPr lang="ru-RU" b="1" dirty="0" smtClean="0"/>
              <a:t>тему: 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dirty="0" smtClean="0"/>
              <a:t>Роль </a:t>
            </a:r>
            <a:r>
              <a:rPr lang="ru-RU" dirty="0" smtClean="0"/>
              <a:t>семьи в формировании личности.</a:t>
            </a:r>
            <a:br>
              <a:rPr lang="ru-RU" dirty="0" smtClean="0"/>
            </a:br>
            <a:endParaRPr lang="ru-RU" dirty="0" smtClean="0">
              <a:solidFill>
                <a:srgbClr val="000000"/>
              </a:solidFill>
              <a:cs typeface="Arial" pitchFamily="34" charset="0"/>
              <a:sym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6635080" cy="557748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sz="2800" b="1" dirty="0" smtClean="0"/>
              <a:t> </a:t>
            </a:r>
            <a:r>
              <a:rPr lang="ru-RU" sz="2800" b="1" dirty="0" smtClean="0"/>
              <a:t>Действенная </a:t>
            </a:r>
            <a:r>
              <a:rPr lang="ru-RU" sz="2800" b="1" dirty="0" smtClean="0"/>
              <a:t>любовь (симпатия, уважение, близость)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Формула семейного воспитания при этом такова: хочу, чтобы мой ребенок был счастлив, и буду помогать ему в этом. Действенная любовь включает активное внимание к интересам ребенка, принятие его как самостоятельной личности, теплое эмоциональное отношение.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6635080" cy="525658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sz="2800" b="1" dirty="0" smtClean="0"/>
              <a:t>Отстраненная любовь (симпатия, уважение, но большая дистанция в общении).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Воспитание осуществляется по формуле: смотрите, какой у меня прекрасный ребенок, жаль, что у меня так мало времени для общения с ним. Родители высоко оценивают ребенка, особенно его успехи или способности, но это сочетается с незнанием его душевного мира, с неумением помочь в его проблемах.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6635080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sz="2800" b="1" dirty="0" smtClean="0"/>
              <a:t>Действенная </a:t>
            </a:r>
            <a:r>
              <a:rPr lang="ru-RU" sz="2800" b="1" dirty="0" smtClean="0"/>
              <a:t>жалость (симпатия, близость, но отсутствие уважения)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Формула такова: хотя мой ребенок недостаточно умен и развит, но все равно я его люблю. Для этого стиля характерно признание действительных (а часто и мнимых) отклонений в умственном или физическом развитии ребенка, в результате чего родители начинают чрезмерно опекать, не веря в его способности и возможности, не доверяя ребенку.</a:t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6635080" cy="5865515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		Снисходительное отстранение </a:t>
            </a:r>
            <a:r>
              <a:rPr lang="ru-RU" sz="2800" b="1" dirty="0" smtClean="0"/>
              <a:t>(симпатия, неуважение, большая дистанция в общении).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Воспитание по принципу: нельзя винить моего ребенка в том, что он недостаточно умен и развит</a:t>
            </a:r>
            <a:r>
              <a:rPr lang="ru-RU" sz="2800" dirty="0" smtClean="0"/>
              <a:t>. </a:t>
            </a:r>
            <a:r>
              <a:rPr lang="ru-RU" sz="2800" dirty="0" smtClean="0"/>
              <a:t>Они как бы признают за ребенком право на неблагополучие и несчастье и при этом не особенно стремятся предотвратить это, не вмешиваются в его дела и плохо осведомлены о его переживаниях и внутреннем мире.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6635080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sz="2800" b="1" dirty="0" smtClean="0"/>
              <a:t>Презрение (антипатия, неуважение и малая дистанция в общении).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Такое отношение соответствует формуле: я мучаюсь и страдаю от того, что мой ребенок так неразвит, неумен, неприятен другим. Родитель обычно не замечает в ребенке ничего положительного, игнорирует любые достижения, но в то же время мучительно переживает свою связь с таким неудачником.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6635080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b="1" dirty="0" smtClean="0"/>
              <a:t>Отвержение (антипатия, неуважение, большая дистанция в общении).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Подобное отношение встречается достаточно редко, его формула: ребенок меня раздражает, не хочу иметь с ним дела</a:t>
            </a:r>
            <a:r>
              <a:rPr lang="ru-RU" dirty="0" smtClean="0"/>
              <a:t>. Родитель </a:t>
            </a:r>
            <a:r>
              <a:rPr lang="ru-RU" dirty="0" smtClean="0"/>
              <a:t>холоден и неприступен даже тогда, когда ребенок нуждается в помощи и поддержке.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6635080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11560" y="464947"/>
            <a:ext cx="633670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Отказ (антипатия, уважение, большая дистанция в общении).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Родители живут по формуле: я не хочу иметь дело с этим негодяем. В воспитании преобладает отстранение от проблем ребенка, родители как бы издали следят за ним, признавая его силу, ценность некоторых личностных качеств. В поведении родителей просматривается не вполне осознанный призыв: оградите нас от этого чудовища.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5793507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		Какой </a:t>
            </a:r>
            <a:r>
              <a:rPr lang="ru-RU" sz="2800" dirty="0" smtClean="0"/>
              <a:t>же должна быть подлинная </a:t>
            </a:r>
            <a:r>
              <a:rPr lang="ru-RU" sz="2800" dirty="0" smtClean="0"/>
              <a:t>     родительская </a:t>
            </a:r>
            <a:r>
              <a:rPr lang="ru-RU" sz="2800" dirty="0" smtClean="0"/>
              <a:t>любовь?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96752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dirty="0" smtClean="0"/>
              <a:t>	Подлинная </a:t>
            </a:r>
            <a:r>
              <a:rPr lang="ru-RU" sz="2800" dirty="0" smtClean="0"/>
              <a:t>родительская любовь проявляется в умении видеть неповторимую личность. Знания можно приобрести, и опыт приходит со временем – а душа живёт в человеке с рождения. Готовность познавать внутренний мир своего ребёнка, видеть окружающее его глазами, совместными усилиями создавать ту общность, которую мы зовём семьёй – это и есть истинное воспитание.</a:t>
            </a:r>
            <a:endParaRPr lang="ru-RU" sz="2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5937523"/>
          </a:xfrm>
        </p:spPr>
        <p:txBody>
          <a:bodyPr/>
          <a:lstStyle/>
          <a:p>
            <a:r>
              <a:rPr lang="ru-RU" sz="1800" b="1" i="1" dirty="0" smtClean="0"/>
              <a:t>Тест «Какие мы родители» Проверьте себя, ответив на вопросы:</a:t>
            </a:r>
            <a:r>
              <a:rPr lang="ru-RU" sz="1800" b="1" dirty="0" smtClean="0"/>
              <a:t> </a:t>
            </a:r>
            <a:r>
              <a:rPr lang="ru-RU" sz="1800" b="1" i="1" u="sng" dirty="0" smtClean="0"/>
              <a:t>да, нет, иногда.</a:t>
            </a:r>
            <a:endParaRPr lang="ru-RU" sz="1800" dirty="0" smtClean="0"/>
          </a:p>
          <a:p>
            <a:pPr lvl="0"/>
            <a:r>
              <a:rPr lang="ru-RU" sz="1800" dirty="0" smtClean="0"/>
              <a:t>1. Следите ли вы за статьями в журналах, программами по телевидению и радио на эту тему?</a:t>
            </a:r>
          </a:p>
          <a:p>
            <a:pPr lvl="0"/>
            <a:r>
              <a:rPr lang="ru-RU" sz="1800" dirty="0" smtClean="0"/>
              <a:t>2. Единодушны ли вы с вашим супругом в воспитании детей?</a:t>
            </a:r>
          </a:p>
          <a:p>
            <a:pPr lvl="0"/>
            <a:r>
              <a:rPr lang="ru-RU" sz="1800" dirty="0" smtClean="0"/>
              <a:t>3. Если ребенок предлагает вам помощь, примите ли вы ее, даже если при этом дело может задержаться?</a:t>
            </a:r>
          </a:p>
          <a:p>
            <a:pPr lvl="0"/>
            <a:r>
              <a:rPr lang="ru-RU" sz="1800" dirty="0" smtClean="0"/>
              <a:t>4. Ваш ребенок совершил проступок. Задумаетесь ли вы в таком случае, не является ли его поведение результатом вашего воспитания?</a:t>
            </a:r>
          </a:p>
          <a:p>
            <a:pPr lvl="0"/>
            <a:r>
              <a:rPr lang="ru-RU" sz="1800" dirty="0" smtClean="0"/>
              <a:t>5. Используете ли вы формулу запрета или приказа только тогда, когда это действительно необходимо?</a:t>
            </a:r>
          </a:p>
          <a:p>
            <a:pPr lvl="0"/>
            <a:r>
              <a:rPr lang="ru-RU" sz="1800" dirty="0" smtClean="0"/>
              <a:t>6. Считаете ли вы что последовательность, есть один из педагогических принципов?</a:t>
            </a:r>
          </a:p>
          <a:p>
            <a:pPr lvl="0"/>
            <a:r>
              <a:rPr lang="ru-RU" sz="1800" dirty="0" smtClean="0"/>
              <a:t>7. Сознаете ли вы, что среда, окружающая ребенка, оказывает на него существенное влияние?</a:t>
            </a:r>
          </a:p>
          <a:p>
            <a:pPr lvl="0"/>
            <a:r>
              <a:rPr lang="ru-RU" sz="1800" dirty="0" smtClean="0"/>
              <a:t>8. Признаете ли вы, что спорт и физкультура имеют большое значение для гармоничного развития ребенка?</a:t>
            </a:r>
          </a:p>
          <a:p>
            <a:pPr lvl="0"/>
            <a:r>
              <a:rPr lang="ru-RU" sz="1800" dirty="0" smtClean="0"/>
              <a:t>9. Сумеете ли вы не приказать, а попросить о чем-либо своего ребенка?</a:t>
            </a:r>
          </a:p>
          <a:p>
            <a:pPr lvl="0"/>
            <a:r>
              <a:rPr lang="ru-RU" sz="1800" dirty="0" smtClean="0"/>
              <a:t>10. Неприятно ли вам «отделываться» от ребенка фразой типа: «У меня нет времени» или «Подожди, пока я закончу работу»? </a:t>
            </a:r>
          </a:p>
          <a:p>
            <a:pPr>
              <a:buNone/>
            </a:pPr>
            <a:endParaRPr lang="ru-RU" sz="1800" b="1" i="1" dirty="0" smtClean="0"/>
          </a:p>
          <a:p>
            <a:pPr>
              <a:buNone/>
            </a:pP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4968551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		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79512" y="-128716"/>
            <a:ext cx="87129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				Ключ к тесту.</a:t>
            </a:r>
            <a:b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	За каждый положительный ответ припишите себе 2 очка, за ответ «Иногда» и отрицательный – 0.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Менее 6 очков.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О настоящем воспитании вы имеете довольно смутное представление. И хотя говорят, что начать ни когда не поздно, советуем вам не уповать на эту поговорку и не мешкая заняться повышением образования в этой области.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От 7 до 14 очков.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Вы не делаете крупны ошибок в воспитании, но все же кое в чем над собой и своими итогами в этой области следовало бы задуматься.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А начать можно с того, что ближайший выходной полностью посвятить детям, забыв на время приятелей и производственные проблемы.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И будьте уверены, дети вас за это полностью вознаградят.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Более 15 очков.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Вы вполне справляетесь со своими родительскими обязанностями. И, тем не менее, не останавливайтесь на достигнутом.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4"/>
          <p:cNvSpPr>
            <a:spLocks noGrp="1"/>
          </p:cNvSpPr>
          <p:nvPr>
            <p:ph idx="1"/>
          </p:nvPr>
        </p:nvSpPr>
        <p:spPr bwMode="auto">
          <a:xfrm>
            <a:off x="457200" y="260648"/>
            <a:ext cx="8229600" cy="586551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ru-RU" sz="2000" dirty="0" smtClean="0"/>
              <a:t>     Семья </a:t>
            </a:r>
            <a:r>
              <a:rPr lang="ru-RU" sz="2000" dirty="0" smtClean="0"/>
              <a:t>- это счастье, любовь и удача, </a:t>
            </a:r>
            <a:br>
              <a:rPr lang="ru-RU" sz="2000" dirty="0" smtClean="0"/>
            </a:br>
            <a:r>
              <a:rPr lang="ru-RU" sz="2000" dirty="0" smtClean="0"/>
              <a:t>Семья - это летом поездки на дачу. </a:t>
            </a:r>
            <a:br>
              <a:rPr lang="ru-RU" sz="2000" dirty="0" smtClean="0"/>
            </a:br>
            <a:r>
              <a:rPr lang="ru-RU" sz="2000" dirty="0" smtClean="0"/>
              <a:t>Семья - это праздник, семейные даты, </a:t>
            </a:r>
            <a:br>
              <a:rPr lang="ru-RU" sz="2000" dirty="0" smtClean="0"/>
            </a:br>
            <a:r>
              <a:rPr lang="ru-RU" sz="2000" dirty="0" smtClean="0"/>
              <a:t>Подарки, покупки, приятные траты. </a:t>
            </a:r>
            <a:br>
              <a:rPr lang="ru-RU" sz="2000" dirty="0" smtClean="0"/>
            </a:br>
            <a:r>
              <a:rPr lang="ru-RU" sz="2000" dirty="0" smtClean="0"/>
              <a:t>Рождение детей, первый шаг, первый лепет, </a:t>
            </a:r>
            <a:br>
              <a:rPr lang="ru-RU" sz="2000" dirty="0" smtClean="0"/>
            </a:br>
            <a:r>
              <a:rPr lang="ru-RU" sz="2000" dirty="0" smtClean="0"/>
              <a:t>Мечты о хорошем, волнение и трепет. </a:t>
            </a:r>
            <a:br>
              <a:rPr lang="ru-RU" sz="2000" dirty="0" smtClean="0"/>
            </a:br>
            <a:r>
              <a:rPr lang="ru-RU" sz="2000" dirty="0" smtClean="0"/>
              <a:t>Семья - это труд, друг о друге забота, </a:t>
            </a:r>
            <a:br>
              <a:rPr lang="ru-RU" sz="2000" dirty="0" smtClean="0"/>
            </a:br>
            <a:r>
              <a:rPr lang="ru-RU" sz="2000" dirty="0" smtClean="0"/>
              <a:t>Семья - это много домашней работы. </a:t>
            </a:r>
            <a:br>
              <a:rPr lang="ru-RU" sz="2000" dirty="0" smtClean="0"/>
            </a:br>
            <a:r>
              <a:rPr lang="ru-RU" sz="2000" dirty="0" smtClean="0"/>
              <a:t>Семья - это важно! </a:t>
            </a:r>
            <a:br>
              <a:rPr lang="ru-RU" sz="2000" dirty="0" smtClean="0"/>
            </a:br>
            <a:r>
              <a:rPr lang="ru-RU" sz="2000" dirty="0" smtClean="0"/>
              <a:t>Семья - это сложно! </a:t>
            </a:r>
            <a:br>
              <a:rPr lang="ru-RU" sz="2000" dirty="0" smtClean="0"/>
            </a:br>
            <a:r>
              <a:rPr lang="ru-RU" sz="2000" dirty="0" smtClean="0"/>
              <a:t>Но счастливо жить одному невозможно! </a:t>
            </a:r>
            <a:br>
              <a:rPr lang="ru-RU" sz="2000" dirty="0" smtClean="0"/>
            </a:br>
            <a:r>
              <a:rPr lang="ru-RU" sz="2000" dirty="0" smtClean="0"/>
              <a:t>Всегда будьте вместе, любовь берегите, </a:t>
            </a:r>
            <a:br>
              <a:rPr lang="ru-RU" sz="2000" dirty="0" smtClean="0"/>
            </a:br>
            <a:r>
              <a:rPr lang="ru-RU" sz="2000" dirty="0" smtClean="0"/>
              <a:t>Обиды и ссоры подальше гоните, </a:t>
            </a:r>
            <a:br>
              <a:rPr lang="ru-RU" sz="2000" dirty="0" smtClean="0"/>
            </a:br>
            <a:r>
              <a:rPr lang="ru-RU" sz="2000" dirty="0" smtClean="0"/>
              <a:t>Хочу, чтоб про нас говорили друзья: </a:t>
            </a:r>
            <a:br>
              <a:rPr lang="ru-RU" sz="2000" dirty="0" smtClean="0"/>
            </a:br>
            <a:r>
              <a:rPr lang="ru-RU" sz="2000" dirty="0" smtClean="0"/>
              <a:t>Какая хорошая Ваша семья!</a:t>
            </a:r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7355160" cy="5937523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ТРИ </a:t>
            </a:r>
            <a:r>
              <a:rPr lang="ru-RU" sz="2800" dirty="0" smtClean="0"/>
              <a:t>ШАГА К «ХОРОШЕМУ РОДИТЕЛЬСТВУ»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* Постарайтесь обрести внутренне покой и выработать спокойное отношение прежде всего к своим собственным родителям.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*Пересильте в себе чувство превосходства над детьми.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*Старайтесь выработать к ребенку ровное и спокойное отношение.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6635080" cy="593752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000" dirty="0" smtClean="0"/>
              <a:t>ПОСТАРАЙТЕСЬ СТАТЬ «ОТВЕТСТВЕННЫМИ РОДИТЕЛЯМИ»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	Вместо </a:t>
            </a:r>
            <a:r>
              <a:rPr lang="ru-RU" sz="2800" dirty="0" smtClean="0"/>
              <a:t>постоянного контроля за жизнью детей, надо доверять им, давать право выбора. Это залог того, что они вырастут уверенными в себе, с большими личностными ресурсами и умением принимать ответственные решения.  </a:t>
            </a:r>
            <a:r>
              <a:rPr lang="ru-RU" sz="2800" dirty="0" smtClean="0"/>
              <a:t>	“</a:t>
            </a:r>
            <a:r>
              <a:rPr lang="ru-RU" sz="2800" dirty="0" smtClean="0"/>
              <a:t>Ответственные родители” не боятся обнаружить перед детьми свое </a:t>
            </a:r>
            <a:r>
              <a:rPr lang="ru-RU" sz="2800" dirty="0" smtClean="0"/>
              <a:t>несовершенство</a:t>
            </a:r>
            <a:r>
              <a:rPr lang="ru-RU" sz="2800" dirty="0" smtClean="0"/>
              <a:t>.</a:t>
            </a:r>
            <a:r>
              <a:rPr lang="ru-RU" sz="2800" dirty="0" smtClean="0"/>
              <a:t> </a:t>
            </a:r>
            <a:r>
              <a:rPr lang="ru-RU" sz="2800" dirty="0" smtClean="0"/>
              <a:t>Дети склонны рассматривать свои ошибки как брошенный им вызов и пытаются сделать то же самое снова и снова, пока, наконец, не добьются успеха</a:t>
            </a:r>
            <a:r>
              <a:rPr lang="ru-RU" sz="2800" dirty="0" smtClean="0"/>
              <a:t>. </a:t>
            </a:r>
            <a:r>
              <a:rPr lang="ru-RU" sz="2800" dirty="0" smtClean="0"/>
              <a:t>Но в основном:</a:t>
            </a:r>
          </a:p>
          <a:p>
            <a:pPr>
              <a:lnSpc>
                <a:spcPct val="80000"/>
              </a:lnSpc>
              <a:buNone/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6635080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691240"/>
            <a:ext cx="676875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Мне действительно очень нравится, как ты это сделал”,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“Это свидетельствует, как много труда ты вложила”,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“Я понимаю твое огорчение, потому что знаю, как ты старался”,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“Я так горжусь тобой!”,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“Ты и вправду оказываешь мне огромную помощь”,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“Я действительно уважаю твое мнение” и т.д.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6635080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sz="2800" dirty="0" smtClean="0"/>
              <a:t> </a:t>
            </a:r>
            <a:r>
              <a:rPr lang="ru-RU" sz="2800" dirty="0" smtClean="0"/>
              <a:t>Если вы будете постоянно придерживаться вышеперечисленных правил, то очень скоро обязательно ощутите позитивные результаты. У вас появятся веские основания почувствовать себя хорошим родителем. А ребенок всегда будет уверен: мама и папа знают, как сделать лучше! </a:t>
            </a:r>
            <a:endParaRPr lang="ru-RU" sz="2800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2953397"/>
            <a:ext cx="67687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6635080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2953397"/>
            <a:ext cx="67687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467544" y="111696"/>
            <a:ext cx="867645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такое семья для сегодняшних подростков?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033" name="Рисунок 1" descr="http://ruk.1september.ru/2009/10/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6120680" cy="4752528"/>
          </a:xfrm>
          <a:prstGeom prst="rect">
            <a:avLst/>
          </a:prstGeom>
          <a:noFill/>
        </p:spPr>
      </p:pic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6156176" y="1243370"/>
            <a:ext cx="24482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75% – родные, любимые люди;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13% – любовь;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13% – дети;</a:t>
            </a:r>
          </a:p>
          <a:p>
            <a:pPr eaLnBrk="0" hangingPunct="0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13% – счастье;</a:t>
            </a:r>
            <a:r>
              <a:rPr lang="ru-RU" sz="2000" dirty="0" smtClean="0"/>
              <a:t> 13% </a:t>
            </a:r>
            <a:r>
              <a:rPr lang="ru-RU" sz="2000" dirty="0" smtClean="0"/>
              <a:t>- поддержка</a:t>
            </a:r>
            <a:r>
              <a:rPr lang="ru-RU" sz="2000" dirty="0" smtClean="0"/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6635080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2953397"/>
            <a:ext cx="67687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23528" y="-1"/>
            <a:ext cx="8640960" cy="158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ea typeface="Times New Roman" pitchFamily="18" charset="0"/>
              </a:rPr>
              <a:t>	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чего человеку семья?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Полученная картина представляется достаточно благополучной, но  ответ восьми процентов опрошенных, считающих, что семья вообще не нужна человеку, даёт пищу для размышлений.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3009" name="Рисунок 3" descr="http://ruk.1september.ru/2009/10/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6984776" cy="5445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6635080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2953397"/>
            <a:ext cx="67687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323528" y="1206262"/>
            <a:ext cx="604867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Таким образом, определённое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количество детей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 получают в своей семье того, что, по его мнению, должна давать семья человеку. Это говорит о том, что для многих подростков опыт взаимоотношений их родителей станет примером того, как не нужно строить семейный очаг.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6635080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2953397"/>
            <a:ext cx="67687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51520" y="990350"/>
            <a:ext cx="61926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У нас у всех есть возможность выбора. Но именно от вас в большей степени зависит, каким вырастет ваш ребёнок, каким он войдёт во взрослую жизнь. 	Помните, что самое большое влияние на формирование личности ребёнка оказывают поступки и поведение родителёй, а не слова и нравоучения.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-243408"/>
            <a:ext cx="7102624" cy="710140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Собрание хотелось закончить </a:t>
            </a:r>
            <a:r>
              <a:rPr lang="ru-RU" sz="2000" dirty="0" smtClean="0"/>
              <a:t>стихотворением, ещё раз подтверждающим это:</a:t>
            </a:r>
          </a:p>
          <a:p>
            <a:pPr>
              <a:buNone/>
            </a:pPr>
            <a:r>
              <a:rPr lang="ru-RU" sz="2000" b="1" i="1" dirty="0" smtClean="0"/>
              <a:t> 	Чем </a:t>
            </a:r>
            <a:r>
              <a:rPr lang="ru-RU" sz="2000" b="1" i="1" dirty="0" smtClean="0"/>
              <a:t>проповедь выслушивать, мне лучше бы взглянуть.</a:t>
            </a:r>
            <a:br>
              <a:rPr lang="ru-RU" sz="2000" b="1" i="1" dirty="0" smtClean="0"/>
            </a:br>
            <a:r>
              <a:rPr lang="ru-RU" sz="2000" b="1" i="1" dirty="0" smtClean="0"/>
              <a:t>И лучше проводить меня, чем указать мне путь.</a:t>
            </a:r>
            <a:br>
              <a:rPr lang="ru-RU" sz="2000" b="1" i="1" dirty="0" smtClean="0"/>
            </a:br>
            <a:r>
              <a:rPr lang="ru-RU" sz="2000" b="1" i="1" dirty="0" smtClean="0"/>
              <a:t>Глаза умнее слуха, поймут все без труда.</a:t>
            </a:r>
            <a:br>
              <a:rPr lang="ru-RU" sz="2000" b="1" i="1" dirty="0" smtClean="0"/>
            </a:br>
            <a:r>
              <a:rPr lang="ru-RU" sz="2000" b="1" i="1" dirty="0" smtClean="0"/>
              <a:t>Слова порой запутаны, пример же никогда.</a:t>
            </a:r>
            <a:br>
              <a:rPr lang="ru-RU" sz="2000" b="1" i="1" dirty="0" smtClean="0"/>
            </a:br>
            <a:r>
              <a:rPr lang="ru-RU" sz="2000" b="1" i="1" dirty="0" smtClean="0"/>
              <a:t>Тот лучший проповедник, кто веру в жизнь провел.</a:t>
            </a:r>
            <a:br>
              <a:rPr lang="ru-RU" sz="2000" b="1" i="1" dirty="0" smtClean="0"/>
            </a:br>
            <a:r>
              <a:rPr lang="ru-RU" sz="2000" b="1" i="1" dirty="0" smtClean="0"/>
              <a:t>Добро увидеть в действии - вот лучшая из школ.</a:t>
            </a:r>
            <a:br>
              <a:rPr lang="ru-RU" sz="2000" b="1" i="1" dirty="0" smtClean="0"/>
            </a:br>
            <a:r>
              <a:rPr lang="ru-RU" sz="2000" b="1" i="1" dirty="0" smtClean="0"/>
              <a:t>И если все мне показать, - я выучу урок.</a:t>
            </a:r>
            <a:br>
              <a:rPr lang="ru-RU" sz="2000" b="1" i="1" dirty="0" smtClean="0"/>
            </a:br>
            <a:r>
              <a:rPr lang="ru-RU" sz="2000" b="1" i="1" dirty="0" smtClean="0"/>
              <a:t>Понятней мне движенье рук, чем быстрый слов поток.</a:t>
            </a:r>
            <a:br>
              <a:rPr lang="ru-RU" sz="2000" b="1" i="1" dirty="0" smtClean="0"/>
            </a:br>
            <a:r>
              <a:rPr lang="ru-RU" sz="2000" b="1" i="1" dirty="0" smtClean="0"/>
              <a:t>Должно быть, можно верить и мыслям и словам,</a:t>
            </a:r>
            <a:br>
              <a:rPr lang="ru-RU" sz="2000" b="1" i="1" dirty="0" smtClean="0"/>
            </a:br>
            <a:r>
              <a:rPr lang="ru-RU" sz="2000" b="1" i="1" dirty="0" smtClean="0"/>
              <a:t>Но я уж лучше погляжу, что делаешь ты сам.</a:t>
            </a:r>
            <a:br>
              <a:rPr lang="ru-RU" sz="2000" b="1" i="1" dirty="0" smtClean="0"/>
            </a:br>
            <a:r>
              <a:rPr lang="ru-RU" sz="2000" b="1" i="1" dirty="0" smtClean="0"/>
              <a:t>Вдруг я неправильно пойму твой правильный совет.</a:t>
            </a:r>
            <a:br>
              <a:rPr lang="ru-RU" sz="2000" b="1" i="1" dirty="0" smtClean="0"/>
            </a:br>
            <a:r>
              <a:rPr lang="ru-RU" sz="2000" b="1" i="1" dirty="0" smtClean="0"/>
              <a:t>Зато пойму, как ты живешь, - по правде или нет.</a:t>
            </a: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2953397"/>
            <a:ext cx="67687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51520" y="2929342"/>
            <a:ext cx="61926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722313" y="6059806"/>
            <a:ext cx="7772400" cy="32152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4000" dirty="0" smtClean="0"/>
              <a:t>Любите ваших детей!</a:t>
            </a:r>
            <a:endParaRPr lang="ru-R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5"/>
          <p:cNvSpPr>
            <a:spLocks noGrp="1"/>
          </p:cNvSpPr>
          <p:nvPr>
            <p:ph idx="1"/>
          </p:nvPr>
        </p:nvSpPr>
        <p:spPr bwMode="auto">
          <a:xfrm>
            <a:off x="251520" y="332656"/>
            <a:ext cx="6624736" cy="619268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ru-RU" sz="2400" dirty="0" smtClean="0"/>
              <a:t>		Уважаемые </a:t>
            </a:r>
            <a:r>
              <a:rPr lang="ru-RU" sz="2400" dirty="0" smtClean="0"/>
              <a:t>родители, сегодня мы поговорим о роли семьи в формировании личности. О семье,  особого рода коллективе, играющем в воспитании основную, долговременную и важнейшую роль.</a:t>
            </a:r>
          </a:p>
          <a:p>
            <a:pPr>
              <a:buNone/>
            </a:pPr>
            <a:r>
              <a:rPr lang="ru-RU" sz="2400" dirty="0" smtClean="0"/>
              <a:t>		В </a:t>
            </a:r>
            <a:r>
              <a:rPr lang="ru-RU" sz="2400" dirty="0" smtClean="0"/>
              <a:t>связи с особой воспитательной ролью семьи возникает вопрос о том, как сделать так, чтобы максимизировать положительные и свести к минимуму отрицательные влияния семьи на воспитание ребенка. Для этого необходимо точно определить внутрисемейные социально-психологические факторы,  </a:t>
            </a:r>
            <a:r>
              <a:rPr lang="ru-RU" sz="2400" dirty="0" smtClean="0"/>
              <a:t>          имеющие </a:t>
            </a:r>
            <a:r>
              <a:rPr lang="ru-RU" sz="2400" dirty="0" smtClean="0"/>
              <a:t>воспитательное значение. </a:t>
            </a:r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39552" y="458082"/>
            <a:ext cx="827990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 каким лицом вы чаще всего общаетесь со своим ребёнком?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school1beloreshensk.siteedit.ru/images/91660714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194421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school1beloreshensk.siteedit.ru/images/91660720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628800"/>
            <a:ext cx="2088232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chool1beloreshensk.siteedit.ru/images/916607186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1628800"/>
            <a:ext cx="201622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chool1beloreshensk.siteedit.ru/images/916607226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1556792"/>
            <a:ext cx="230425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39552" y="642747"/>
            <a:ext cx="827990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school1beloreshensk.siteedit.ru/images/91660714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194421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school1beloreshensk.siteedit.ru/images/91660720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628800"/>
            <a:ext cx="2088232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chool1beloreshensk.siteedit.ru/images/916607186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1628800"/>
            <a:ext cx="201622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chool1beloreshensk.siteedit.ru/images/916607226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1556792"/>
            <a:ext cx="230425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79512" y="132065"/>
            <a:ext cx="85051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 каким лицом чаще всего общается с вами ваш ребёнок?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39552" y="642747"/>
            <a:ext cx="827990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school1beloreshensk.siteedit.ru/images/91660714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194421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school1beloreshensk.siteedit.ru/images/91660720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628800"/>
            <a:ext cx="2088232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chool1beloreshensk.siteedit.ru/images/916607186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1628800"/>
            <a:ext cx="201622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chool1beloreshensk.siteedit.ru/images/916607226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1556792"/>
            <a:ext cx="230425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23527" y="106659"/>
            <a:ext cx="828092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Каким, по вашему мнению, должно быть лицо вашего ребёнка во время общения с вами?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23528" y="224952"/>
            <a:ext cx="856895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Чтобы вырастить полноценного человека, культурную, высоконравственную, творческую, зрелую личность, необходимо, чтобы учителя и родители действовали как союзники, делясь с деть ми своей добротой, опытом, знаниями.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 Школа может помочь родителям в решении многих вопросов воспитания детей, но именно семья является самым мощным фактором семейного воспитания.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95536" y="504057"/>
            <a:ext cx="835292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Жизнь и наука доказали, что все беды у детей, а потом и у взрослых объясняются ошибками семейного воспитания, главная из которых – отсутствие нормальной любви и неумение хвалить и поддерживать своих детей.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 Самое главное для ребенка – чтобы его любили.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любовь должна быть мудрой, должна приносить только благо ребенку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63508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 </a:t>
            </a:r>
            <a:r>
              <a:rPr lang="ru-RU" dirty="0" smtClean="0"/>
              <a:t>Известный детский психотерапевт, А. С. </a:t>
            </a:r>
            <a:r>
              <a:rPr lang="ru-RU" dirty="0" err="1" smtClean="0"/>
              <a:t>Спиваковская</a:t>
            </a:r>
            <a:r>
              <a:rPr lang="ru-RU" dirty="0" smtClean="0"/>
              <a:t> выделяет восемь типов родительской любви.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010336803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C1EAD42-71A5-41C6-8948-E820E65FE0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TS010336803</Template>
  <TotalTime>0</TotalTime>
  <Words>394</Words>
  <Application>Microsoft Office PowerPoint</Application>
  <PresentationFormat>Экран (4:3)</PresentationFormat>
  <Paragraphs>107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TS010336803</vt:lpstr>
      <vt:lpstr>Родительское собрание  на   тему:   Роль семьи в формировании личности.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 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2012-03-04T17:35:51Z</dcterms:created>
  <dcterms:modified xsi:type="dcterms:W3CDTF">2012-03-04T19:54:18Z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TC103368039990</vt:lpwstr>
  </property>
</Properties>
</file>